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2"/>
  </p:handoutMasterIdLst>
  <p:sldIdLst>
    <p:sldId id="297" r:id="rId2"/>
    <p:sldId id="298" r:id="rId3"/>
    <p:sldId id="274" r:id="rId4"/>
    <p:sldId id="285" r:id="rId5"/>
    <p:sldId id="286" r:id="rId6"/>
    <p:sldId id="299" r:id="rId7"/>
    <p:sldId id="277" r:id="rId8"/>
    <p:sldId id="278" r:id="rId9"/>
    <p:sldId id="296" r:id="rId10"/>
    <p:sldId id="288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FF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6" d="100"/>
          <a:sy n="56" d="100"/>
        </p:scale>
        <p:origin x="45" y="86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22/02/2026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94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2FA4F82-AA9F-F732-1882-19737598E5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22/02/2026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22/02/2026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22/02/2026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22/02/2026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png"/><Relationship Id="rId4" Type="http://schemas.openxmlformats.org/officeDocument/2006/relationships/image" Target="../media/image15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microsoft.com/office/2007/relationships/hdphoto" Target="../media/hdphoto2.wdp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7.png"/><Relationship Id="rId7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microsoft.com/office/2007/relationships/hdphoto" Target="../media/hdphoto3.wdp"/><Relationship Id="rId5" Type="http://schemas.openxmlformats.org/officeDocument/2006/relationships/image" Target="../media/image9.png"/><Relationship Id="rId4" Type="http://schemas.openxmlformats.org/officeDocument/2006/relationships/image" Target="../media/image8.png"/><Relationship Id="rId9" Type="http://schemas.microsoft.com/office/2007/relationships/hdphoto" Target="../media/hdphoto4.wdp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B19ED10-2A76-778B-2825-4A5282AD792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961BDD9-EC25-BD9A-1DDD-E2FB297442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A3463F8-D281-A7AC-5F5F-D8C60434179E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550A6F1-5E89-70C1-1DD0-2E9182E45D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1910C74A-0414-6571-F6E6-34616ECA73EE}"/>
              </a:ext>
            </a:extLst>
          </p:cNvPr>
          <p:cNvSpPr txBox="1"/>
          <p:nvPr/>
        </p:nvSpPr>
        <p:spPr>
          <a:xfrm>
            <a:off x="395921" y="1904969"/>
            <a:ext cx="8272329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FR" sz="3200" b="1" dirty="0">
                <a:solidFill>
                  <a:prstClr val="white"/>
                </a:solidFill>
                <a:latin typeface="Calibri" panose="020F0502020204030204"/>
              </a:rPr>
              <a:t>CE1 CE2</a:t>
            </a: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algn="ctr">
              <a:defRPr/>
            </a:pPr>
            <a:r>
              <a:rPr lang="fr-FR" sz="3200" b="1" dirty="0">
                <a:solidFill>
                  <a:prstClr val="white"/>
                </a:solidFill>
                <a:latin typeface="Calibri" panose="020F0502020204030204"/>
              </a:rPr>
              <a:t>1</a:t>
            </a:r>
            <a:r>
              <a:rPr lang="fr-FR" sz="3200" b="1" baseline="30000" dirty="0">
                <a:solidFill>
                  <a:prstClr val="white"/>
                </a:solidFill>
                <a:latin typeface="Calibri" panose="020F0502020204030204"/>
              </a:rPr>
              <a:t>re</a:t>
            </a:r>
            <a:r>
              <a:rPr lang="fr-FR" sz="3200" b="1" dirty="0">
                <a:solidFill>
                  <a:prstClr val="white"/>
                </a:solidFill>
                <a:latin typeface="Calibri" panose="020F0502020204030204"/>
              </a:rPr>
              <a:t> partie CE2 </a:t>
            </a:r>
            <a:r>
              <a:rPr lang="fr-FR" sz="3200" b="1" dirty="0">
                <a:solidFill>
                  <a:prstClr val="white"/>
                </a:solidFill>
              </a:rPr>
              <a:t>: Je sais résoudre un problème avec un produit cartésien. </a:t>
            </a: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fr-FR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kumimoji="0" lang="fr-FR" sz="3200" b="1" i="0" u="none" strike="noStrike" kern="1200" cap="none" spc="0" normalizeH="0" baseline="30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nde</a:t>
            </a: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partie CE1 : Je sais résoudre un problème à étapes</a:t>
            </a:r>
          </a:p>
        </p:txBody>
      </p:sp>
    </p:spTree>
    <p:extLst>
      <p:ext uri="{BB962C8B-B14F-4D97-AF65-F5344CB8AC3E}">
        <p14:creationId xmlns:p14="http://schemas.microsoft.com/office/powerpoint/2010/main" val="55081079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b="1" dirty="0"/>
              <a:t>Etape 2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A0DED28-F1C4-9D19-1D37-F7F63A52731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EFB0554F-4F38-D23B-0CA1-41C9E7D183E7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4544D7AE-07EC-5E80-8113-1935BA949228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4355C908-5650-A57A-F0B0-9FDEAEF42335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D16E8925-4238-FC72-C5E0-DBDF3FF507C7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573ED51-7144-5AAC-0A0D-66214F0AD87A}"/>
              </a:ext>
            </a:extLst>
          </p:cNvPr>
          <p:cNvSpPr txBox="1"/>
          <p:nvPr/>
        </p:nvSpPr>
        <p:spPr>
          <a:xfrm>
            <a:off x="3401851" y="1155592"/>
            <a:ext cx="57421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cherche le nombre de paniers mis par le meilleur joueur.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9792E5C1-D668-E95D-EA10-FF5AAAC5730C}"/>
              </a:ext>
            </a:extLst>
          </p:cNvPr>
          <p:cNvSpPr txBox="1"/>
          <p:nvPr/>
        </p:nvSpPr>
        <p:spPr>
          <a:xfrm>
            <a:off x="3435206" y="5569368"/>
            <a:ext cx="53405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Le meilleur joueur a mis 53 paniers. 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B7644F5-318C-5017-0E74-A8F95217F2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394E5A97-14A8-23FC-D814-F3228095513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C489E808-7B28-45F7-AB5C-EC9C0D0D3F6C}"/>
              </a:ext>
            </a:extLst>
          </p:cNvPr>
          <p:cNvSpPr txBox="1"/>
          <p:nvPr/>
        </p:nvSpPr>
        <p:spPr>
          <a:xfrm>
            <a:off x="3508498" y="4304969"/>
            <a:ext cx="57067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48 + 5 = ?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2DD57DF-2C21-FEB7-84C1-6E49B4F49A2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1522EA18-0201-A4E4-9C5E-7882EC4F4259}"/>
              </a:ext>
            </a:extLst>
          </p:cNvPr>
          <p:cNvSpPr txBox="1"/>
          <p:nvPr/>
        </p:nvSpPr>
        <p:spPr>
          <a:xfrm>
            <a:off x="3435206" y="2549101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représente </a:t>
            </a:r>
          </a:p>
          <a:p>
            <a:r>
              <a:rPr lang="fr-FR" sz="3200" dirty="0">
                <a:solidFill>
                  <a:srgbClr val="C00000"/>
                </a:solidFill>
              </a:rPr>
              <a:t>le problème.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31AF53A-8A45-5820-299D-CB281437F120}"/>
              </a:ext>
            </a:extLst>
          </p:cNvPr>
          <p:cNvSpPr/>
          <p:nvPr/>
        </p:nvSpPr>
        <p:spPr>
          <a:xfrm>
            <a:off x="6384966" y="2490367"/>
            <a:ext cx="2667613" cy="55588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>
                <a:solidFill>
                  <a:schemeClr val="tx1"/>
                </a:solidFill>
              </a:rPr>
              <a:t>? </a:t>
            </a:r>
            <a:endParaRPr lang="fr-FR" sz="2000" b="1" dirty="0">
              <a:solidFill>
                <a:schemeClr val="tx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FBBF6CB-6386-02FE-56C0-CE89EE12F6CC}"/>
              </a:ext>
            </a:extLst>
          </p:cNvPr>
          <p:cNvSpPr/>
          <p:nvPr/>
        </p:nvSpPr>
        <p:spPr>
          <a:xfrm>
            <a:off x="6384966" y="3046255"/>
            <a:ext cx="1804360" cy="55588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solidFill>
                  <a:schemeClr val="tx1"/>
                </a:solidFill>
              </a:rPr>
              <a:t>48 paniers</a:t>
            </a:r>
            <a:endParaRPr lang="fr-FR" sz="240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632DA8C-F73A-67DD-C5C7-85959473E62E}"/>
              </a:ext>
            </a:extLst>
          </p:cNvPr>
          <p:cNvSpPr/>
          <p:nvPr/>
        </p:nvSpPr>
        <p:spPr>
          <a:xfrm>
            <a:off x="8189326" y="3046255"/>
            <a:ext cx="866071" cy="555888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1600" dirty="0"/>
              <a:t>5 </a:t>
            </a:r>
          </a:p>
          <a:p>
            <a:pPr algn="ctr"/>
            <a:r>
              <a:rPr lang="fr-FR" sz="1600" dirty="0"/>
              <a:t>de plus</a:t>
            </a:r>
          </a:p>
        </p:txBody>
      </p:sp>
    </p:spTree>
    <p:extLst>
      <p:ext uri="{BB962C8B-B14F-4D97-AF65-F5344CB8AC3E}">
        <p14:creationId xmlns:p14="http://schemas.microsoft.com/office/powerpoint/2010/main" val="3843207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  <p:bldP spid="21" grpId="0"/>
      <p:bldP spid="16" grpId="0"/>
      <p:bldP spid="5" grpId="0" animBg="1"/>
      <p:bldP spid="13" grpId="0" animBg="1"/>
      <p:bldP spid="14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A03BDE-1357-F487-8F33-25B093EF83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F96919F-6B32-0C00-061C-8FDF189F596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C5490C2-0EA5-4C4D-9DC3-8F036B3D045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DE82E52-A6E2-F4FE-C27E-577D88BE22D1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488F067-68BD-28EB-4969-D3B64013FEB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F0D04898-BBE6-65E7-B79C-0F1F690990F2}"/>
              </a:ext>
            </a:extLst>
          </p:cNvPr>
          <p:cNvSpPr txBox="1"/>
          <p:nvPr/>
        </p:nvSpPr>
        <p:spPr>
          <a:xfrm>
            <a:off x="395921" y="2366998"/>
            <a:ext cx="8272329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3200" b="1" dirty="0">
                <a:solidFill>
                  <a:prstClr val="white"/>
                </a:solidFill>
                <a:latin typeface="Calibri" panose="020F0502020204030204"/>
              </a:rPr>
              <a:t>1</a:t>
            </a:r>
            <a:r>
              <a:rPr lang="fr-FR" sz="3200" b="1" baseline="30000" dirty="0">
                <a:solidFill>
                  <a:prstClr val="white"/>
                </a:solidFill>
                <a:latin typeface="Calibri" panose="020F0502020204030204"/>
              </a:rPr>
              <a:t>re</a:t>
            </a:r>
            <a:r>
              <a:rPr lang="fr-FR" sz="3200" b="1" dirty="0">
                <a:solidFill>
                  <a:prstClr val="white"/>
                </a:solidFill>
                <a:latin typeface="Calibri" panose="020F0502020204030204"/>
              </a:rPr>
              <a:t> partie CE2</a:t>
            </a:r>
          </a:p>
          <a:p>
            <a:pPr algn="ctr">
              <a:defRPr/>
            </a:pPr>
            <a:endParaRPr lang="fr-FR" sz="3200" b="1" dirty="0">
              <a:solidFill>
                <a:prstClr val="white"/>
              </a:solidFill>
            </a:endParaRPr>
          </a:p>
          <a:p>
            <a:pPr algn="ctr">
              <a:defRPr/>
            </a:pPr>
            <a:r>
              <a:rPr lang="fr-FR" sz="3200" b="1" dirty="0">
                <a:solidFill>
                  <a:prstClr val="white"/>
                </a:solidFill>
              </a:rPr>
              <a:t>Je sais résoudre un problème avec un produit cartésien. </a:t>
            </a: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fr-FR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753866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Lis le problème. 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615E2B7-4DA7-2795-BAA1-512CE564B971}"/>
              </a:ext>
            </a:extLst>
          </p:cNvPr>
          <p:cNvSpPr txBox="1"/>
          <p:nvPr/>
        </p:nvSpPr>
        <p:spPr>
          <a:xfrm>
            <a:off x="305389" y="993843"/>
            <a:ext cx="8410123" cy="224676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Pour le spectacle de l’école, la maitresse veut savoir toutes les combinaisons possibles de vêtements qu’elle peut faire à partir de 3 pantalons et 5 teeshirts de couleurs différentes.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Trouve le nombre total de combinaisons. </a:t>
            </a:r>
          </a:p>
        </p:txBody>
      </p:sp>
      <p:pic>
        <p:nvPicPr>
          <p:cNvPr id="3" name="Image 2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8A655755-467B-133A-DEBF-D4B47F364D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568"/>
          <a:stretch/>
        </p:blipFill>
        <p:spPr>
          <a:xfrm>
            <a:off x="1306983" y="5224086"/>
            <a:ext cx="505495" cy="1008000"/>
          </a:xfrm>
          <a:prstGeom prst="rect">
            <a:avLst/>
          </a:prstGeom>
        </p:spPr>
      </p:pic>
      <p:pic>
        <p:nvPicPr>
          <p:cNvPr id="8" name="Image 7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9D4B3ED6-4DAA-0199-C537-0228D84EB1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432" r="33136"/>
          <a:stretch/>
        </p:blipFill>
        <p:spPr>
          <a:xfrm>
            <a:off x="2367998" y="5224086"/>
            <a:ext cx="523549" cy="1044000"/>
          </a:xfrm>
          <a:prstGeom prst="rect">
            <a:avLst/>
          </a:prstGeom>
        </p:spPr>
      </p:pic>
      <p:pic>
        <p:nvPicPr>
          <p:cNvPr id="9" name="Image 8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4866F83B-5335-B188-E60B-B4E84677E8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526"/>
          <a:stretch/>
        </p:blipFill>
        <p:spPr>
          <a:xfrm>
            <a:off x="1812478" y="5224086"/>
            <a:ext cx="555520" cy="1044000"/>
          </a:xfrm>
          <a:prstGeom prst="rect">
            <a:avLst/>
          </a:prstGeom>
        </p:spPr>
      </p:pic>
      <p:pic>
        <p:nvPicPr>
          <p:cNvPr id="10" name="Image 9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8AA31ADB-1068-F71F-4BA8-235C3C56573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1240767" y="3812665"/>
            <a:ext cx="559041" cy="524371"/>
          </a:xfrm>
          <a:prstGeom prst="rect">
            <a:avLst/>
          </a:prstGeom>
        </p:spPr>
      </p:pic>
      <p:pic>
        <p:nvPicPr>
          <p:cNvPr id="11" name="Image 10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7EBE8EE6-D7AC-6C40-ACFB-174E5EDB3536}"/>
              </a:ext>
            </a:extLst>
          </p:cNvPr>
          <p:cNvPicPr>
            <a:picLocks noChangeAspect="1"/>
          </p:cNvPicPr>
          <p:nvPr/>
        </p:nvPicPr>
        <p:blipFill>
          <a:blip r:embed="rId6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2384189" y="3750208"/>
            <a:ext cx="559041" cy="524371"/>
          </a:xfrm>
          <a:prstGeom prst="rect">
            <a:avLst/>
          </a:prstGeom>
        </p:spPr>
      </p:pic>
      <p:pic>
        <p:nvPicPr>
          <p:cNvPr id="12" name="Image 11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975ACD06-A30B-10C4-DE59-B870A1F8F285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" t="25833" r="68521" b="19451"/>
          <a:stretch/>
        </p:blipFill>
        <p:spPr>
          <a:xfrm>
            <a:off x="576861" y="4012394"/>
            <a:ext cx="576375" cy="524370"/>
          </a:xfrm>
          <a:prstGeom prst="rect">
            <a:avLst/>
          </a:prstGeom>
        </p:spPr>
      </p:pic>
      <p:pic>
        <p:nvPicPr>
          <p:cNvPr id="13" name="Image 12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75E992A1-F7A5-9019-B70C-927D9E3A08C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4" t="23970" r="19582" b="24338"/>
          <a:stretch/>
        </p:blipFill>
        <p:spPr>
          <a:xfrm>
            <a:off x="4914303" y="4587510"/>
            <a:ext cx="550374" cy="491870"/>
          </a:xfrm>
          <a:prstGeom prst="rect">
            <a:avLst/>
          </a:prstGeom>
        </p:spPr>
      </p:pic>
      <p:pic>
        <p:nvPicPr>
          <p:cNvPr id="14" name="Image 13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EA60299D-4807-C335-1190-9EDEC682C7AD}"/>
              </a:ext>
            </a:extLst>
          </p:cNvPr>
          <p:cNvPicPr>
            <a:picLocks noChangeAspect="1"/>
          </p:cNvPicPr>
          <p:nvPr/>
        </p:nvPicPr>
        <p:blipFill>
          <a:blip r:embed="rId6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1812478" y="4063139"/>
            <a:ext cx="559041" cy="524371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3DC7BE9B-F562-0C13-8F28-A28E7DD4EF27}"/>
              </a:ext>
            </a:extLst>
          </p:cNvPr>
          <p:cNvSpPr txBox="1"/>
          <p:nvPr/>
        </p:nvSpPr>
        <p:spPr>
          <a:xfrm>
            <a:off x="4192302" y="3750208"/>
            <a:ext cx="4374837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Exemples de combinaisons : </a:t>
            </a:r>
            <a:endParaRPr kumimoji="0" lang="fr-F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6" name="Image 15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57688CA7-2DF9-C1C5-AF4B-9986DE60A6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432" r="33136"/>
          <a:stretch/>
        </p:blipFill>
        <p:spPr>
          <a:xfrm>
            <a:off x="4941128" y="4934747"/>
            <a:ext cx="523549" cy="1044000"/>
          </a:xfrm>
          <a:prstGeom prst="rect">
            <a:avLst/>
          </a:prstGeom>
        </p:spPr>
      </p:pic>
      <p:pic>
        <p:nvPicPr>
          <p:cNvPr id="17" name="Image 16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8AABAB00-C641-8221-6094-796A5D6445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526"/>
          <a:stretch/>
        </p:blipFill>
        <p:spPr>
          <a:xfrm>
            <a:off x="5824200" y="4903825"/>
            <a:ext cx="555520" cy="1044000"/>
          </a:xfrm>
          <a:prstGeom prst="rect">
            <a:avLst/>
          </a:prstGeom>
        </p:spPr>
      </p:pic>
      <p:pic>
        <p:nvPicPr>
          <p:cNvPr id="18" name="Image 17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61F41339-70B4-A97C-C6A6-DBB3EB761FC3}"/>
              </a:ext>
            </a:extLst>
          </p:cNvPr>
          <p:cNvPicPr>
            <a:picLocks noChangeAspect="1"/>
          </p:cNvPicPr>
          <p:nvPr/>
        </p:nvPicPr>
        <p:blipFill>
          <a:blip r:embed="rId6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5820679" y="4536764"/>
            <a:ext cx="559041" cy="524371"/>
          </a:xfrm>
          <a:prstGeom prst="rect">
            <a:avLst/>
          </a:prstGeom>
        </p:spPr>
      </p:pic>
      <p:pic>
        <p:nvPicPr>
          <p:cNvPr id="19" name="Image 18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0EDF9189-5ABE-A8C6-55F4-408A4B83BDF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4" t="23970" r="19582" b="24338"/>
          <a:stretch/>
        </p:blipFill>
        <p:spPr>
          <a:xfrm>
            <a:off x="2683553" y="4437031"/>
            <a:ext cx="550374" cy="4918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38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graphicFrame>
        <p:nvGraphicFramePr>
          <p:cNvPr id="4" name="Tableau 3">
            <a:extLst>
              <a:ext uri="{FF2B5EF4-FFF2-40B4-BE49-F238E27FC236}">
                <a16:creationId xmlns:a16="http://schemas.microsoft.com/office/drawing/2014/main" id="{0D7A6201-DDBB-05C3-394E-F8243AC4BD75}"/>
              </a:ext>
            </a:extLst>
          </p:cNvPr>
          <p:cNvGraphicFramePr>
            <a:graphicFrameLocks noGrp="1"/>
          </p:cNvGraphicFramePr>
          <p:nvPr/>
        </p:nvGraphicFramePr>
        <p:xfrm>
          <a:off x="1077174" y="926573"/>
          <a:ext cx="6561624" cy="53911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93604">
                  <a:extLst>
                    <a:ext uri="{9D8B030D-6E8A-4147-A177-3AD203B41FA5}">
                      <a16:colId xmlns:a16="http://schemas.microsoft.com/office/drawing/2014/main" val="1677696241"/>
                    </a:ext>
                  </a:extLst>
                </a:gridCol>
                <a:gridCol w="1093604">
                  <a:extLst>
                    <a:ext uri="{9D8B030D-6E8A-4147-A177-3AD203B41FA5}">
                      <a16:colId xmlns:a16="http://schemas.microsoft.com/office/drawing/2014/main" val="1744338304"/>
                    </a:ext>
                  </a:extLst>
                </a:gridCol>
                <a:gridCol w="1093604">
                  <a:extLst>
                    <a:ext uri="{9D8B030D-6E8A-4147-A177-3AD203B41FA5}">
                      <a16:colId xmlns:a16="http://schemas.microsoft.com/office/drawing/2014/main" val="3269858777"/>
                    </a:ext>
                  </a:extLst>
                </a:gridCol>
                <a:gridCol w="1093604">
                  <a:extLst>
                    <a:ext uri="{9D8B030D-6E8A-4147-A177-3AD203B41FA5}">
                      <a16:colId xmlns:a16="http://schemas.microsoft.com/office/drawing/2014/main" val="527789849"/>
                    </a:ext>
                  </a:extLst>
                </a:gridCol>
                <a:gridCol w="1093604">
                  <a:extLst>
                    <a:ext uri="{9D8B030D-6E8A-4147-A177-3AD203B41FA5}">
                      <a16:colId xmlns:a16="http://schemas.microsoft.com/office/drawing/2014/main" val="1522477757"/>
                    </a:ext>
                  </a:extLst>
                </a:gridCol>
                <a:gridCol w="1093604">
                  <a:extLst>
                    <a:ext uri="{9D8B030D-6E8A-4147-A177-3AD203B41FA5}">
                      <a16:colId xmlns:a16="http://schemas.microsoft.com/office/drawing/2014/main" val="3439507299"/>
                    </a:ext>
                  </a:extLst>
                </a:gridCol>
              </a:tblGrid>
              <a:tr h="955226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7239511"/>
                  </a:ext>
                </a:extLst>
              </a:tr>
              <a:tr h="1478649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70219708"/>
                  </a:ext>
                </a:extLst>
              </a:tr>
              <a:tr h="1478649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94744721"/>
                  </a:ext>
                </a:extLst>
              </a:tr>
              <a:tr h="1478649"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0212690"/>
                  </a:ext>
                </a:extLst>
              </a:tr>
            </a:tbl>
          </a:graphicData>
        </a:graphic>
      </p:graphicFrame>
      <p:pic>
        <p:nvPicPr>
          <p:cNvPr id="5" name="Image 4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1D163AA6-38CB-925D-EE14-388D386D28B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568"/>
          <a:stretch/>
        </p:blipFill>
        <p:spPr>
          <a:xfrm>
            <a:off x="1390913" y="3595072"/>
            <a:ext cx="505495" cy="1008000"/>
          </a:xfrm>
          <a:prstGeom prst="rect">
            <a:avLst/>
          </a:prstGeom>
        </p:spPr>
      </p:pic>
      <p:pic>
        <p:nvPicPr>
          <p:cNvPr id="6" name="Image 5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8E5D4F00-2E69-66D7-4D68-37556DC06AF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432" r="33136"/>
          <a:stretch/>
        </p:blipFill>
        <p:spPr>
          <a:xfrm>
            <a:off x="1397872" y="2178681"/>
            <a:ext cx="523549" cy="1044000"/>
          </a:xfrm>
          <a:prstGeom prst="rect">
            <a:avLst/>
          </a:prstGeom>
        </p:spPr>
      </p:pic>
      <p:pic>
        <p:nvPicPr>
          <p:cNvPr id="7" name="Image 6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B38670E7-0145-D3E5-DA57-BE28662CDAC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526"/>
          <a:stretch/>
        </p:blipFill>
        <p:spPr>
          <a:xfrm>
            <a:off x="1365901" y="5123322"/>
            <a:ext cx="555520" cy="1044000"/>
          </a:xfrm>
          <a:prstGeom prst="rect">
            <a:avLst/>
          </a:prstGeom>
        </p:spPr>
      </p:pic>
      <p:pic>
        <p:nvPicPr>
          <p:cNvPr id="8" name="Image 7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D11677F4-0576-0E6D-5DB5-252D7680CB3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" t="25833" r="68521" b="19451"/>
          <a:stretch/>
        </p:blipFill>
        <p:spPr>
          <a:xfrm>
            <a:off x="2423857" y="1141091"/>
            <a:ext cx="576375" cy="524370"/>
          </a:xfrm>
          <a:prstGeom prst="rect">
            <a:avLst/>
          </a:prstGeom>
        </p:spPr>
      </p:pic>
      <p:pic>
        <p:nvPicPr>
          <p:cNvPr id="9" name="Image 8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9263A8A3-0546-4E65-5AD6-7239C100AA5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3533271" y="1118057"/>
            <a:ext cx="559041" cy="524371"/>
          </a:xfrm>
          <a:prstGeom prst="rect">
            <a:avLst/>
          </a:prstGeom>
        </p:spPr>
      </p:pic>
      <p:pic>
        <p:nvPicPr>
          <p:cNvPr id="10" name="Image 9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A3962CE7-3C46-3960-7DBA-6DB2CD2E8E9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4" t="23970" r="19582" b="24338"/>
          <a:stretch/>
        </p:blipFill>
        <p:spPr>
          <a:xfrm>
            <a:off x="6756660" y="1173591"/>
            <a:ext cx="550374" cy="491870"/>
          </a:xfrm>
          <a:prstGeom prst="rect">
            <a:avLst/>
          </a:prstGeom>
        </p:spPr>
      </p:pic>
      <p:pic>
        <p:nvPicPr>
          <p:cNvPr id="11" name="Image 10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215912FE-E586-45BD-A89A-56C5D7BFB482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5741384" y="1118055"/>
            <a:ext cx="559041" cy="524371"/>
          </a:xfrm>
          <a:prstGeom prst="rect">
            <a:avLst/>
          </a:prstGeom>
        </p:spPr>
      </p:pic>
      <p:pic>
        <p:nvPicPr>
          <p:cNvPr id="12" name="Image 11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78B2249F-D028-5A58-46FD-4AB1C9D3876D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4601273" y="1118056"/>
            <a:ext cx="559041" cy="524371"/>
          </a:xfrm>
          <a:prstGeom prst="rect">
            <a:avLst/>
          </a:prstGeom>
        </p:spPr>
      </p:pic>
      <p:pic>
        <p:nvPicPr>
          <p:cNvPr id="13" name="Image 12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AE840703-7EEF-84A8-07D0-E60588A5CEE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432" r="33136"/>
          <a:stretch/>
        </p:blipFill>
        <p:spPr>
          <a:xfrm>
            <a:off x="2447910" y="2314572"/>
            <a:ext cx="523549" cy="1044000"/>
          </a:xfrm>
          <a:prstGeom prst="rect">
            <a:avLst/>
          </a:prstGeom>
        </p:spPr>
      </p:pic>
      <p:pic>
        <p:nvPicPr>
          <p:cNvPr id="14" name="Image 13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8ADAA231-0F60-DBFE-95D6-9C6EF493D5E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432" r="33136"/>
          <a:stretch/>
        </p:blipFill>
        <p:spPr>
          <a:xfrm>
            <a:off x="3522243" y="2314572"/>
            <a:ext cx="523549" cy="1044000"/>
          </a:xfrm>
          <a:prstGeom prst="rect">
            <a:avLst/>
          </a:prstGeom>
        </p:spPr>
      </p:pic>
      <p:pic>
        <p:nvPicPr>
          <p:cNvPr id="15" name="Image 14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9FDF429F-8715-EA66-CC38-393FE2EAED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432" r="33136"/>
          <a:stretch/>
        </p:blipFill>
        <p:spPr>
          <a:xfrm>
            <a:off x="4667051" y="2314572"/>
            <a:ext cx="523549" cy="1044000"/>
          </a:xfrm>
          <a:prstGeom prst="rect">
            <a:avLst/>
          </a:prstGeom>
        </p:spPr>
      </p:pic>
      <p:pic>
        <p:nvPicPr>
          <p:cNvPr id="16" name="Image 15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47726D12-AEA1-22E5-D911-00C77C34B8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432" r="33136"/>
          <a:stretch/>
        </p:blipFill>
        <p:spPr>
          <a:xfrm>
            <a:off x="5741384" y="2314572"/>
            <a:ext cx="523549" cy="1044000"/>
          </a:xfrm>
          <a:prstGeom prst="rect">
            <a:avLst/>
          </a:prstGeom>
        </p:spPr>
      </p:pic>
      <p:pic>
        <p:nvPicPr>
          <p:cNvPr id="17" name="Image 16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563B50F6-8FB1-6004-4F3C-C91146538D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432" r="33136"/>
          <a:stretch/>
        </p:blipFill>
        <p:spPr>
          <a:xfrm>
            <a:off x="6815717" y="2314572"/>
            <a:ext cx="523549" cy="1044000"/>
          </a:xfrm>
          <a:prstGeom prst="rect">
            <a:avLst/>
          </a:prstGeom>
        </p:spPr>
      </p:pic>
      <p:pic>
        <p:nvPicPr>
          <p:cNvPr id="20" name="Image 19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85EF926C-96E8-85DF-76B7-D74AF8986A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568"/>
          <a:stretch/>
        </p:blipFill>
        <p:spPr>
          <a:xfrm>
            <a:off x="2447910" y="3811081"/>
            <a:ext cx="505495" cy="1008000"/>
          </a:xfrm>
          <a:prstGeom prst="rect">
            <a:avLst/>
          </a:prstGeom>
        </p:spPr>
      </p:pic>
      <p:pic>
        <p:nvPicPr>
          <p:cNvPr id="21" name="Image 20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CD325BFF-31FC-C39B-CD39-47A21DB8AB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568"/>
          <a:stretch/>
        </p:blipFill>
        <p:spPr>
          <a:xfrm>
            <a:off x="3480862" y="3811081"/>
            <a:ext cx="505495" cy="1008000"/>
          </a:xfrm>
          <a:prstGeom prst="rect">
            <a:avLst/>
          </a:prstGeom>
        </p:spPr>
      </p:pic>
      <p:pic>
        <p:nvPicPr>
          <p:cNvPr id="29" name="Image 28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D0A7E8AB-1676-D3FF-DB88-3B6A3B51B86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568"/>
          <a:stretch/>
        </p:blipFill>
        <p:spPr>
          <a:xfrm>
            <a:off x="4667051" y="3772801"/>
            <a:ext cx="505495" cy="1008000"/>
          </a:xfrm>
          <a:prstGeom prst="rect">
            <a:avLst/>
          </a:prstGeom>
        </p:spPr>
      </p:pic>
      <p:pic>
        <p:nvPicPr>
          <p:cNvPr id="30" name="Image 29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081C84EE-BF05-9848-6486-16419C4FE68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568"/>
          <a:stretch/>
        </p:blipFill>
        <p:spPr>
          <a:xfrm>
            <a:off x="5700003" y="3791879"/>
            <a:ext cx="505495" cy="1008000"/>
          </a:xfrm>
          <a:prstGeom prst="rect">
            <a:avLst/>
          </a:prstGeom>
        </p:spPr>
      </p:pic>
      <p:pic>
        <p:nvPicPr>
          <p:cNvPr id="31" name="Image 30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80A34685-7C62-9490-1BA6-709742FEB4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568"/>
          <a:stretch/>
        </p:blipFill>
        <p:spPr>
          <a:xfrm>
            <a:off x="6833771" y="3791879"/>
            <a:ext cx="505495" cy="1008000"/>
          </a:xfrm>
          <a:prstGeom prst="rect">
            <a:avLst/>
          </a:prstGeom>
        </p:spPr>
      </p:pic>
      <p:pic>
        <p:nvPicPr>
          <p:cNvPr id="32" name="Image 31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03A74642-8D2F-1488-A9DF-5A42B9F105C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526"/>
          <a:stretch/>
        </p:blipFill>
        <p:spPr>
          <a:xfrm>
            <a:off x="2447910" y="5324678"/>
            <a:ext cx="555520" cy="1044000"/>
          </a:xfrm>
          <a:prstGeom prst="rect">
            <a:avLst/>
          </a:prstGeom>
        </p:spPr>
      </p:pic>
      <p:pic>
        <p:nvPicPr>
          <p:cNvPr id="33" name="Image 32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AD6C8A20-DA18-1E05-FE93-49EFCE020C5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526"/>
          <a:stretch/>
        </p:blipFill>
        <p:spPr>
          <a:xfrm>
            <a:off x="3529919" y="5288678"/>
            <a:ext cx="555520" cy="1044000"/>
          </a:xfrm>
          <a:prstGeom prst="rect">
            <a:avLst/>
          </a:prstGeom>
        </p:spPr>
      </p:pic>
      <p:pic>
        <p:nvPicPr>
          <p:cNvPr id="34" name="Image 33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5FCF8B30-F98C-85F0-0004-D3D93B930E8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526"/>
          <a:stretch/>
        </p:blipFill>
        <p:spPr>
          <a:xfrm>
            <a:off x="4662896" y="5313263"/>
            <a:ext cx="555520" cy="1044000"/>
          </a:xfrm>
          <a:prstGeom prst="rect">
            <a:avLst/>
          </a:prstGeom>
        </p:spPr>
      </p:pic>
      <p:pic>
        <p:nvPicPr>
          <p:cNvPr id="35" name="Image 34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1CC85637-2A19-6C57-43A7-E2F46AEE5C5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526"/>
          <a:stretch/>
        </p:blipFill>
        <p:spPr>
          <a:xfrm>
            <a:off x="5744905" y="5277263"/>
            <a:ext cx="555520" cy="1044000"/>
          </a:xfrm>
          <a:prstGeom prst="rect">
            <a:avLst/>
          </a:prstGeom>
        </p:spPr>
      </p:pic>
      <p:pic>
        <p:nvPicPr>
          <p:cNvPr id="36" name="Image 35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0AB5DAAC-588C-80DB-0D1B-66BC55AE66A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526"/>
          <a:stretch/>
        </p:blipFill>
        <p:spPr>
          <a:xfrm>
            <a:off x="6815717" y="5313263"/>
            <a:ext cx="555520" cy="1044000"/>
          </a:xfrm>
          <a:prstGeom prst="rect">
            <a:avLst/>
          </a:prstGeom>
        </p:spPr>
      </p:pic>
      <p:pic>
        <p:nvPicPr>
          <p:cNvPr id="37" name="Image 36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42D4033E-6667-9397-A0E5-8C4E9B6AA25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" t="25833" r="68521" b="19451"/>
          <a:stretch/>
        </p:blipFill>
        <p:spPr>
          <a:xfrm>
            <a:off x="2423857" y="1995577"/>
            <a:ext cx="576375" cy="524370"/>
          </a:xfrm>
          <a:prstGeom prst="rect">
            <a:avLst/>
          </a:prstGeom>
        </p:spPr>
      </p:pic>
      <p:pic>
        <p:nvPicPr>
          <p:cNvPr id="38" name="Image 37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2279D50E-8788-3B77-736D-3437403D72D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3491448" y="1957824"/>
            <a:ext cx="559041" cy="524371"/>
          </a:xfrm>
          <a:prstGeom prst="rect">
            <a:avLst/>
          </a:prstGeom>
        </p:spPr>
      </p:pic>
      <p:pic>
        <p:nvPicPr>
          <p:cNvPr id="39" name="Image 38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7C5AB6EF-A7E2-31F5-111E-414C574DA7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4" t="23970" r="19582" b="24338"/>
          <a:stretch/>
        </p:blipFill>
        <p:spPr>
          <a:xfrm>
            <a:off x="6802304" y="1966208"/>
            <a:ext cx="550374" cy="491870"/>
          </a:xfrm>
          <a:prstGeom prst="rect">
            <a:avLst/>
          </a:prstGeom>
        </p:spPr>
      </p:pic>
      <p:pic>
        <p:nvPicPr>
          <p:cNvPr id="40" name="Image 39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6C60A628-5AFC-90F6-8EBA-6B5CDE19A992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5701764" y="1949958"/>
            <a:ext cx="559041" cy="524371"/>
          </a:xfrm>
          <a:prstGeom prst="rect">
            <a:avLst/>
          </a:prstGeom>
        </p:spPr>
      </p:pic>
      <p:pic>
        <p:nvPicPr>
          <p:cNvPr id="41" name="Image 40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1C745E9B-4DB0-519F-BC1A-3CF63FB15A02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4621954" y="1957873"/>
            <a:ext cx="559041" cy="524371"/>
          </a:xfrm>
          <a:prstGeom prst="rect">
            <a:avLst/>
          </a:prstGeom>
        </p:spPr>
      </p:pic>
      <p:pic>
        <p:nvPicPr>
          <p:cNvPr id="42" name="Image 41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2760C226-CBFC-5970-E861-331CFEC34EC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" t="25833" r="68521" b="19451"/>
          <a:stretch/>
        </p:blipFill>
        <p:spPr>
          <a:xfrm>
            <a:off x="2441292" y="3476748"/>
            <a:ext cx="576375" cy="524370"/>
          </a:xfrm>
          <a:prstGeom prst="rect">
            <a:avLst/>
          </a:prstGeom>
        </p:spPr>
      </p:pic>
      <p:pic>
        <p:nvPicPr>
          <p:cNvPr id="43" name="Image 42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76554FB2-E134-0DBC-0E09-9F59256E230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3461319" y="3447623"/>
            <a:ext cx="559041" cy="524371"/>
          </a:xfrm>
          <a:prstGeom prst="rect">
            <a:avLst/>
          </a:prstGeom>
        </p:spPr>
      </p:pic>
      <p:pic>
        <p:nvPicPr>
          <p:cNvPr id="44" name="Image 43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9D793849-86CC-AD7A-78BF-EFBCE703941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4" t="23970" r="19582" b="24338"/>
          <a:stretch/>
        </p:blipFill>
        <p:spPr>
          <a:xfrm>
            <a:off x="6818290" y="3454063"/>
            <a:ext cx="550374" cy="491870"/>
          </a:xfrm>
          <a:prstGeom prst="rect">
            <a:avLst/>
          </a:prstGeom>
        </p:spPr>
      </p:pic>
      <p:pic>
        <p:nvPicPr>
          <p:cNvPr id="45" name="Image 44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5C103019-A1DD-6F2E-847B-48E1723A7AE0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5681073" y="3418735"/>
            <a:ext cx="559041" cy="524371"/>
          </a:xfrm>
          <a:prstGeom prst="rect">
            <a:avLst/>
          </a:prstGeom>
        </p:spPr>
      </p:pic>
      <p:pic>
        <p:nvPicPr>
          <p:cNvPr id="46" name="Image 45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347CAF63-46AB-21B2-987B-6A3FE9D757EF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4640758" y="3418736"/>
            <a:ext cx="559041" cy="524371"/>
          </a:xfrm>
          <a:prstGeom prst="rect">
            <a:avLst/>
          </a:prstGeom>
        </p:spPr>
      </p:pic>
      <p:pic>
        <p:nvPicPr>
          <p:cNvPr id="47" name="Image 46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B39ACFE9-143B-9729-63F4-317654BB048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" t="25833" r="68521" b="19451"/>
          <a:stretch/>
        </p:blipFill>
        <p:spPr>
          <a:xfrm>
            <a:off x="2441292" y="4972378"/>
            <a:ext cx="576375" cy="524370"/>
          </a:xfrm>
          <a:prstGeom prst="rect">
            <a:avLst/>
          </a:prstGeom>
        </p:spPr>
      </p:pic>
      <p:pic>
        <p:nvPicPr>
          <p:cNvPr id="48" name="Image 47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4EB4418E-FB67-CF31-7AFD-FAF7493BCA3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3523486" y="4929515"/>
            <a:ext cx="559041" cy="524371"/>
          </a:xfrm>
          <a:prstGeom prst="rect">
            <a:avLst/>
          </a:prstGeom>
        </p:spPr>
      </p:pic>
      <p:pic>
        <p:nvPicPr>
          <p:cNvPr id="49" name="Image 48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7D394DD3-B2C2-AA08-51C7-4F8CF629E09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4" t="23970" r="19582" b="24338"/>
          <a:stretch/>
        </p:blipFill>
        <p:spPr>
          <a:xfrm>
            <a:off x="6815717" y="4962309"/>
            <a:ext cx="550374" cy="491870"/>
          </a:xfrm>
          <a:prstGeom prst="rect">
            <a:avLst/>
          </a:prstGeom>
        </p:spPr>
      </p:pic>
      <p:pic>
        <p:nvPicPr>
          <p:cNvPr id="50" name="Image 49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14575440-1CED-248D-CD18-F30F460F7C39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prstClr val="black"/>
              <a:schemeClr val="accent3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5723946" y="4914583"/>
            <a:ext cx="559041" cy="524371"/>
          </a:xfrm>
          <a:prstGeom prst="rect">
            <a:avLst/>
          </a:prstGeom>
        </p:spPr>
      </p:pic>
      <p:pic>
        <p:nvPicPr>
          <p:cNvPr id="51" name="Image 50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D31524D6-92C3-147C-2EFD-FFF15BF7950D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4649613" y="4957445"/>
            <a:ext cx="559041" cy="524371"/>
          </a:xfrm>
          <a:prstGeom prst="rect">
            <a:avLst/>
          </a:prstGeom>
        </p:spPr>
      </p:pic>
      <p:pic>
        <p:nvPicPr>
          <p:cNvPr id="52" name="Image 51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83432F49-173A-DCFB-D212-0D4170CA63E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" t="25833" r="68521" b="19451"/>
          <a:stretch/>
        </p:blipFill>
        <p:spPr>
          <a:xfrm>
            <a:off x="2441292" y="1141090"/>
            <a:ext cx="576375" cy="524370"/>
          </a:xfrm>
          <a:prstGeom prst="rect">
            <a:avLst/>
          </a:prstGeom>
        </p:spPr>
      </p:pic>
      <p:pic>
        <p:nvPicPr>
          <p:cNvPr id="53" name="Image 52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67C18946-D993-7B9D-EDA9-5BA6658308C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4" t="23970" r="19582" b="24338"/>
          <a:stretch/>
        </p:blipFill>
        <p:spPr>
          <a:xfrm>
            <a:off x="6774095" y="1173590"/>
            <a:ext cx="550374" cy="491870"/>
          </a:xfrm>
          <a:prstGeom prst="rect">
            <a:avLst/>
          </a:prstGeom>
        </p:spPr>
      </p:pic>
      <p:pic>
        <p:nvPicPr>
          <p:cNvPr id="54" name="Image 53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A8998270-688A-E46B-E862-BC2599531F66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4618708" y="1118055"/>
            <a:ext cx="559041" cy="5243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9631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Résous le problème. 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615E2B7-4DA7-2795-BAA1-512CE564B971}"/>
              </a:ext>
            </a:extLst>
          </p:cNvPr>
          <p:cNvSpPr txBox="1"/>
          <p:nvPr/>
        </p:nvSpPr>
        <p:spPr>
          <a:xfrm>
            <a:off x="305389" y="993843"/>
            <a:ext cx="8410123" cy="224676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Pour la fête, je prépare des glaces différentes.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J’ai deux cornets différents à ma disposition et 4 gouts différents.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Trouve le nombre total de combinaisons de glaces que je peux créer.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EF22778-7CAE-ADB4-3A78-AE5ED306B35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8582" y="4050747"/>
            <a:ext cx="1265583" cy="1265583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E0DA16B7-7337-E159-E5A1-0BD6A9EF068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242932" y="4099339"/>
            <a:ext cx="1412576" cy="914401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965CBC83-0001-6C62-F48D-176D57038135}"/>
              </a:ext>
            </a:extLst>
          </p:cNvPr>
          <p:cNvPicPr>
            <a:picLocks noChangeAspect="1"/>
          </p:cNvPicPr>
          <p:nvPr/>
        </p:nvPicPr>
        <p:blipFill>
          <a:blip r:embed="rId4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b="25990"/>
          <a:stretch/>
        </p:blipFill>
        <p:spPr>
          <a:xfrm>
            <a:off x="4824777" y="3653182"/>
            <a:ext cx="955261" cy="706985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D14A448C-4A67-F238-9760-B33A2DA6267A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 b="25990"/>
          <a:stretch/>
        </p:blipFill>
        <p:spPr>
          <a:xfrm>
            <a:off x="4824777" y="4419244"/>
            <a:ext cx="955261" cy="706985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7D73CB18-845A-E6F8-ABAD-3D18D216FD55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l="-64" t="1" r="64" b="28824"/>
          <a:stretch/>
        </p:blipFill>
        <p:spPr>
          <a:xfrm>
            <a:off x="3724475" y="4419244"/>
            <a:ext cx="993298" cy="706985"/>
          </a:xfrm>
          <a:prstGeom prst="rect">
            <a:avLst/>
          </a:prstGeom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C7718482-1EE5-EB8E-DC66-5F3633B61CC6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rcRect l="-64" t="1" r="64" b="28824"/>
          <a:stretch/>
        </p:blipFill>
        <p:spPr>
          <a:xfrm>
            <a:off x="3655508" y="3617389"/>
            <a:ext cx="993298" cy="706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685821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E30829B-943E-AFA4-49C4-346C516371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0632BBC-933D-97FE-754B-88AB97D148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E581D14-6515-ACC3-5FF7-F0662B278F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3649691-9D00-ACDB-AFF0-A455FFA6A5DA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6615480-209D-E165-1E74-17CE585F7C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1506BDBC-C5D8-856E-1F9A-BB56AF9D7E59}"/>
              </a:ext>
            </a:extLst>
          </p:cNvPr>
          <p:cNvSpPr txBox="1"/>
          <p:nvPr/>
        </p:nvSpPr>
        <p:spPr>
          <a:xfrm>
            <a:off x="395921" y="2708177"/>
            <a:ext cx="8272329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kumimoji="0" lang="fr-FR" sz="3200" b="1" i="0" u="none" strike="noStrike" kern="1200" cap="none" spc="0" normalizeH="0" baseline="30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nde</a:t>
            </a: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partie CE1</a:t>
            </a: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fr-FR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 sais résoudre un problème à étapes</a:t>
            </a:r>
          </a:p>
        </p:txBody>
      </p:sp>
    </p:spTree>
    <p:extLst>
      <p:ext uri="{BB962C8B-B14F-4D97-AF65-F5344CB8AC3E}">
        <p14:creationId xmlns:p14="http://schemas.microsoft.com/office/powerpoint/2010/main" val="87704275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F07EFA66-4745-3A15-9BF3-65695DAC9F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8706" y="4521529"/>
            <a:ext cx="3115294" cy="2336471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Lisons le problème.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3" name="Bulle narrative : ronde 2">
            <a:extLst>
              <a:ext uri="{FF2B5EF4-FFF2-40B4-BE49-F238E27FC236}">
                <a16:creationId xmlns:a16="http://schemas.microsoft.com/office/drawing/2014/main" id="{C68FCCC6-F3F9-1C15-1A1E-E185E0FCB1B1}"/>
              </a:ext>
            </a:extLst>
          </p:cNvPr>
          <p:cNvSpPr/>
          <p:nvPr/>
        </p:nvSpPr>
        <p:spPr>
          <a:xfrm>
            <a:off x="1" y="839189"/>
            <a:ext cx="9037122" cy="4714506"/>
          </a:xfrm>
          <a:prstGeom prst="wedgeEllipseCallout">
            <a:avLst>
              <a:gd name="adj1" fmla="val -23574"/>
              <a:gd name="adj2" fmla="val 653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fr-FR" sz="3200" dirty="0">
                <a:solidFill>
                  <a:schemeClr val="tx1"/>
                </a:solidFill>
              </a:rPr>
              <a:t>Je joue au basket-ball. </a:t>
            </a:r>
          </a:p>
          <a:p>
            <a:r>
              <a:rPr lang="fr-FR" sz="3200" dirty="0">
                <a:solidFill>
                  <a:schemeClr val="tx1"/>
                </a:solidFill>
              </a:rPr>
              <a:t>En janvier, j’ai marqué 16 paniers. </a:t>
            </a:r>
          </a:p>
          <a:p>
            <a:r>
              <a:rPr lang="fr-FR" sz="3200" dirty="0">
                <a:solidFill>
                  <a:schemeClr val="tx1"/>
                </a:solidFill>
              </a:rPr>
              <a:t>En février, j’ai marqué 18 paniers et en mars, 14 paniers. Le meilleur joueur de l’équipe a marqué 5 paniers de plus que moi pendant la même durée. </a:t>
            </a:r>
          </a:p>
          <a:p>
            <a:r>
              <a:rPr lang="fr-FR" sz="3200" b="1" dirty="0">
                <a:solidFill>
                  <a:schemeClr val="tx1"/>
                </a:solidFill>
              </a:rPr>
              <a:t>Combien de paniers a-t-il mis ? </a:t>
            </a:r>
            <a:endParaRPr lang="fr-FR" sz="3200" b="1" dirty="0"/>
          </a:p>
        </p:txBody>
      </p:sp>
    </p:spTree>
    <p:extLst>
      <p:ext uri="{BB962C8B-B14F-4D97-AF65-F5344CB8AC3E}">
        <p14:creationId xmlns:p14="http://schemas.microsoft.com/office/powerpoint/2010/main" val="376579984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Résolution. </a:t>
            </a:r>
            <a:endParaRPr lang="fr-FR" dirty="0">
              <a:solidFill>
                <a:srgbClr val="C00000"/>
              </a:solidFill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F5FA1DC0-9743-4FB1-B47A-B00B331932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B2E93BE8-E6E8-67E7-BA99-83F94654606F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D27B04E-0880-ECC9-06E2-9542995D39AE}"/>
              </a:ext>
            </a:extLst>
          </p:cNvPr>
          <p:cNvSpPr txBox="1"/>
          <p:nvPr/>
        </p:nvSpPr>
        <p:spPr>
          <a:xfrm>
            <a:off x="3401851" y="1377045"/>
            <a:ext cx="56194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Je comprends le problème.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34A9470B-AA5B-78DE-4501-D042B6C00998}"/>
              </a:ext>
            </a:extLst>
          </p:cNvPr>
          <p:cNvSpPr txBox="1"/>
          <p:nvPr/>
        </p:nvSpPr>
        <p:spPr>
          <a:xfrm>
            <a:off x="1143268" y="2363937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Il y a deux étapes: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2326DC02-9908-8BF3-3B59-A7DA6FD9D797}"/>
              </a:ext>
            </a:extLst>
          </p:cNvPr>
          <p:cNvSpPr txBox="1"/>
          <p:nvPr/>
        </p:nvSpPr>
        <p:spPr>
          <a:xfrm>
            <a:off x="1143268" y="3077754"/>
            <a:ext cx="7118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>
                <a:solidFill>
                  <a:srgbClr val="C00000"/>
                </a:solidFill>
              </a:rPr>
              <a:t>1 / </a:t>
            </a:r>
            <a:r>
              <a:rPr lang="fr-FR" sz="3200" dirty="0"/>
              <a:t>Combien de paniers ai-je marqués en trois mois ?  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043D876B-470F-91DD-7F80-F0D044F57126}"/>
              </a:ext>
            </a:extLst>
          </p:cNvPr>
          <p:cNvSpPr txBox="1"/>
          <p:nvPr/>
        </p:nvSpPr>
        <p:spPr>
          <a:xfrm>
            <a:off x="1143268" y="4326794"/>
            <a:ext cx="741092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>
                <a:solidFill>
                  <a:srgbClr val="C00000"/>
                </a:solidFill>
              </a:rPr>
              <a:t>2/ </a:t>
            </a:r>
            <a:r>
              <a:rPr lang="fr-FR" sz="3200" dirty="0"/>
              <a:t>Combien de paniers le meilleur joueur de l’équipe a-t-il mis ? </a:t>
            </a:r>
          </a:p>
        </p:txBody>
      </p:sp>
    </p:spTree>
    <p:extLst>
      <p:ext uri="{BB962C8B-B14F-4D97-AF65-F5344CB8AC3E}">
        <p14:creationId xmlns:p14="http://schemas.microsoft.com/office/powerpoint/2010/main" val="185580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b="1" dirty="0"/>
              <a:t>Etape 1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573ED51-7144-5AAC-0A0D-66214F0AD87A}"/>
              </a:ext>
            </a:extLst>
          </p:cNvPr>
          <p:cNvSpPr txBox="1"/>
          <p:nvPr/>
        </p:nvSpPr>
        <p:spPr>
          <a:xfrm>
            <a:off x="537088" y="1276875"/>
            <a:ext cx="80883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Je cherche le total des paniers.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9792E5C1-D668-E95D-EA10-FF5AAAC5730C}"/>
              </a:ext>
            </a:extLst>
          </p:cNvPr>
          <p:cNvSpPr txBox="1"/>
          <p:nvPr/>
        </p:nvSpPr>
        <p:spPr>
          <a:xfrm>
            <a:off x="685935" y="5414537"/>
            <a:ext cx="671239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rgbClr val="C00000"/>
                </a:solidFill>
                <a:latin typeface="Cursive standard" pitchFamily="2" charset="0"/>
              </a:rPr>
              <a:t>J’ai marqué 48 paniers au total.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C489E808-7B28-45F7-AB5C-EC9C0D0D3F6C}"/>
              </a:ext>
            </a:extLst>
          </p:cNvPr>
          <p:cNvSpPr txBox="1"/>
          <p:nvPr/>
        </p:nvSpPr>
        <p:spPr>
          <a:xfrm>
            <a:off x="87642" y="4153800"/>
            <a:ext cx="27800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16 + 18 + 14 =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9C6697E-5D80-185C-8EF7-039BF8D313B6}"/>
              </a:ext>
            </a:extLst>
          </p:cNvPr>
          <p:cNvSpPr/>
          <p:nvPr/>
        </p:nvSpPr>
        <p:spPr>
          <a:xfrm>
            <a:off x="2497774" y="2135481"/>
            <a:ext cx="4356000" cy="7543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/>
              <a:t>Total ?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42270FD-090F-C18E-0330-22820D74F2F8}"/>
              </a:ext>
            </a:extLst>
          </p:cNvPr>
          <p:cNvSpPr/>
          <p:nvPr/>
        </p:nvSpPr>
        <p:spPr>
          <a:xfrm>
            <a:off x="5414113" y="2889825"/>
            <a:ext cx="1440000" cy="75434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/>
              <a:t>14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55485F7-24BC-4532-156A-8276757C8D97}"/>
              </a:ext>
            </a:extLst>
          </p:cNvPr>
          <p:cNvSpPr/>
          <p:nvPr/>
        </p:nvSpPr>
        <p:spPr>
          <a:xfrm>
            <a:off x="2497435" y="2883903"/>
            <a:ext cx="1440000" cy="754344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/>
              <a:t>16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612EDCB-06EE-B2F3-C94C-9B797700C844}"/>
              </a:ext>
            </a:extLst>
          </p:cNvPr>
          <p:cNvSpPr/>
          <p:nvPr/>
        </p:nvSpPr>
        <p:spPr>
          <a:xfrm>
            <a:off x="3951299" y="2891444"/>
            <a:ext cx="1440000" cy="7543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/>
              <a:t>18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C90217E4-1649-7F92-2577-C4B4E2F4F499}"/>
              </a:ext>
            </a:extLst>
          </p:cNvPr>
          <p:cNvSpPr txBox="1"/>
          <p:nvPr/>
        </p:nvSpPr>
        <p:spPr>
          <a:xfrm>
            <a:off x="3217435" y="4161341"/>
            <a:ext cx="278008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16 + 14 + 18 =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6608A9B5-19E5-374B-CAB5-6625933E4677}"/>
              </a:ext>
            </a:extLst>
          </p:cNvPr>
          <p:cNvSpPr txBox="1"/>
          <p:nvPr/>
        </p:nvSpPr>
        <p:spPr>
          <a:xfrm>
            <a:off x="6477754" y="4153800"/>
            <a:ext cx="81398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>
                <a:solidFill>
                  <a:srgbClr val="C00000"/>
                </a:solidFill>
              </a:rPr>
              <a:t>30 + </a:t>
            </a:r>
            <a:r>
              <a:rPr lang="fr-FR" sz="3600" dirty="0">
                <a:solidFill>
                  <a:srgbClr val="C00000"/>
                </a:solidFill>
              </a:rPr>
              <a:t>18 = 48</a:t>
            </a:r>
          </a:p>
        </p:txBody>
      </p:sp>
    </p:spTree>
    <p:extLst>
      <p:ext uri="{BB962C8B-B14F-4D97-AF65-F5344CB8AC3E}">
        <p14:creationId xmlns:p14="http://schemas.microsoft.com/office/powerpoint/2010/main" val="3381339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  <p:bldP spid="3" grpId="0" animBg="1"/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955</TotalTime>
  <Words>309</Words>
  <Application>Microsoft Office PowerPoint</Application>
  <PresentationFormat>Affichage à l'écran (4:3)</PresentationFormat>
  <Paragraphs>55</Paragraphs>
  <Slides>10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6" baseType="lpstr">
      <vt:lpstr>Arial</vt:lpstr>
      <vt:lpstr>Calibri</vt:lpstr>
      <vt:lpstr>Calibri Light</vt:lpstr>
      <vt:lpstr>Cursive standard</vt:lpstr>
      <vt:lpstr>Webdings</vt:lpstr>
      <vt:lpstr>Thème Office</vt:lpstr>
      <vt:lpstr>Présentation PowerPoint</vt:lpstr>
      <vt:lpstr>Présentation PowerPoint</vt:lpstr>
      <vt:lpstr>Lis le problème. </vt:lpstr>
      <vt:lpstr>Correction</vt:lpstr>
      <vt:lpstr>Résous le problème. </vt:lpstr>
      <vt:lpstr>Présentation PowerPoint</vt:lpstr>
      <vt:lpstr>Lisons le problème.</vt:lpstr>
      <vt:lpstr>Résolution. </vt:lpstr>
      <vt:lpstr>Etape 1</vt:lpstr>
      <vt:lpstr>Etape 2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Emmanuelle Petit</cp:lastModifiedBy>
  <cp:revision>57</cp:revision>
  <dcterms:created xsi:type="dcterms:W3CDTF">2023-02-07T14:55:57Z</dcterms:created>
  <dcterms:modified xsi:type="dcterms:W3CDTF">2026-02-22T11:41:47Z</dcterms:modified>
</cp:coreProperties>
</file>