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4" r:id="rId2"/>
    <p:sldId id="273" r:id="rId3"/>
    <p:sldId id="280" r:id="rId4"/>
    <p:sldId id="283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44" d="100"/>
          <a:sy n="44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4784BBA-4043-A4E5-FF8F-70E5160E16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6A147DB0-A955-C6DD-39DE-9D6B7525DC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D569197-9822-F646-7714-8C1361ABCAAD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13544012-B09E-9F65-B3ED-E7767A106FA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FF25216-47A7-C8DC-D407-5346524F8AA2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résous un problème avec des fractions</a:t>
            </a:r>
          </a:p>
        </p:txBody>
      </p:sp>
    </p:spTree>
    <p:extLst>
      <p:ext uri="{BB962C8B-B14F-4D97-AF65-F5344CB8AC3E}">
        <p14:creationId xmlns:p14="http://schemas.microsoft.com/office/powerpoint/2010/main" val="188741543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Lis et résous le problème.</a:t>
            </a:r>
          </a:p>
        </p:txBody>
      </p:sp>
      <p:pic>
        <p:nvPicPr>
          <p:cNvPr id="4" name="Image 3" descr="Une image contenant plein air, ciel, herbe, Machines agricoles&#10;&#10;Description générée automatiquement">
            <a:extLst>
              <a:ext uri="{FF2B5EF4-FFF2-40B4-BE49-F238E27FC236}">
                <a16:creationId xmlns:a16="http://schemas.microsoft.com/office/drawing/2014/main" id="{E9EA718A-4A49-F462-8B04-EEAB99F37878}"/>
              </a:ext>
            </a:extLst>
          </p:cNvPr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53740" y="4148533"/>
            <a:ext cx="3764131" cy="2509421"/>
          </a:xfrm>
          <a:prstGeom prst="rect">
            <a:avLst/>
          </a:prstGeom>
        </p:spPr>
      </p:pic>
      <p:sp>
        <p:nvSpPr>
          <p:cNvPr id="3" name="ZoneTexte 2">
            <a:extLst>
              <a:ext uri="{FF2B5EF4-FFF2-40B4-BE49-F238E27FC236}">
                <a16:creationId xmlns:a16="http://schemas.microsoft.com/office/drawing/2014/main" id="{1A71BE45-70D5-D03E-082C-A45A325D8075}"/>
              </a:ext>
            </a:extLst>
          </p:cNvPr>
          <p:cNvSpPr txBox="1"/>
          <p:nvPr/>
        </p:nvSpPr>
        <p:spPr>
          <a:xfrm>
            <a:off x="722811" y="1489166"/>
            <a:ext cx="7123612" cy="3046988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fr-FR" sz="3200" dirty="0"/>
              <a:t>L’agricultrice a labouré les trois cinquièmes de son champ en une journée.</a:t>
            </a:r>
          </a:p>
          <a:p>
            <a:r>
              <a:rPr lang="fr-FR" sz="3200" b="1" dirty="0"/>
              <a:t>Quelle fraction du champ reste-t-il à labourer ?</a:t>
            </a:r>
          </a:p>
          <a:p>
            <a:r>
              <a:rPr lang="fr-FR" sz="3200" b="1" dirty="0"/>
              <a:t>Est-ce qu’une journée suffira ? </a:t>
            </a:r>
          </a:p>
        </p:txBody>
      </p:sp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A3EECE6-E4DC-FF4F-513C-0A4F889E22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0CBCAC-6A4A-5C0B-93B5-B0BD090947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8147413-5289-42C2-7F12-3E08B07DD387}"/>
              </a:ext>
            </a:extLst>
          </p:cNvPr>
          <p:cNvSpPr/>
          <p:nvPr/>
        </p:nvSpPr>
        <p:spPr>
          <a:xfrm>
            <a:off x="341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9E8C500F-88FF-75C9-EFC5-21F6CCE27393}"/>
              </a:ext>
            </a:extLst>
          </p:cNvPr>
          <p:cNvSpPr/>
          <p:nvPr/>
        </p:nvSpPr>
        <p:spPr>
          <a:xfrm>
            <a:off x="413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8FBA9935-1BCD-B8C2-16F6-16152B3F8F07}"/>
              </a:ext>
            </a:extLst>
          </p:cNvPr>
          <p:cNvSpPr/>
          <p:nvPr/>
        </p:nvSpPr>
        <p:spPr>
          <a:xfrm>
            <a:off x="269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AFE279A-8F31-6B79-DDB7-7541F16D6572}"/>
              </a:ext>
            </a:extLst>
          </p:cNvPr>
          <p:cNvSpPr/>
          <p:nvPr/>
        </p:nvSpPr>
        <p:spPr>
          <a:xfrm>
            <a:off x="485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04BDD4E-9256-8D7B-89D9-41D34A85B949}"/>
              </a:ext>
            </a:extLst>
          </p:cNvPr>
          <p:cNvSpPr/>
          <p:nvPr/>
        </p:nvSpPr>
        <p:spPr>
          <a:xfrm>
            <a:off x="557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A8358F2-9E60-B0E4-BC1B-C818FDF9C818}"/>
              </a:ext>
            </a:extLst>
          </p:cNvPr>
          <p:cNvSpPr/>
          <p:nvPr/>
        </p:nvSpPr>
        <p:spPr>
          <a:xfrm>
            <a:off x="2693485" y="4072773"/>
            <a:ext cx="360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2800" dirty="0">
                <a:solidFill>
                  <a:srgbClr val="FF0000"/>
                </a:solidFill>
              </a:rPr>
              <a:t>CHAMP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71D12186-63C7-6BF8-FD10-446672818110}"/>
              </a:ext>
            </a:extLst>
          </p:cNvPr>
          <p:cNvSpPr txBox="1"/>
          <p:nvPr/>
        </p:nvSpPr>
        <p:spPr>
          <a:xfrm>
            <a:off x="478971" y="1254034"/>
            <a:ext cx="712361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/>
              <a:t>L’agricultrice a labouré les trois cinquièmes de son champ en une journée.</a:t>
            </a:r>
          </a:p>
          <a:p>
            <a:r>
              <a:rPr lang="fr-FR" sz="2000" b="1" dirty="0"/>
              <a:t>Quelle fraction du champ reste-t-il à labourer ?</a:t>
            </a:r>
          </a:p>
          <a:p>
            <a:r>
              <a:rPr lang="fr-FR" sz="2000" b="1" dirty="0"/>
              <a:t>Est-ce qu’une journée suffira ? </a:t>
            </a:r>
            <a:endParaRPr lang="fr-FR" sz="3200" b="1" dirty="0"/>
          </a:p>
        </p:txBody>
      </p:sp>
    </p:spTree>
    <p:extLst>
      <p:ext uri="{BB962C8B-B14F-4D97-AF65-F5344CB8AC3E}">
        <p14:creationId xmlns:p14="http://schemas.microsoft.com/office/powerpoint/2010/main" val="711654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2225D71-0675-82B4-8AB6-FDCC9B3E93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B597C87-0AF9-0B50-4956-AF1B142577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  <a:endParaRPr lang="fr-FR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E350F31-CF9F-E87F-D3E0-6E6C2DB68298}"/>
                  </a:ext>
                </a:extLst>
              </p:cNvPr>
              <p:cNvSpPr txBox="1"/>
              <p:nvPr/>
            </p:nvSpPr>
            <p:spPr>
              <a:xfrm>
                <a:off x="3259704" y="1808431"/>
                <a:ext cx="2209323" cy="13304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+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/>
                        <m:den/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=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4E350F31-CF9F-E87F-D3E0-6E6C2DB682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59704" y="1808431"/>
                <a:ext cx="2209323" cy="1330492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Rectangle 2">
            <a:extLst>
              <a:ext uri="{FF2B5EF4-FFF2-40B4-BE49-F238E27FC236}">
                <a16:creationId xmlns:a16="http://schemas.microsoft.com/office/drawing/2014/main" id="{4FC29A0A-28CB-56AA-C4C6-A0E525856C7C}"/>
              </a:ext>
            </a:extLst>
          </p:cNvPr>
          <p:cNvSpPr/>
          <p:nvPr/>
        </p:nvSpPr>
        <p:spPr>
          <a:xfrm>
            <a:off x="341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1544ED-B3F0-0EE7-6FA9-B816DA8006E4}"/>
              </a:ext>
            </a:extLst>
          </p:cNvPr>
          <p:cNvSpPr/>
          <p:nvPr/>
        </p:nvSpPr>
        <p:spPr>
          <a:xfrm>
            <a:off x="413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003109C9-0268-45B8-C8B2-45522663D8D9}"/>
              </a:ext>
            </a:extLst>
          </p:cNvPr>
          <p:cNvSpPr/>
          <p:nvPr/>
        </p:nvSpPr>
        <p:spPr>
          <a:xfrm>
            <a:off x="269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290843E-F9E6-9C62-2493-AA61CBF7EF7F}"/>
              </a:ext>
            </a:extLst>
          </p:cNvPr>
          <p:cNvSpPr/>
          <p:nvPr/>
        </p:nvSpPr>
        <p:spPr>
          <a:xfrm>
            <a:off x="3413485" y="4067607"/>
            <a:ext cx="720000" cy="433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220C8023-7110-443B-DBA6-8D9BEC7FDE8C}"/>
              </a:ext>
            </a:extLst>
          </p:cNvPr>
          <p:cNvSpPr/>
          <p:nvPr/>
        </p:nvSpPr>
        <p:spPr>
          <a:xfrm>
            <a:off x="2693485" y="4067607"/>
            <a:ext cx="720000" cy="433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0F3DCF4-0107-E04E-0CB8-B04E8D3D0551}"/>
                  </a:ext>
                </a:extLst>
              </p:cNvPr>
              <p:cNvSpPr txBox="1"/>
              <p:nvPr/>
            </p:nvSpPr>
            <p:spPr>
              <a:xfrm>
                <a:off x="3613184" y="4579226"/>
                <a:ext cx="32060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10F3DCF4-0107-E04E-0CB8-B04E8D3D055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13184" y="4579226"/>
                <a:ext cx="320601" cy="92519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CE2CE12-7381-EFC8-5828-AF7374DB4209}"/>
                  </a:ext>
                </a:extLst>
              </p:cNvPr>
              <p:cNvSpPr txBox="1"/>
              <p:nvPr/>
            </p:nvSpPr>
            <p:spPr>
              <a:xfrm>
                <a:off x="5346116" y="4579226"/>
                <a:ext cx="32060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>
                  <a:solidFill>
                    <a:srgbClr val="0070C0"/>
                  </a:solidFill>
                </a:endParaRPr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0CE2CE12-7381-EFC8-5828-AF7374DB420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6116" y="4579226"/>
                <a:ext cx="320601" cy="92519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AA255D52-39FE-47EE-04EE-874FCDF6E7AE}"/>
                  </a:ext>
                </a:extLst>
              </p:cNvPr>
              <p:cNvSpPr txBox="1"/>
              <p:nvPr/>
            </p:nvSpPr>
            <p:spPr>
              <a:xfrm>
                <a:off x="5446305" y="2179815"/>
                <a:ext cx="440825" cy="677108"/>
              </a:xfrm>
              <a:prstGeom prst="rect">
                <a:avLst/>
              </a:prstGeom>
              <a:solidFill>
                <a:schemeClr val="bg1"/>
              </a:solidFill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4400" b="0" i="1" smtClean="0">
                          <a:solidFill>
                            <a:srgbClr val="C00000"/>
                          </a:solidFill>
                          <a:latin typeface="Cambria Math" panose="02040503050406030204" pitchFamily="18" charset="0"/>
                        </a:rPr>
                        <m:t>1</m:t>
                      </m:r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4" name="ZoneTexte 13">
                <a:extLst>
                  <a:ext uri="{FF2B5EF4-FFF2-40B4-BE49-F238E27FC236}">
                    <a16:creationId xmlns:a16="http://schemas.microsoft.com/office/drawing/2014/main" id="{AA255D52-39FE-47EE-04EE-874FCDF6E7A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46305" y="2179815"/>
                <a:ext cx="440825" cy="677108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Rectangle 14">
            <a:extLst>
              <a:ext uri="{FF2B5EF4-FFF2-40B4-BE49-F238E27FC236}">
                <a16:creationId xmlns:a16="http://schemas.microsoft.com/office/drawing/2014/main" id="{46ED46D1-7338-D5A3-2DB4-504E0CF596E5}"/>
              </a:ext>
            </a:extLst>
          </p:cNvPr>
          <p:cNvSpPr/>
          <p:nvPr/>
        </p:nvSpPr>
        <p:spPr>
          <a:xfrm>
            <a:off x="485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18AB2062-C7E0-29FA-9EAE-841BAE4906FB}"/>
              </a:ext>
            </a:extLst>
          </p:cNvPr>
          <p:cNvSpPr/>
          <p:nvPr/>
        </p:nvSpPr>
        <p:spPr>
          <a:xfrm>
            <a:off x="5573485" y="4067607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55D2AB52-25F9-7AFA-F0EA-640360169D22}"/>
              </a:ext>
            </a:extLst>
          </p:cNvPr>
          <p:cNvSpPr/>
          <p:nvPr/>
        </p:nvSpPr>
        <p:spPr>
          <a:xfrm>
            <a:off x="4133485" y="4067607"/>
            <a:ext cx="720000" cy="433137"/>
          </a:xfrm>
          <a:prstGeom prst="rect">
            <a:avLst/>
          </a:prstGeom>
          <a:solidFill>
            <a:schemeClr val="accent2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BE20B8DB-57E8-148A-43AC-AE6B87A78CEA}"/>
                  </a:ext>
                </a:extLst>
              </p:cNvPr>
              <p:cNvSpPr txBox="1"/>
              <p:nvPr/>
            </p:nvSpPr>
            <p:spPr>
              <a:xfrm>
                <a:off x="4233692" y="1866843"/>
                <a:ext cx="676615" cy="1272080"/>
              </a:xfrm>
              <a:prstGeom prst="rect">
                <a:avLst/>
              </a:prstGeom>
              <a:noFill/>
            </p:spPr>
            <p:txBody>
              <a:bodyPr wrap="squar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𝟐</m:t>
                          </m:r>
                        </m:num>
                        <m:den>
                          <m:r>
                            <a:rPr lang="fr-FR" sz="4400" b="1" i="1" smtClean="0">
                              <a:solidFill>
                                <a:srgbClr val="00B0F0"/>
                              </a:solidFill>
                              <a:latin typeface="Cambria Math" panose="02040503050406030204" pitchFamily="18" charset="0"/>
                            </a:rPr>
                            <m:t>𝟓</m:t>
                          </m:r>
                        </m:den>
                      </m:f>
                    </m:oMath>
                  </m:oMathPara>
                </a14:m>
                <a:endParaRPr lang="fr-FR" b="1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BE20B8DB-57E8-148A-43AC-AE6B87A78CEA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33692" y="1866843"/>
                <a:ext cx="676615" cy="127208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3" name="Rectangle 12">
            <a:extLst>
              <a:ext uri="{FF2B5EF4-FFF2-40B4-BE49-F238E27FC236}">
                <a16:creationId xmlns:a16="http://schemas.microsoft.com/office/drawing/2014/main" id="{802D413D-495D-FECE-762C-829107D03274}"/>
              </a:ext>
            </a:extLst>
          </p:cNvPr>
          <p:cNvSpPr/>
          <p:nvPr/>
        </p:nvSpPr>
        <p:spPr>
          <a:xfrm>
            <a:off x="4853485" y="4067606"/>
            <a:ext cx="720000" cy="4331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5594BA1E-84B8-B8DF-FDB0-609E15157975}"/>
              </a:ext>
            </a:extLst>
          </p:cNvPr>
          <p:cNvSpPr/>
          <p:nvPr/>
        </p:nvSpPr>
        <p:spPr>
          <a:xfrm>
            <a:off x="5573485" y="4067606"/>
            <a:ext cx="720000" cy="4331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23024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6" grpId="0" animBg="1"/>
      <p:bldP spid="7" grpId="0" animBg="1"/>
      <p:bldP spid="8" grpId="0"/>
      <p:bldP spid="17" grpId="0" animBg="1"/>
      <p:bldP spid="11" grpId="0"/>
      <p:bldP spid="13" grpId="0" animBg="1"/>
      <p:bldP spid="1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145AD17-54D7-E7B1-5278-F1EBD621E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7D95639-022B-E27C-7D0A-B88AAE5872C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Calcule.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E3C04DF-23F9-DA88-AD31-C3878589B7E0}"/>
                  </a:ext>
                </a:extLst>
              </p:cNvPr>
              <p:cNvSpPr txBox="1"/>
              <p:nvPr/>
            </p:nvSpPr>
            <p:spPr>
              <a:xfrm>
                <a:off x="2495461" y="2165629"/>
                <a:ext cx="3665041" cy="92519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Il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reste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 à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labourer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.</m:t>
                      </m:r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5E3C04DF-23F9-DA88-AD31-C3878589B7E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495461" y="2165629"/>
                <a:ext cx="3665041" cy="92519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A60261EE-F9FD-D0D7-0CBF-427EB256665C}"/>
                  </a:ext>
                </a:extLst>
              </p:cNvPr>
              <p:cNvSpPr txBox="1"/>
              <p:nvPr/>
            </p:nvSpPr>
            <p:spPr>
              <a:xfrm>
                <a:off x="1234699" y="3767182"/>
                <a:ext cx="6057171" cy="141763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Cela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prendra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moins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sSup>
                        <m:sSupPr>
                          <m:ctrlPr>
                            <a:rPr lang="fr-FR" sz="3200" b="0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m:rPr>
                              <m:sty m:val="p"/>
                            </m:rP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d</m:t>
                          </m:r>
                        </m:e>
                        <m:sup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sup>
                      </m:sSup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une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journ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é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e</m:t>
                      </m:r>
                    </m:oMath>
                  </m:oMathPara>
                </a14:m>
                <a:endParaRPr lang="fr-FR" sz="3200" b="0" dirty="0">
                  <a:latin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r>
                        <m:rPr>
                          <m:sty m:val="p"/>
                        </m:rPr>
                        <a:rPr lang="fr-FR" sz="3200" b="0" i="0" smtClean="0">
                          <a:latin typeface="Cambria Math" panose="02040503050406030204" pitchFamily="18" charset="0"/>
                        </a:rPr>
                        <m:t>car</m:t>
                      </m:r>
                      <m:r>
                        <a:rPr lang="fr-FR" sz="3200" b="0" i="0" smtClean="0">
                          <a:latin typeface="Cambria Math" panose="02040503050406030204" pitchFamily="18" charset="0"/>
                        </a:rPr>
                        <m:t> </m:t>
                      </m:r>
                      <m:f>
                        <m:fPr>
                          <m:ctrlPr>
                            <a:rPr lang="fr-FR" sz="3200" b="0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3200" b="0" i="0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3200" b="0" i="1" smtClean="0">
                          <a:latin typeface="Cambria Math" panose="02040503050406030204" pitchFamily="18" charset="0"/>
                        </a:rPr>
                        <m:t>&lt;</m:t>
                      </m:r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3200" dirty="0"/>
              </a:p>
            </p:txBody>
          </p:sp>
        </mc:Choice>
        <mc:Fallback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A60261EE-F9FD-D0D7-0CBF-427EB256665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34699" y="3767182"/>
                <a:ext cx="6057171" cy="1417632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077933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453</TotalTime>
  <Words>95</Words>
  <Application>Microsoft Office PowerPoint</Application>
  <PresentationFormat>Affichage à l'écran (4:3)</PresentationFormat>
  <Paragraphs>21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Lis et résous le problème.</vt:lpstr>
      <vt:lpstr>Correction</vt:lpstr>
      <vt:lpstr>Correction</vt:lpstr>
      <vt:lpstr>Calcule.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44</cp:revision>
  <dcterms:created xsi:type="dcterms:W3CDTF">2023-02-07T14:55:57Z</dcterms:created>
  <dcterms:modified xsi:type="dcterms:W3CDTF">2025-09-13T18:36:26Z</dcterms:modified>
</cp:coreProperties>
</file>