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96" r:id="rId2"/>
    <p:sldId id="295" r:id="rId3"/>
    <p:sldId id="277" r:id="rId4"/>
    <p:sldId id="278" r:id="rId5"/>
    <p:sldId id="288" r:id="rId6"/>
    <p:sldId id="293" r:id="rId7"/>
    <p:sldId id="29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F00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46" d="100"/>
          <a:sy n="46" d="100"/>
        </p:scale>
        <p:origin x="144" y="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A37E5A9-4A23-067C-3B19-5E63DD8290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webp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587523B-2CBD-81B5-1D7C-B60C0E8AF59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BA0001D-F7ED-A133-5303-3D5C17582B1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0958A30-D6B1-BED7-D02E-D4A33EF450D3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1F852533-FCAA-EBC8-4F81-6F8642A46DD7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267A88C7-B0FE-0B6E-2727-82F4B94BADF0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des problèmes de comparaison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85308070-5887-BBAF-3547-899B14A8B5B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57074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F07EFA66-4745-3A15-9BF3-65695DAC9F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8706" y="4521529"/>
            <a:ext cx="3115294" cy="233647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Lisons le problème.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Bulle narrative : ronde 2">
            <a:extLst>
              <a:ext uri="{FF2B5EF4-FFF2-40B4-BE49-F238E27FC236}">
                <a16:creationId xmlns:a16="http://schemas.microsoft.com/office/drawing/2014/main" id="{C68FCCC6-F3F9-1C15-1A1E-E185E0FCB1B1}"/>
              </a:ext>
            </a:extLst>
          </p:cNvPr>
          <p:cNvSpPr/>
          <p:nvPr/>
        </p:nvSpPr>
        <p:spPr>
          <a:xfrm>
            <a:off x="261257" y="839189"/>
            <a:ext cx="8125097" cy="4037611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fr-FR" sz="3200" dirty="0">
                <a:solidFill>
                  <a:schemeClr val="tx1"/>
                </a:solidFill>
              </a:rPr>
              <a:t>Le match de basket entre les Tigres et les Dragons est fini. </a:t>
            </a:r>
          </a:p>
          <a:p>
            <a:r>
              <a:rPr lang="fr-FR" sz="3200" dirty="0">
                <a:solidFill>
                  <a:schemeClr val="tx1"/>
                </a:solidFill>
              </a:rPr>
              <a:t>Les Tigres ont marqué 87 points et les Dragons ont marqué 93 points.</a:t>
            </a:r>
          </a:p>
          <a:p>
            <a:r>
              <a:rPr lang="fr-FR" sz="3200" b="1" dirty="0">
                <a:solidFill>
                  <a:schemeClr val="tx1"/>
                </a:solidFill>
              </a:rPr>
              <a:t>Quel est l’écart de score entre les deux équipes ? </a:t>
            </a:r>
            <a:endParaRPr lang="fr-FR" sz="3200" b="1" dirty="0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9F7FF141-2FC2-6BC4-AB89-517A07EA14F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</p:spTree>
    <p:extLst>
      <p:ext uri="{BB962C8B-B14F-4D97-AF65-F5344CB8AC3E}">
        <p14:creationId xmlns:p14="http://schemas.microsoft.com/office/powerpoint/2010/main" val="37657998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Résolution.</a:t>
            </a:r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7431ABC-D462-D940-FF10-A4173ADFF3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5FAAE154-44EB-0079-C64C-AE182CA4D9E4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4099A6B9-1E60-02B2-3B41-12988E2C380F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F7C62F1-14B7-00A7-077E-F127891BADF4}"/>
              </a:ext>
            </a:extLst>
          </p:cNvPr>
          <p:cNvSpPr txBox="1"/>
          <p:nvPr/>
        </p:nvSpPr>
        <p:spPr>
          <a:xfrm>
            <a:off x="3401851" y="1268552"/>
            <a:ext cx="59806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l’écart entre les scores.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F7B361B-59AF-FF5F-B395-BB24C28E03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7ED4D880-8C07-3677-55CC-6122601A3120}"/>
              </a:ext>
            </a:extLst>
          </p:cNvPr>
          <p:cNvSpPr txBox="1"/>
          <p:nvPr/>
        </p:nvSpPr>
        <p:spPr>
          <a:xfrm>
            <a:off x="3401851" y="2650456"/>
            <a:ext cx="5484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le problème.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C03ED3C-DF58-579E-89EE-FBA00D372C42}"/>
              </a:ext>
            </a:extLst>
          </p:cNvPr>
          <p:cNvSpPr/>
          <p:nvPr/>
        </p:nvSpPr>
        <p:spPr>
          <a:xfrm>
            <a:off x="3036480" y="4127125"/>
            <a:ext cx="2880000" cy="5639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/>
              <a:t>93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98A232A-BE68-6CFC-E207-4F7624A205E7}"/>
              </a:ext>
            </a:extLst>
          </p:cNvPr>
          <p:cNvSpPr/>
          <p:nvPr/>
        </p:nvSpPr>
        <p:spPr>
          <a:xfrm>
            <a:off x="3036480" y="4692596"/>
            <a:ext cx="1440000" cy="563947"/>
          </a:xfrm>
          <a:prstGeom prst="rect">
            <a:avLst/>
          </a:prstGeom>
          <a:solidFill>
            <a:srgbClr val="FF7F00"/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87</a:t>
            </a:r>
            <a:endParaRPr lang="fr-FR" dirty="0"/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C07D2E3E-145E-51DD-78F4-AEBCD8149163}"/>
              </a:ext>
            </a:extLst>
          </p:cNvPr>
          <p:cNvCxnSpPr/>
          <p:nvPr/>
        </p:nvCxnSpPr>
        <p:spPr>
          <a:xfrm>
            <a:off x="4572000" y="5169457"/>
            <a:ext cx="134448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18A263AC-173C-7B5B-724F-C854F9EF06AB}"/>
              </a:ext>
            </a:extLst>
          </p:cNvPr>
          <p:cNvSpPr txBox="1"/>
          <p:nvPr/>
        </p:nvSpPr>
        <p:spPr>
          <a:xfrm>
            <a:off x="5042262" y="4740279"/>
            <a:ext cx="557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40CE353F-C4C0-C98D-266F-D4AB1757157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</p:spTree>
    <p:extLst>
      <p:ext uri="{BB962C8B-B14F-4D97-AF65-F5344CB8AC3E}">
        <p14:creationId xmlns:p14="http://schemas.microsoft.com/office/powerpoint/2010/main" val="333049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7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Résolution. </a:t>
            </a:r>
            <a:endParaRPr lang="fr-FR" dirty="0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35684CF2-E431-F6C7-F860-8A5798AF14F7}"/>
              </a:ext>
            </a:extLst>
          </p:cNvPr>
          <p:cNvSpPr/>
          <p:nvPr/>
        </p:nvSpPr>
        <p:spPr>
          <a:xfrm>
            <a:off x="101196" y="341633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D0CF2A2F-BE9E-D649-BD54-1529B42FB692}"/>
              </a:ext>
            </a:extLst>
          </p:cNvPr>
          <p:cNvSpPr/>
          <p:nvPr/>
        </p:nvSpPr>
        <p:spPr>
          <a:xfrm>
            <a:off x="114827" y="52329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3155FAC-6E66-6405-0B33-602F5AA2B2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995538" y="5053748"/>
            <a:ext cx="1779368" cy="972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A952EB8-0097-2A2F-912C-BC70AE516A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981907" y="317053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813B3D13-7F82-D549-D944-061A8B283F44}"/>
              </a:ext>
            </a:extLst>
          </p:cNvPr>
          <p:cNvSpPr txBox="1"/>
          <p:nvPr/>
        </p:nvSpPr>
        <p:spPr>
          <a:xfrm>
            <a:off x="3238775" y="5207934"/>
            <a:ext cx="56355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C00000"/>
                </a:solidFill>
                <a:latin typeface="Cursive standard" pitchFamily="2" charset="0"/>
              </a:rPr>
              <a:t>L’écart est de 6 points.</a:t>
            </a:r>
            <a:endParaRPr lang="fr-FR" sz="4000" dirty="0">
              <a:latin typeface="Cursive standard" pitchFamily="2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E36D5F7-10AA-A40D-B9B1-D0AA67A43E5D}"/>
              </a:ext>
            </a:extLst>
          </p:cNvPr>
          <p:cNvSpPr txBox="1"/>
          <p:nvPr/>
        </p:nvSpPr>
        <p:spPr>
          <a:xfrm>
            <a:off x="3026162" y="3416333"/>
            <a:ext cx="56355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93 – 87 = …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C4ECC26-7957-DA11-5553-51CB0E5E3174}"/>
              </a:ext>
            </a:extLst>
          </p:cNvPr>
          <p:cNvSpPr txBox="1"/>
          <p:nvPr/>
        </p:nvSpPr>
        <p:spPr>
          <a:xfrm>
            <a:off x="5137782" y="3438663"/>
            <a:ext cx="809637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C00000"/>
                </a:solidFill>
              </a:rPr>
              <a:t>6</a:t>
            </a:r>
            <a:endParaRPr lang="fr-FR" sz="4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3D42103-B699-2CC6-F430-27A19611FF55}"/>
              </a:ext>
            </a:extLst>
          </p:cNvPr>
          <p:cNvSpPr/>
          <p:nvPr/>
        </p:nvSpPr>
        <p:spPr>
          <a:xfrm>
            <a:off x="3132000" y="1268782"/>
            <a:ext cx="2880000" cy="5639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/>
              <a:t>93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42EDA33-1854-6B79-F5C2-755F97F5ACE1}"/>
              </a:ext>
            </a:extLst>
          </p:cNvPr>
          <p:cNvSpPr/>
          <p:nvPr/>
        </p:nvSpPr>
        <p:spPr>
          <a:xfrm>
            <a:off x="3132000" y="1834253"/>
            <a:ext cx="1440000" cy="563947"/>
          </a:xfrm>
          <a:prstGeom prst="rect">
            <a:avLst/>
          </a:prstGeom>
          <a:solidFill>
            <a:srgbClr val="FF7F00"/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87</a:t>
            </a:r>
            <a:endParaRPr lang="fr-FR" dirty="0"/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32E52ED7-BE12-A569-FB29-F0EEECA60657}"/>
              </a:ext>
            </a:extLst>
          </p:cNvPr>
          <p:cNvCxnSpPr/>
          <p:nvPr/>
        </p:nvCxnSpPr>
        <p:spPr>
          <a:xfrm>
            <a:off x="4667520" y="2311114"/>
            <a:ext cx="134448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338F62A3-DA46-7A8A-3DFD-0D05379CF1A2}"/>
              </a:ext>
            </a:extLst>
          </p:cNvPr>
          <p:cNvSpPr txBox="1"/>
          <p:nvPr/>
        </p:nvSpPr>
        <p:spPr>
          <a:xfrm>
            <a:off x="5137782" y="1881936"/>
            <a:ext cx="557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03197C3B-1AAE-571F-30A3-14C59EA30D9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</p:spTree>
    <p:extLst>
      <p:ext uri="{BB962C8B-B14F-4D97-AF65-F5344CB8AC3E}">
        <p14:creationId xmlns:p14="http://schemas.microsoft.com/office/powerpoint/2010/main" val="77176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51CDFABE-CDFD-22CC-5C31-EDD330BCED9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5497" y="3525921"/>
            <a:ext cx="2008503" cy="3332079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Lisons le problème.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361922" y="1147947"/>
            <a:ext cx="8137644" cy="4573584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compare deux tours dans une ville américaine.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plus grande compte 113 étages et l’autre compte 90 étages.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d’étages de plus la grande tour a-t-elle ?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E4610C6-A638-F7B6-15E1-1EB58A2D389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557204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</p:spTree>
    <p:extLst>
      <p:ext uri="{BB962C8B-B14F-4D97-AF65-F5344CB8AC3E}">
        <p14:creationId xmlns:p14="http://schemas.microsoft.com/office/powerpoint/2010/main" val="4153822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Résolution.</a:t>
            </a:r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7431ABC-D462-D940-FF10-A4173ADFF3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5FAAE154-44EB-0079-C64C-AE182CA4D9E4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4099A6B9-1E60-02B2-3B41-12988E2C380F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F7C62F1-14B7-00A7-077E-F127891BADF4}"/>
              </a:ext>
            </a:extLst>
          </p:cNvPr>
          <p:cNvSpPr txBox="1"/>
          <p:nvPr/>
        </p:nvSpPr>
        <p:spPr>
          <a:xfrm>
            <a:off x="3401851" y="1282407"/>
            <a:ext cx="57421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l’écart entre les tours.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F7B361B-59AF-FF5F-B395-BB24C28E03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7ED4D880-8C07-3677-55CC-6122601A3120}"/>
              </a:ext>
            </a:extLst>
          </p:cNvPr>
          <p:cNvSpPr txBox="1"/>
          <p:nvPr/>
        </p:nvSpPr>
        <p:spPr>
          <a:xfrm>
            <a:off x="3401851" y="2650456"/>
            <a:ext cx="5484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le problème.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C03ED3C-DF58-579E-89EE-FBA00D372C42}"/>
              </a:ext>
            </a:extLst>
          </p:cNvPr>
          <p:cNvSpPr/>
          <p:nvPr/>
        </p:nvSpPr>
        <p:spPr>
          <a:xfrm>
            <a:off x="2619072" y="4169345"/>
            <a:ext cx="2879397" cy="5639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/>
              <a:t>113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98A232A-BE68-6CFC-E207-4F7624A205E7}"/>
              </a:ext>
            </a:extLst>
          </p:cNvPr>
          <p:cNvSpPr/>
          <p:nvPr/>
        </p:nvSpPr>
        <p:spPr>
          <a:xfrm>
            <a:off x="2619072" y="4764949"/>
            <a:ext cx="1440000" cy="56394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90</a:t>
            </a:r>
            <a:endParaRPr lang="fr-FR" dirty="0"/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D36CCDBD-B366-671F-02DC-24C4A2560D1C}"/>
              </a:ext>
            </a:extLst>
          </p:cNvPr>
          <p:cNvCxnSpPr/>
          <p:nvPr/>
        </p:nvCxnSpPr>
        <p:spPr>
          <a:xfrm>
            <a:off x="4153989" y="5234854"/>
            <a:ext cx="134448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1DBD0161-BD91-1518-E812-41A3FED36891}"/>
              </a:ext>
            </a:extLst>
          </p:cNvPr>
          <p:cNvSpPr txBox="1"/>
          <p:nvPr/>
        </p:nvSpPr>
        <p:spPr>
          <a:xfrm>
            <a:off x="4624251" y="4805676"/>
            <a:ext cx="557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E2BAF02B-9CE9-91DE-E89C-7541284AA9B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</p:spTree>
    <p:extLst>
      <p:ext uri="{BB962C8B-B14F-4D97-AF65-F5344CB8AC3E}">
        <p14:creationId xmlns:p14="http://schemas.microsoft.com/office/powerpoint/2010/main" val="15900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7" grpId="0" animBg="1"/>
      <p:bldP spid="1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Résolution. </a:t>
            </a:r>
            <a:endParaRPr lang="fr-FR" dirty="0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35684CF2-E431-F6C7-F860-8A5798AF14F7}"/>
              </a:ext>
            </a:extLst>
          </p:cNvPr>
          <p:cNvSpPr/>
          <p:nvPr/>
        </p:nvSpPr>
        <p:spPr>
          <a:xfrm>
            <a:off x="101196" y="341633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D0CF2A2F-BE9E-D649-BD54-1529B42FB692}"/>
              </a:ext>
            </a:extLst>
          </p:cNvPr>
          <p:cNvSpPr/>
          <p:nvPr/>
        </p:nvSpPr>
        <p:spPr>
          <a:xfrm>
            <a:off x="114827" y="52329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3155FAC-6E66-6405-0B33-602F5AA2B2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995538" y="5053748"/>
            <a:ext cx="1779368" cy="972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A952EB8-0097-2A2F-912C-BC70AE516A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981907" y="317053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813B3D13-7F82-D549-D944-061A8B283F44}"/>
              </a:ext>
            </a:extLst>
          </p:cNvPr>
          <p:cNvSpPr txBox="1"/>
          <p:nvPr/>
        </p:nvSpPr>
        <p:spPr>
          <a:xfrm>
            <a:off x="3238775" y="5207934"/>
            <a:ext cx="56355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C00000"/>
                </a:solidFill>
              </a:rPr>
              <a:t>La grande tour a 23 étages de plus.</a:t>
            </a:r>
            <a:endParaRPr lang="fr-FR" sz="4000" dirty="0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E36D5F7-10AA-A40D-B9B1-D0AA67A43E5D}"/>
              </a:ext>
            </a:extLst>
          </p:cNvPr>
          <p:cNvSpPr txBox="1"/>
          <p:nvPr/>
        </p:nvSpPr>
        <p:spPr>
          <a:xfrm>
            <a:off x="3069634" y="3490013"/>
            <a:ext cx="56355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113 – 90 =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C4ECC26-7957-DA11-5553-51CB0E5E3174}"/>
              </a:ext>
            </a:extLst>
          </p:cNvPr>
          <p:cNvSpPr txBox="1"/>
          <p:nvPr/>
        </p:nvSpPr>
        <p:spPr>
          <a:xfrm>
            <a:off x="5418937" y="3490013"/>
            <a:ext cx="936893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C00000"/>
                </a:solidFill>
              </a:rPr>
              <a:t>23</a:t>
            </a:r>
            <a:endParaRPr lang="fr-FR" sz="4000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82CCE0A-F90A-49BF-B486-40FD31546000}"/>
              </a:ext>
            </a:extLst>
          </p:cNvPr>
          <p:cNvSpPr/>
          <p:nvPr/>
        </p:nvSpPr>
        <p:spPr>
          <a:xfrm>
            <a:off x="2958754" y="995160"/>
            <a:ext cx="2879397" cy="5639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/>
              <a:t>113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0368F80-11E6-CAF7-8E48-AF2194095BC0}"/>
              </a:ext>
            </a:extLst>
          </p:cNvPr>
          <p:cNvSpPr/>
          <p:nvPr/>
        </p:nvSpPr>
        <p:spPr>
          <a:xfrm>
            <a:off x="2958754" y="1590764"/>
            <a:ext cx="1440000" cy="56394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90</a:t>
            </a:r>
            <a:endParaRPr lang="fr-FR" dirty="0"/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05884138-D782-43DA-664F-1A66F06E33FA}"/>
              </a:ext>
            </a:extLst>
          </p:cNvPr>
          <p:cNvCxnSpPr/>
          <p:nvPr/>
        </p:nvCxnSpPr>
        <p:spPr>
          <a:xfrm>
            <a:off x="4493671" y="2060669"/>
            <a:ext cx="134448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ZoneTexte 13">
            <a:extLst>
              <a:ext uri="{FF2B5EF4-FFF2-40B4-BE49-F238E27FC236}">
                <a16:creationId xmlns:a16="http://schemas.microsoft.com/office/drawing/2014/main" id="{4E86E5AB-AD0C-569C-75EB-1AA3AD55B48A}"/>
              </a:ext>
            </a:extLst>
          </p:cNvPr>
          <p:cNvSpPr txBox="1"/>
          <p:nvPr/>
        </p:nvSpPr>
        <p:spPr>
          <a:xfrm>
            <a:off x="4963933" y="1631491"/>
            <a:ext cx="557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?</a:t>
            </a:r>
          </a:p>
        </p:txBody>
      </p:sp>
      <p:sp>
        <p:nvSpPr>
          <p:cNvPr id="6" name="Espace réservé du texte 2">
            <a:extLst>
              <a:ext uri="{FF2B5EF4-FFF2-40B4-BE49-F238E27FC236}">
                <a16:creationId xmlns:a16="http://schemas.microsoft.com/office/drawing/2014/main" id="{2B36DF78-7458-57CF-B657-2516F49DEDD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</p:spTree>
    <p:extLst>
      <p:ext uri="{BB962C8B-B14F-4D97-AF65-F5344CB8AC3E}">
        <p14:creationId xmlns:p14="http://schemas.microsoft.com/office/powerpoint/2010/main" val="334327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16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Thème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2856</TotalTime>
  <Words>165</Words>
  <Application>Microsoft Office PowerPoint</Application>
  <PresentationFormat>Affichage à l'écran (4:3)</PresentationFormat>
  <Paragraphs>50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Lisons le problème.</vt:lpstr>
      <vt:lpstr>Résolution.</vt:lpstr>
      <vt:lpstr>Résolution. </vt:lpstr>
      <vt:lpstr>Lisons le problème.</vt:lpstr>
      <vt:lpstr>Résolution.</vt:lpstr>
      <vt:lpstr>Résolution.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85</cp:revision>
  <dcterms:created xsi:type="dcterms:W3CDTF">2023-02-07T14:55:57Z</dcterms:created>
  <dcterms:modified xsi:type="dcterms:W3CDTF">2025-09-14T13:55:36Z</dcterms:modified>
</cp:coreProperties>
</file>