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295" r:id="rId2"/>
    <p:sldId id="274" r:id="rId3"/>
    <p:sldId id="277" r:id="rId4"/>
    <p:sldId id="276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44" d="100"/>
          <a:sy n="44" d="100"/>
        </p:scale>
        <p:origin x="29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112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EEEF311-C20F-B4AC-5F3A-599A8BE745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95DCC22-AD92-5996-8549-814A04E4F9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2E76886-BD7D-9A37-654A-67AB1B71802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75AAB1B8-70BA-F01B-EE75-5C2A91C09AC1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7AB0DA4-D129-C267-F7DF-56A8D003F93B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2B705F02-1C20-CE75-31A3-326B46FD579B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résous des problèmes additifs et multiplicatifs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763D8586-44B6-2F44-AFFB-C5BBD5BF152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62820400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Problème en </a:t>
            </a:r>
            <a:r>
              <a:rPr lang="fr-FR"/>
              <a:t>image 12</a:t>
            </a:r>
            <a:endParaRPr lang="fr-FR" dirty="0"/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4572000" y="1302327"/>
            <a:ext cx="4045966" cy="4029693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440"/>
              </a:spcBef>
              <a:spcAft>
                <a:spcPts val="0"/>
              </a:spcAft>
            </a:pPr>
            <a:r>
              <a:rPr lang="fr-FR" sz="2800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Je recharge mon téléphone. Il faut 30 minutes pour charger un trait. </a:t>
            </a:r>
          </a:p>
          <a:p>
            <a:r>
              <a:rPr lang="fr-FR" sz="2800" b="1" dirty="0">
                <a:solidFill>
                  <a:srgbClr val="231F20"/>
                </a:solidFill>
                <a:ea typeface="Calibri" panose="020F0502020204030204" pitchFamily="34" charset="0"/>
              </a:rPr>
              <a:t>Combien de temps faut-il encore attendre pour qu’il finisse de charger ?</a:t>
            </a:r>
            <a:endParaRPr lang="fr-FR" sz="44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sz="1400" dirty="0">
              <a:solidFill>
                <a:srgbClr val="231F20"/>
              </a:solidFill>
              <a:effectLst/>
              <a:ea typeface="Calibri" panose="020F0502020204030204" pitchFamily="34" charset="0"/>
            </a:endParaRPr>
          </a:p>
          <a:p>
            <a:r>
              <a:rPr lang="fr-FR" sz="2800" b="1" dirty="0">
                <a:solidFill>
                  <a:srgbClr val="231F20"/>
                </a:solidFill>
                <a:ea typeface="Calibri" panose="020F0502020204030204" pitchFamily="34" charset="0"/>
              </a:rPr>
              <a:t>Combien de temps a-t-il besoin au total pour charger ?</a:t>
            </a:r>
            <a:endParaRPr lang="fr-FR" sz="44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F2ECC9E7-1979-899D-0134-79E2D869485F}"/>
              </a:ext>
            </a:extLst>
          </p:cNvPr>
          <p:cNvSpPr/>
          <p:nvPr/>
        </p:nvSpPr>
        <p:spPr>
          <a:xfrm>
            <a:off x="4108345" y="1362249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9" name="Organigramme : Connecteur 8">
            <a:extLst>
              <a:ext uri="{FF2B5EF4-FFF2-40B4-BE49-F238E27FC236}">
                <a16:creationId xmlns:a16="http://schemas.microsoft.com/office/drawing/2014/main" id="{AF60888C-4048-0402-285A-2BAB81554CF3}"/>
              </a:ext>
            </a:extLst>
          </p:cNvPr>
          <p:cNvSpPr/>
          <p:nvPr/>
        </p:nvSpPr>
        <p:spPr>
          <a:xfrm>
            <a:off x="4108344" y="4578999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5B07DF81-A725-1BDC-4FAF-ED0F1E06EB01}"/>
              </a:ext>
            </a:extLst>
          </p:cNvPr>
          <p:cNvGrpSpPr/>
          <p:nvPr/>
        </p:nvGrpSpPr>
        <p:grpSpPr>
          <a:xfrm>
            <a:off x="533130" y="2940209"/>
            <a:ext cx="3453584" cy="1475037"/>
            <a:chOff x="508171" y="2966334"/>
            <a:chExt cx="3453584" cy="1475037"/>
          </a:xfrm>
        </p:grpSpPr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47CAF1E0-F800-1F9A-8D3E-793C3FBB9F8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280" t="41241" r="32337" b="40664"/>
            <a:stretch/>
          </p:blipFill>
          <p:spPr>
            <a:xfrm>
              <a:off x="508171" y="2966334"/>
              <a:ext cx="3453584" cy="1475037"/>
            </a:xfrm>
            <a:prstGeom prst="rect">
              <a:avLst/>
            </a:prstGeom>
          </p:spPr>
        </p:pic>
        <p:sp>
          <p:nvSpPr>
            <p:cNvPr id="4" name="Rectangle 3">
              <a:extLst>
                <a:ext uri="{FF2B5EF4-FFF2-40B4-BE49-F238E27FC236}">
                  <a16:creationId xmlns:a16="http://schemas.microsoft.com/office/drawing/2014/main" id="{1EE652E3-8670-D6A1-4A19-1BE1E755FE81}"/>
                </a:ext>
              </a:extLst>
            </p:cNvPr>
            <p:cNvSpPr/>
            <p:nvPr/>
          </p:nvSpPr>
          <p:spPr>
            <a:xfrm>
              <a:off x="793511" y="3187700"/>
              <a:ext cx="2533889" cy="1003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39824F69-1AAE-BD67-C4E8-43690B938B39}"/>
                </a:ext>
              </a:extLst>
            </p:cNvPr>
            <p:cNvSpPr/>
            <p:nvPr/>
          </p:nvSpPr>
          <p:spPr>
            <a:xfrm>
              <a:off x="914399" y="3263900"/>
              <a:ext cx="392935" cy="850900"/>
            </a:xfrm>
            <a:prstGeom prst="rect">
              <a:avLst/>
            </a:prstGeom>
            <a:solidFill>
              <a:srgbClr val="00CC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9B5BFBC-CF39-961D-634B-5DDECE640CBC}"/>
                </a:ext>
              </a:extLst>
            </p:cNvPr>
            <p:cNvSpPr/>
            <p:nvPr/>
          </p:nvSpPr>
          <p:spPr>
            <a:xfrm>
              <a:off x="1396206" y="3263900"/>
              <a:ext cx="392935" cy="850900"/>
            </a:xfrm>
            <a:prstGeom prst="rect">
              <a:avLst/>
            </a:prstGeom>
            <a:solidFill>
              <a:srgbClr val="00CC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7B95C430-053A-C14C-5591-36058429AE32}"/>
                </a:ext>
              </a:extLst>
            </p:cNvPr>
            <p:cNvSpPr/>
            <p:nvPr/>
          </p:nvSpPr>
          <p:spPr>
            <a:xfrm>
              <a:off x="1878013" y="3263900"/>
              <a:ext cx="392935" cy="850900"/>
            </a:xfrm>
            <a:prstGeom prst="rect">
              <a:avLst/>
            </a:prstGeom>
            <a:solidFill>
              <a:srgbClr val="00CC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26F15AEE-E28D-B29E-94F6-A9EF7DF0C751}"/>
                </a:ext>
              </a:extLst>
            </p:cNvPr>
            <p:cNvSpPr/>
            <p:nvPr/>
          </p:nvSpPr>
          <p:spPr>
            <a:xfrm>
              <a:off x="2353341" y="3263900"/>
              <a:ext cx="392935" cy="8509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CE3C90E-AB59-397B-34E9-5AA3CAA46A57}"/>
                </a:ext>
              </a:extLst>
            </p:cNvPr>
            <p:cNvSpPr/>
            <p:nvPr/>
          </p:nvSpPr>
          <p:spPr>
            <a:xfrm>
              <a:off x="2835148" y="3263900"/>
              <a:ext cx="392935" cy="8509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4" name="Zone de texte 2">
            <a:extLst>
              <a:ext uri="{FF2B5EF4-FFF2-40B4-BE49-F238E27FC236}">
                <a16:creationId xmlns:a16="http://schemas.microsoft.com/office/drawing/2014/main" id="{7C71B77C-D033-B27D-8A50-3EF259F46740}"/>
              </a:ext>
            </a:extLst>
          </p:cNvPr>
          <p:cNvSpPr txBox="1"/>
          <p:nvPr/>
        </p:nvSpPr>
        <p:spPr>
          <a:xfrm>
            <a:off x="642543" y="4619655"/>
            <a:ext cx="7642572" cy="1683897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</a:pPr>
            <a:r>
              <a:rPr lang="fr-FR" sz="32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 y a deux traits rouges. Donc il lui faut 30 min + 30 min = 60 minutes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Ça fait 1 heure.</a:t>
            </a:r>
          </a:p>
        </p:txBody>
      </p:sp>
      <p:sp>
        <p:nvSpPr>
          <p:cNvPr id="8" name="Zone de texte 2">
            <a:extLst>
              <a:ext uri="{FF2B5EF4-FFF2-40B4-BE49-F238E27FC236}">
                <a16:creationId xmlns:a16="http://schemas.microsoft.com/office/drawing/2014/main" id="{0DCFA26E-06B8-8DE7-53E0-25F2C9A3FF71}"/>
              </a:ext>
            </a:extLst>
          </p:cNvPr>
          <p:cNvSpPr txBox="1"/>
          <p:nvPr/>
        </p:nvSpPr>
        <p:spPr>
          <a:xfrm>
            <a:off x="4122057" y="1302328"/>
            <a:ext cx="4297773" cy="1235034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440"/>
              </a:spcBef>
              <a:spcAft>
                <a:spcPts val="0"/>
              </a:spcAft>
            </a:pPr>
            <a:r>
              <a:rPr lang="fr-FR" sz="3200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Je recharge mon téléphone. Il faut 30 minutes pour charger un trait. </a:t>
            </a:r>
          </a:p>
          <a:p>
            <a:r>
              <a:rPr lang="fr-FR" sz="3200" b="1" dirty="0">
                <a:solidFill>
                  <a:srgbClr val="231F20"/>
                </a:solidFill>
                <a:ea typeface="Calibri" panose="020F0502020204030204" pitchFamily="34" charset="0"/>
              </a:rPr>
              <a:t>Combien de temps faut-il encore attendre pour qu’il finisse de charger ?</a:t>
            </a:r>
            <a:endParaRPr lang="fr-FR" sz="4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Organigramme : Connecteur 8">
            <a:extLst>
              <a:ext uri="{FF2B5EF4-FFF2-40B4-BE49-F238E27FC236}">
                <a16:creationId xmlns:a16="http://schemas.microsoft.com/office/drawing/2014/main" id="{546B1810-B021-9558-02EA-33D69F4ABCEF}"/>
              </a:ext>
            </a:extLst>
          </p:cNvPr>
          <p:cNvSpPr/>
          <p:nvPr/>
        </p:nvSpPr>
        <p:spPr>
          <a:xfrm>
            <a:off x="3658402" y="1362249"/>
            <a:ext cx="446332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A907A42E-8173-A95B-D8EC-7905CA79D3B2}"/>
              </a:ext>
            </a:extLst>
          </p:cNvPr>
          <p:cNvGrpSpPr/>
          <p:nvPr/>
        </p:nvGrpSpPr>
        <p:grpSpPr>
          <a:xfrm>
            <a:off x="508171" y="2966334"/>
            <a:ext cx="3453584" cy="1475037"/>
            <a:chOff x="508171" y="2966334"/>
            <a:chExt cx="3453584" cy="1475037"/>
          </a:xfrm>
        </p:grpSpPr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1C2128E2-5883-710A-F1F2-56F696324B1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280" t="41241" r="32337" b="40664"/>
            <a:stretch/>
          </p:blipFill>
          <p:spPr>
            <a:xfrm>
              <a:off x="508171" y="2966334"/>
              <a:ext cx="3453584" cy="1475037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E066618D-6EB3-FFD4-C0A2-D94B19BDDD26}"/>
                </a:ext>
              </a:extLst>
            </p:cNvPr>
            <p:cNvSpPr/>
            <p:nvPr/>
          </p:nvSpPr>
          <p:spPr>
            <a:xfrm>
              <a:off x="793511" y="3187700"/>
              <a:ext cx="2533889" cy="1003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0751582-2E28-B099-88BE-74BB6BD023F3}"/>
                </a:ext>
              </a:extLst>
            </p:cNvPr>
            <p:cNvSpPr/>
            <p:nvPr/>
          </p:nvSpPr>
          <p:spPr>
            <a:xfrm>
              <a:off x="914399" y="3263900"/>
              <a:ext cx="392935" cy="850900"/>
            </a:xfrm>
            <a:prstGeom prst="rect">
              <a:avLst/>
            </a:prstGeom>
            <a:solidFill>
              <a:srgbClr val="00CC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9B047F9C-2732-FF0C-497B-9CC3E4B14C6E}"/>
                </a:ext>
              </a:extLst>
            </p:cNvPr>
            <p:cNvSpPr/>
            <p:nvPr/>
          </p:nvSpPr>
          <p:spPr>
            <a:xfrm>
              <a:off x="1396206" y="3263900"/>
              <a:ext cx="392935" cy="850900"/>
            </a:xfrm>
            <a:prstGeom prst="rect">
              <a:avLst/>
            </a:prstGeom>
            <a:solidFill>
              <a:srgbClr val="00CC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C5638E2D-3B6A-18B8-F39A-040FCCB0C5B0}"/>
                </a:ext>
              </a:extLst>
            </p:cNvPr>
            <p:cNvSpPr/>
            <p:nvPr/>
          </p:nvSpPr>
          <p:spPr>
            <a:xfrm>
              <a:off x="1878013" y="3263900"/>
              <a:ext cx="392935" cy="850900"/>
            </a:xfrm>
            <a:prstGeom prst="rect">
              <a:avLst/>
            </a:prstGeom>
            <a:solidFill>
              <a:srgbClr val="00CC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CAA40512-427C-4A7E-2A5B-CA8F9A27B3C1}"/>
                </a:ext>
              </a:extLst>
            </p:cNvPr>
            <p:cNvSpPr/>
            <p:nvPr/>
          </p:nvSpPr>
          <p:spPr>
            <a:xfrm>
              <a:off x="2353341" y="3263900"/>
              <a:ext cx="392935" cy="8509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B4E0362B-6502-54ED-5851-90183B87A8BE}"/>
                </a:ext>
              </a:extLst>
            </p:cNvPr>
            <p:cNvSpPr/>
            <p:nvPr/>
          </p:nvSpPr>
          <p:spPr>
            <a:xfrm>
              <a:off x="2835148" y="3263900"/>
              <a:ext cx="392935" cy="8509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866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rgbClr val="00B0F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Zone de texte 2">
            <a:extLst>
              <a:ext uri="{FF2B5EF4-FFF2-40B4-BE49-F238E27FC236}">
                <a16:creationId xmlns:a16="http://schemas.microsoft.com/office/drawing/2014/main" id="{A84B094A-2A98-B16A-E5F1-4834198C3061}"/>
              </a:ext>
            </a:extLst>
          </p:cNvPr>
          <p:cNvSpPr txBox="1"/>
          <p:nvPr/>
        </p:nvSpPr>
        <p:spPr>
          <a:xfrm>
            <a:off x="5363688" y="1302328"/>
            <a:ext cx="2986801" cy="1290452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3200" b="1" dirty="0">
                <a:solidFill>
                  <a:srgbClr val="231F20"/>
                </a:solidFill>
                <a:ea typeface="Calibri" panose="020F0502020204030204" pitchFamily="34" charset="0"/>
              </a:rPr>
              <a:t>Combien pèse un seul gâteau ? </a:t>
            </a:r>
            <a:endParaRPr lang="fr-FR" sz="4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2" name="Organigramme : Connecteur 11">
            <a:extLst>
              <a:ext uri="{FF2B5EF4-FFF2-40B4-BE49-F238E27FC236}">
                <a16:creationId xmlns:a16="http://schemas.microsoft.com/office/drawing/2014/main" id="{EA34F262-29D3-364B-0606-0CBE943EDC02}"/>
              </a:ext>
            </a:extLst>
          </p:cNvPr>
          <p:cNvSpPr/>
          <p:nvPr/>
        </p:nvSpPr>
        <p:spPr>
          <a:xfrm>
            <a:off x="4897990" y="1452877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sp>
        <p:nvSpPr>
          <p:cNvPr id="13" name="Zone de texte 2">
            <a:extLst>
              <a:ext uri="{FF2B5EF4-FFF2-40B4-BE49-F238E27FC236}">
                <a16:creationId xmlns:a16="http://schemas.microsoft.com/office/drawing/2014/main" id="{08CE08DE-5CE6-C08D-9544-FCBB652D7654}"/>
              </a:ext>
            </a:extLst>
          </p:cNvPr>
          <p:cNvSpPr txBox="1"/>
          <p:nvPr/>
        </p:nvSpPr>
        <p:spPr>
          <a:xfrm>
            <a:off x="4500747" y="3467724"/>
            <a:ext cx="3849741" cy="2181479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 y a 5 traits au total. Il faut donc 5 fois 30 minutes.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Ça fait 2 heures et </a:t>
            </a:r>
            <a:r>
              <a:rPr lang="fr-FR" sz="2800" kern="10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30 minutes. 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A8C1C0A0-C155-09CF-259E-C59DB421893B}"/>
              </a:ext>
            </a:extLst>
          </p:cNvPr>
          <p:cNvSpPr txBox="1"/>
          <p:nvPr/>
        </p:nvSpPr>
        <p:spPr>
          <a:xfrm>
            <a:off x="4572000" y="1302327"/>
            <a:ext cx="3778489" cy="2014847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3200" b="1" dirty="0">
                <a:solidFill>
                  <a:srgbClr val="231F20"/>
                </a:solidFill>
                <a:ea typeface="Calibri" panose="020F0502020204030204" pitchFamily="34" charset="0"/>
              </a:rPr>
              <a:t>Combien de temps a-t-il besoin au total pour charger ?</a:t>
            </a:r>
            <a:endParaRPr lang="fr-FR" sz="4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Organigramme : Connecteur 7">
            <a:extLst>
              <a:ext uri="{FF2B5EF4-FFF2-40B4-BE49-F238E27FC236}">
                <a16:creationId xmlns:a16="http://schemas.microsoft.com/office/drawing/2014/main" id="{00632BFF-C8BD-5B4F-0851-E9CBE5FE16F0}"/>
              </a:ext>
            </a:extLst>
          </p:cNvPr>
          <p:cNvSpPr/>
          <p:nvPr/>
        </p:nvSpPr>
        <p:spPr>
          <a:xfrm>
            <a:off x="4108345" y="1362249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A6F53B8C-42B5-9797-4FC3-EAF53F4ADAEE}"/>
              </a:ext>
            </a:extLst>
          </p:cNvPr>
          <p:cNvGrpSpPr/>
          <p:nvPr/>
        </p:nvGrpSpPr>
        <p:grpSpPr>
          <a:xfrm>
            <a:off x="508171" y="2966334"/>
            <a:ext cx="3453584" cy="1475037"/>
            <a:chOff x="508171" y="2966334"/>
            <a:chExt cx="3453584" cy="1475037"/>
          </a:xfrm>
        </p:grpSpPr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0DBBEC21-790D-1DD5-4F1A-E7B61F97E0E3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2280" t="41241" r="32337" b="40664"/>
            <a:stretch/>
          </p:blipFill>
          <p:spPr>
            <a:xfrm>
              <a:off x="508171" y="2966334"/>
              <a:ext cx="3453584" cy="1475037"/>
            </a:xfrm>
            <a:prstGeom prst="rect">
              <a:avLst/>
            </a:prstGeom>
          </p:spPr>
        </p:pic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80DCC32E-79F3-21F4-B169-A1D06202F6F2}"/>
                </a:ext>
              </a:extLst>
            </p:cNvPr>
            <p:cNvSpPr/>
            <p:nvPr/>
          </p:nvSpPr>
          <p:spPr>
            <a:xfrm>
              <a:off x="793511" y="3187700"/>
              <a:ext cx="2533889" cy="10033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87429446-FA61-2454-C75B-15FE85772033}"/>
                </a:ext>
              </a:extLst>
            </p:cNvPr>
            <p:cNvSpPr/>
            <p:nvPr/>
          </p:nvSpPr>
          <p:spPr>
            <a:xfrm>
              <a:off x="914399" y="3263900"/>
              <a:ext cx="392935" cy="850900"/>
            </a:xfrm>
            <a:prstGeom prst="rect">
              <a:avLst/>
            </a:prstGeom>
            <a:solidFill>
              <a:srgbClr val="00CC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Rectangle 13">
              <a:extLst>
                <a:ext uri="{FF2B5EF4-FFF2-40B4-BE49-F238E27FC236}">
                  <a16:creationId xmlns:a16="http://schemas.microsoft.com/office/drawing/2014/main" id="{02E011B7-108A-F731-A529-5A8C9646E912}"/>
                </a:ext>
              </a:extLst>
            </p:cNvPr>
            <p:cNvSpPr/>
            <p:nvPr/>
          </p:nvSpPr>
          <p:spPr>
            <a:xfrm>
              <a:off x="1396206" y="3263900"/>
              <a:ext cx="392935" cy="850900"/>
            </a:xfrm>
            <a:prstGeom prst="rect">
              <a:avLst/>
            </a:prstGeom>
            <a:solidFill>
              <a:srgbClr val="00CC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03289CFC-6562-3DD2-452E-3DF84E58242B}"/>
                </a:ext>
              </a:extLst>
            </p:cNvPr>
            <p:cNvSpPr/>
            <p:nvPr/>
          </p:nvSpPr>
          <p:spPr>
            <a:xfrm>
              <a:off x="1878013" y="3263900"/>
              <a:ext cx="392935" cy="850900"/>
            </a:xfrm>
            <a:prstGeom prst="rect">
              <a:avLst/>
            </a:prstGeom>
            <a:solidFill>
              <a:srgbClr val="00CC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Rectangle 15">
              <a:extLst>
                <a:ext uri="{FF2B5EF4-FFF2-40B4-BE49-F238E27FC236}">
                  <a16:creationId xmlns:a16="http://schemas.microsoft.com/office/drawing/2014/main" id="{BFDE268D-2206-AE58-1CBD-BFC99365F152}"/>
                </a:ext>
              </a:extLst>
            </p:cNvPr>
            <p:cNvSpPr/>
            <p:nvPr/>
          </p:nvSpPr>
          <p:spPr>
            <a:xfrm>
              <a:off x="2353341" y="3263900"/>
              <a:ext cx="392935" cy="8509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8FA6F291-5F88-2576-1ACB-D5B56020D4FD}"/>
                </a:ext>
              </a:extLst>
            </p:cNvPr>
            <p:cNvSpPr/>
            <p:nvPr/>
          </p:nvSpPr>
          <p:spPr>
            <a:xfrm>
              <a:off x="2835148" y="3263900"/>
              <a:ext cx="392935" cy="850900"/>
            </a:xfrm>
            <a:prstGeom prst="rect">
              <a:avLst/>
            </a:prstGeom>
            <a:solidFill>
              <a:srgbClr val="FF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</p:spTree>
    <p:extLst>
      <p:ext uri="{BB962C8B-B14F-4D97-AF65-F5344CB8AC3E}">
        <p14:creationId xmlns:p14="http://schemas.microsoft.com/office/powerpoint/2010/main" val="427702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2860</TotalTime>
  <Words>150</Words>
  <Application>Microsoft Office PowerPoint</Application>
  <PresentationFormat>Affichage à l'écran (4:3)</PresentationFormat>
  <Paragraphs>31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0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Problème en image 12</vt:lpstr>
      <vt:lpstr>Correction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Marie DE NICOLO</cp:lastModifiedBy>
  <cp:revision>98</cp:revision>
  <dcterms:created xsi:type="dcterms:W3CDTF">2023-02-07T14:55:57Z</dcterms:created>
  <dcterms:modified xsi:type="dcterms:W3CDTF">2025-09-14T14:16:51Z</dcterms:modified>
</cp:coreProperties>
</file>