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8"/>
  </p:handoutMasterIdLst>
  <p:sldIdLst>
    <p:sldId id="278" r:id="rId2"/>
    <p:sldId id="274" r:id="rId3"/>
    <p:sldId id="279" r:id="rId4"/>
    <p:sldId id="280" r:id="rId5"/>
    <p:sldId id="276" r:id="rId6"/>
    <p:sldId id="281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CC00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39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chemeClr val="accent2">
                <a:lumMod val="60000"/>
                <a:lumOff val="4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100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EEEF311-C20F-B4AC-5F3A-599A8BE7454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7B97181-049D-088E-DDD2-8140E1F3908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5AA79B0-C50F-6445-C901-627AE5329A1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E67AD768-EEAB-0600-9F88-C73E893CFAC7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AD05E2BE-F470-A146-BF4B-64412D705A95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FC26B5AA-DF28-0169-ACA5-226FAFE1E8F7}"/>
                </a:ext>
              </a:extLst>
            </p:cNvPr>
            <p:cNvSpPr txBox="1"/>
            <p:nvPr/>
          </p:nvSpPr>
          <p:spPr>
            <a:xfrm>
              <a:off x="2063750" y="3009900"/>
              <a:ext cx="5016500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endParaRPr lang="fr-FR" sz="2800" b="1" dirty="0">
                <a:solidFill>
                  <a:schemeClr val="bg1"/>
                </a:solidFill>
              </a:endParaRPr>
            </a:p>
            <a:p>
              <a:pPr marL="457200" indent="-457200">
                <a:buFont typeface="Wingdings" panose="05000000000000000000" pitchFamily="2" charset="2"/>
                <a:buChar char="è"/>
              </a:pPr>
              <a:r>
                <a:rPr lang="fr-FR" sz="3200" b="1" dirty="0">
                  <a:solidFill>
                    <a:schemeClr val="bg1"/>
                  </a:solidFill>
                </a:rPr>
                <a:t>Je résous un problème en lien avec les masses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D79879FE-5B38-A6CB-208D-90A8DD733AA2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8327449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3035464" y="4614931"/>
            <a:ext cx="5300541" cy="7728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pèse le gâteau ?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13639FE-E0DB-08AC-CA93-1B7A91A83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141" y="1150536"/>
            <a:ext cx="5883773" cy="27936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253D9738-D223-52DC-F302-6E04FA499EF9}"/>
              </a:ext>
            </a:extLst>
          </p:cNvPr>
          <p:cNvSpPr/>
          <p:nvPr/>
        </p:nvSpPr>
        <p:spPr>
          <a:xfrm>
            <a:off x="247248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AFDCDB8-36C5-0E01-2747-630550EB510B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F056FCFA-E61A-2B65-3CEF-697BCBD3903D}"/>
              </a:ext>
            </a:extLst>
          </p:cNvPr>
          <p:cNvSpPr txBox="1">
            <a:spLocks/>
          </p:cNvSpPr>
          <p:nvPr/>
        </p:nvSpPr>
        <p:spPr>
          <a:xfrm>
            <a:off x="1341139" y="194489"/>
            <a:ext cx="2908291" cy="759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/>
              <a:t>Problème en image 10</a:t>
            </a:r>
            <a:endParaRPr lang="fr-FR" sz="2400" b="1" dirty="0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53BDF3EB-5501-4456-9857-EE6FABBD83C5}"/>
              </a:ext>
            </a:extLst>
          </p:cNvPr>
          <p:cNvSpPr txBox="1">
            <a:spLocks/>
          </p:cNvSpPr>
          <p:nvPr/>
        </p:nvSpPr>
        <p:spPr>
          <a:xfrm>
            <a:off x="5184606" y="194489"/>
            <a:ext cx="2908291" cy="759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/>
              <a:t>Problème en image 9</a:t>
            </a:r>
            <a:endParaRPr lang="fr-FR" sz="2400" b="1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30B86958-F026-3177-AECA-CC8F164165E6}"/>
              </a:ext>
            </a:extLst>
          </p:cNvPr>
          <p:cNvSpPr/>
          <p:nvPr/>
        </p:nvSpPr>
        <p:spPr>
          <a:xfrm>
            <a:off x="1341139" y="4369188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F8D45409-215B-4ED1-9561-2CC23C441F4C}"/>
              </a:ext>
            </a:extLst>
          </p:cNvPr>
          <p:cNvSpPr/>
          <p:nvPr/>
        </p:nvSpPr>
        <p:spPr>
          <a:xfrm>
            <a:off x="1341139" y="490091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6" name="Organigramme : Connecteur 15">
            <a:extLst>
              <a:ext uri="{FF2B5EF4-FFF2-40B4-BE49-F238E27FC236}">
                <a16:creationId xmlns:a16="http://schemas.microsoft.com/office/drawing/2014/main" id="{0C83A8E1-9DD6-C0E8-88EB-994E1BF59A19}"/>
              </a:ext>
            </a:extLst>
          </p:cNvPr>
          <p:cNvSpPr/>
          <p:nvPr/>
        </p:nvSpPr>
        <p:spPr>
          <a:xfrm>
            <a:off x="2543819" y="4694430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C5746E6-DD22-8C92-73A3-D958D7DD83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Zone de texte 2">
            <a:extLst>
              <a:ext uri="{FF2B5EF4-FFF2-40B4-BE49-F238E27FC236}">
                <a16:creationId xmlns:a16="http://schemas.microsoft.com/office/drawing/2014/main" id="{E6DD58CD-7685-1CD0-43A5-FF4641D7FBC0}"/>
              </a:ext>
            </a:extLst>
          </p:cNvPr>
          <p:cNvSpPr txBox="1"/>
          <p:nvPr/>
        </p:nvSpPr>
        <p:spPr>
          <a:xfrm>
            <a:off x="3045564" y="4307990"/>
            <a:ext cx="5300541" cy="772880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spcBef>
                <a:spcPts val="440"/>
              </a:spcBef>
              <a:spcAft>
                <a:spcPts val="0"/>
              </a:spcAft>
            </a:pPr>
            <a:r>
              <a:rPr lang="fr-FR" sz="3200" spc="-35" dirty="0">
                <a:solidFill>
                  <a:srgbClr val="231F20"/>
                </a:solidFill>
                <a:effectLst/>
                <a:ea typeface="Arial" panose="020B0604020202020204" pitchFamily="34" charset="0"/>
                <a:cs typeface="Times New Roman" panose="02020603050405020304" pitchFamily="18" charset="0"/>
              </a:rPr>
              <a:t>Combien pèse le gâteau ?</a:t>
            </a:r>
            <a:endParaRPr lang="fr-FR" sz="3200" b="1" dirty="0">
              <a:effectLst/>
              <a:ea typeface="Arial" panose="020B060402020202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19C54E58-4CE3-8C8E-A712-D5DC8161846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03141" y="1150536"/>
            <a:ext cx="5883773" cy="2793670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A19A2D01-8DA1-04FD-0EE2-F4C4F41D05CE}"/>
              </a:ext>
            </a:extLst>
          </p:cNvPr>
          <p:cNvSpPr/>
          <p:nvPr/>
        </p:nvSpPr>
        <p:spPr>
          <a:xfrm>
            <a:off x="247248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18B492D-9D58-F2C3-B344-B92C2D8FFF35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2" name="Zone de texte 2">
            <a:extLst>
              <a:ext uri="{FF2B5EF4-FFF2-40B4-BE49-F238E27FC236}">
                <a16:creationId xmlns:a16="http://schemas.microsoft.com/office/drawing/2014/main" id="{F21A760A-75C0-F91B-60E5-F3D316E81CF9}"/>
              </a:ext>
            </a:extLst>
          </p:cNvPr>
          <p:cNvSpPr txBox="1"/>
          <p:nvPr/>
        </p:nvSpPr>
        <p:spPr>
          <a:xfrm>
            <a:off x="2723550" y="5238572"/>
            <a:ext cx="4463464" cy="153598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10 + 20 + 50 = 80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Il pèse 80 grammes.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Titre 1">
            <a:extLst>
              <a:ext uri="{FF2B5EF4-FFF2-40B4-BE49-F238E27FC236}">
                <a16:creationId xmlns:a16="http://schemas.microsoft.com/office/drawing/2014/main" id="{46ECD4B0-05EF-C049-CD7F-048143FE90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432492" y="197415"/>
            <a:ext cx="2526264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24E17945-50B7-32ED-F47E-843458A7148B}"/>
              </a:ext>
            </a:extLst>
          </p:cNvPr>
          <p:cNvSpPr/>
          <p:nvPr/>
        </p:nvSpPr>
        <p:spPr>
          <a:xfrm>
            <a:off x="1331039" y="4040435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F0E1105A-068E-0F90-F35B-D4E0F0C2A9FD}"/>
              </a:ext>
            </a:extLst>
          </p:cNvPr>
          <p:cNvSpPr/>
          <p:nvPr/>
        </p:nvSpPr>
        <p:spPr>
          <a:xfrm>
            <a:off x="1331039" y="4572158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4" name="Organigramme : Connecteur 13">
            <a:extLst>
              <a:ext uri="{FF2B5EF4-FFF2-40B4-BE49-F238E27FC236}">
                <a16:creationId xmlns:a16="http://schemas.microsoft.com/office/drawing/2014/main" id="{F2F3FEF8-3DD2-8728-496B-845B7CC8DEAF}"/>
              </a:ext>
            </a:extLst>
          </p:cNvPr>
          <p:cNvSpPr/>
          <p:nvPr/>
        </p:nvSpPr>
        <p:spPr>
          <a:xfrm>
            <a:off x="2599328" y="441227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557655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FE779E-8EAC-21A8-B188-43EE82CBE5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>
            <a:extLst>
              <a:ext uri="{FF2B5EF4-FFF2-40B4-BE49-F238E27FC236}">
                <a16:creationId xmlns:a16="http://schemas.microsoft.com/office/drawing/2014/main" id="{D335F0DC-5589-0F99-5208-E24D7A14EC6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0001" y="978622"/>
            <a:ext cx="3844226" cy="1825274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B38A063C-3EB9-D85B-5999-AB8D7983AD87}"/>
              </a:ext>
            </a:extLst>
          </p:cNvPr>
          <p:cNvSpPr/>
          <p:nvPr/>
        </p:nvSpPr>
        <p:spPr>
          <a:xfrm>
            <a:off x="247248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AEBE6AB7-4650-5C74-3722-C16B74572E35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0" name="Titre 1">
            <a:extLst>
              <a:ext uri="{FF2B5EF4-FFF2-40B4-BE49-F238E27FC236}">
                <a16:creationId xmlns:a16="http://schemas.microsoft.com/office/drawing/2014/main" id="{17200359-032D-EA91-4E54-E01004039314}"/>
              </a:ext>
            </a:extLst>
          </p:cNvPr>
          <p:cNvSpPr txBox="1">
            <a:spLocks/>
          </p:cNvSpPr>
          <p:nvPr/>
        </p:nvSpPr>
        <p:spPr>
          <a:xfrm>
            <a:off x="1341139" y="194489"/>
            <a:ext cx="2908291" cy="759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2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/>
              <a:t>Problème en image 10</a:t>
            </a:r>
            <a:endParaRPr lang="fr-FR" sz="2400" b="1" dirty="0"/>
          </a:p>
        </p:txBody>
      </p:sp>
      <p:sp>
        <p:nvSpPr>
          <p:cNvPr id="11" name="Titre 1">
            <a:extLst>
              <a:ext uri="{FF2B5EF4-FFF2-40B4-BE49-F238E27FC236}">
                <a16:creationId xmlns:a16="http://schemas.microsoft.com/office/drawing/2014/main" id="{EC605452-EBE1-420D-1E14-248CD860EB9D}"/>
              </a:ext>
            </a:extLst>
          </p:cNvPr>
          <p:cNvSpPr txBox="1">
            <a:spLocks/>
          </p:cNvSpPr>
          <p:nvPr/>
        </p:nvSpPr>
        <p:spPr>
          <a:xfrm>
            <a:off x="5184606" y="194489"/>
            <a:ext cx="2908291" cy="759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 sz="2400" dirty="0"/>
              <a:t>Problème en image 9</a:t>
            </a:r>
            <a:endParaRPr lang="fr-FR" sz="2400" b="1" dirty="0"/>
          </a:p>
        </p:txBody>
      </p:sp>
      <p:sp>
        <p:nvSpPr>
          <p:cNvPr id="12" name="Zone de texte 2">
            <a:extLst>
              <a:ext uri="{FF2B5EF4-FFF2-40B4-BE49-F238E27FC236}">
                <a16:creationId xmlns:a16="http://schemas.microsoft.com/office/drawing/2014/main" id="{7331079C-CFB9-CBB0-34E6-0D15EB8AAEF2}"/>
              </a:ext>
            </a:extLst>
          </p:cNvPr>
          <p:cNvSpPr txBox="1"/>
          <p:nvPr/>
        </p:nvSpPr>
        <p:spPr>
          <a:xfrm>
            <a:off x="1444222" y="3301036"/>
            <a:ext cx="7699778" cy="257834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la moitié du gâteau, combien pèsera le reste du gâteau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endParaRPr lang="fr-FR" sz="3600" dirty="0">
              <a:solidFill>
                <a:srgbClr val="231F20"/>
              </a:solidFill>
              <a:effectLst/>
              <a:ea typeface="Calibri" panose="020F0502020204030204" pitchFamily="34" charset="0"/>
            </a:endParaRPr>
          </a:p>
          <a:p>
            <a:r>
              <a:rPr lang="fr-FR" dirty="0">
                <a:solidFill>
                  <a:srgbClr val="231F20"/>
                </a:solidFill>
                <a:effectLst/>
                <a:ea typeface="Calibri" panose="020F0502020204030204" pitchFamily="34" charset="0"/>
              </a:rPr>
              <a:t>Uniquement</a:t>
            </a:r>
          </a:p>
          <a:p>
            <a:r>
              <a:rPr lang="fr-FR" sz="28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le quart du reste du gâteau, combien pèsera la dernière part restante ? </a:t>
            </a:r>
            <a:endParaRPr lang="fr-FR" sz="2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4EC68430-25ED-BE2B-F302-871995777FC7}"/>
              </a:ext>
            </a:extLst>
          </p:cNvPr>
          <p:cNvSpPr/>
          <p:nvPr/>
        </p:nvSpPr>
        <p:spPr>
          <a:xfrm>
            <a:off x="7515" y="461280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C9B4606-65C0-72D2-3CEA-F3C6615C472D}"/>
              </a:ext>
            </a:extLst>
          </p:cNvPr>
          <p:cNvSpPr/>
          <p:nvPr/>
        </p:nvSpPr>
        <p:spPr>
          <a:xfrm>
            <a:off x="83353" y="2940895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C2F3FB7D-4840-0F18-A2C7-1CD00C249537}"/>
              </a:ext>
            </a:extLst>
          </p:cNvPr>
          <p:cNvSpPr/>
          <p:nvPr/>
        </p:nvSpPr>
        <p:spPr>
          <a:xfrm>
            <a:off x="83353" y="3392678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20" name="Organigramme : Connecteur 19">
            <a:extLst>
              <a:ext uri="{FF2B5EF4-FFF2-40B4-BE49-F238E27FC236}">
                <a16:creationId xmlns:a16="http://schemas.microsoft.com/office/drawing/2014/main" id="{84C63763-2DA2-F187-FDE0-CE40EB42BB0D}"/>
              </a:ext>
            </a:extLst>
          </p:cNvPr>
          <p:cNvSpPr/>
          <p:nvPr/>
        </p:nvSpPr>
        <p:spPr>
          <a:xfrm>
            <a:off x="1051819" y="3232798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  <p:sp>
        <p:nvSpPr>
          <p:cNvPr id="21" name="Organigramme : Connecteur 20">
            <a:extLst>
              <a:ext uri="{FF2B5EF4-FFF2-40B4-BE49-F238E27FC236}">
                <a16:creationId xmlns:a16="http://schemas.microsoft.com/office/drawing/2014/main" id="{D4F89634-0D33-6AD3-2550-CE165BD72DD4}"/>
              </a:ext>
            </a:extLst>
          </p:cNvPr>
          <p:cNvSpPr/>
          <p:nvPr/>
        </p:nvSpPr>
        <p:spPr>
          <a:xfrm>
            <a:off x="1095357" y="4677338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262812452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one de texte 2">
            <a:extLst>
              <a:ext uri="{FF2B5EF4-FFF2-40B4-BE49-F238E27FC236}">
                <a16:creationId xmlns:a16="http://schemas.microsoft.com/office/drawing/2014/main" id="{A84B094A-2A98-B16A-E5F1-4834198C3061}"/>
              </a:ext>
            </a:extLst>
          </p:cNvPr>
          <p:cNvSpPr txBox="1"/>
          <p:nvPr/>
        </p:nvSpPr>
        <p:spPr>
          <a:xfrm>
            <a:off x="367470" y="1583442"/>
            <a:ext cx="3621552" cy="1290452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r>
              <a:rPr lang="fr-FR" sz="3200" b="1" dirty="0">
                <a:solidFill>
                  <a:srgbClr val="231F20"/>
                </a:solidFill>
                <a:ea typeface="Calibri" panose="020F0502020204030204" pitchFamily="34" charset="0"/>
              </a:rPr>
              <a:t>Si je mange la moitié du gâteau, combien pèsera le reste du gâteau ? </a:t>
            </a:r>
            <a:endParaRPr lang="fr-FR" sz="4800" b="1" kern="100" dirty="0">
              <a:effectLst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13" name="Zone de texte 2">
            <a:extLst>
              <a:ext uri="{FF2B5EF4-FFF2-40B4-BE49-F238E27FC236}">
                <a16:creationId xmlns:a16="http://schemas.microsoft.com/office/drawing/2014/main" id="{08CE08DE-5CE6-C08D-9544-FCBB652D7654}"/>
              </a:ext>
            </a:extLst>
          </p:cNvPr>
          <p:cNvSpPr txBox="1"/>
          <p:nvPr/>
        </p:nvSpPr>
        <p:spPr>
          <a:xfrm>
            <a:off x="649480" y="4164004"/>
            <a:ext cx="8186871" cy="2878294"/>
          </a:xfrm>
          <a:prstGeom prst="rect">
            <a:avLst/>
          </a:prstGeom>
          <a:noFill/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 je mange la moitié, la masse restante sera aussi la moitié. La moitié de 80 est 40.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kern="100" dirty="0">
                <a:solidFill>
                  <a:srgbClr val="C00000"/>
                </a:solidFill>
                <a:effectLst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Le reste pèsera 40 g.</a:t>
            </a:r>
            <a:endParaRPr lang="fr-FR" sz="32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4C15164C-0690-89DD-5CC2-54ED5BD06C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860837" y="1476215"/>
            <a:ext cx="4503221" cy="2138171"/>
          </a:xfrm>
          <a:prstGeom prst="rect">
            <a:avLst/>
          </a:prstGeom>
        </p:spPr>
      </p:pic>
      <p:sp>
        <p:nvSpPr>
          <p:cNvPr id="5" name="Rectangle 4">
            <a:extLst>
              <a:ext uri="{FF2B5EF4-FFF2-40B4-BE49-F238E27FC236}">
                <a16:creationId xmlns:a16="http://schemas.microsoft.com/office/drawing/2014/main" id="{849CE4AE-E60A-BAD6-7E12-08FD4D8D4AFD}"/>
              </a:ext>
            </a:extLst>
          </p:cNvPr>
          <p:cNvSpPr/>
          <p:nvPr/>
        </p:nvSpPr>
        <p:spPr>
          <a:xfrm>
            <a:off x="247248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6" name="Titre 1">
            <a:extLst>
              <a:ext uri="{FF2B5EF4-FFF2-40B4-BE49-F238E27FC236}">
                <a16:creationId xmlns:a16="http://schemas.microsoft.com/office/drawing/2014/main" id="{D2C83BF1-0428-9BB9-767C-1C40DB7462D6}"/>
              </a:ext>
            </a:extLst>
          </p:cNvPr>
          <p:cNvSpPr txBox="1">
            <a:spLocks/>
          </p:cNvSpPr>
          <p:nvPr/>
        </p:nvSpPr>
        <p:spPr>
          <a:xfrm>
            <a:off x="3432492" y="197415"/>
            <a:ext cx="2526264" cy="7597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00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pPr>
              <a:lnSpc>
                <a:spcPct val="150000"/>
              </a:lnSpc>
            </a:pPr>
            <a:r>
              <a:rPr lang="fr-FR">
                <a:solidFill>
                  <a:srgbClr val="C00000"/>
                </a:solidFill>
              </a:rPr>
              <a:t>Correction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36C9E5A-7B81-C039-4E8D-B76ABB598870}"/>
              </a:ext>
            </a:extLst>
          </p:cNvPr>
          <p:cNvSpPr/>
          <p:nvPr/>
        </p:nvSpPr>
        <p:spPr>
          <a:xfrm>
            <a:off x="247248" y="478067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8D3B118-1E2B-89C0-3ADA-B6F336482E78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4" name="Organigramme : Connecteur 13">
            <a:extLst>
              <a:ext uri="{FF2B5EF4-FFF2-40B4-BE49-F238E27FC236}">
                <a16:creationId xmlns:a16="http://schemas.microsoft.com/office/drawing/2014/main" id="{8E408EB3-BD4A-BFDF-1C54-C7D076279ECE}"/>
              </a:ext>
            </a:extLst>
          </p:cNvPr>
          <p:cNvSpPr/>
          <p:nvPr/>
        </p:nvSpPr>
        <p:spPr>
          <a:xfrm>
            <a:off x="0" y="1669219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427702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one de texte 2">
            <a:extLst>
              <a:ext uri="{FF2B5EF4-FFF2-40B4-BE49-F238E27FC236}">
                <a16:creationId xmlns:a16="http://schemas.microsoft.com/office/drawing/2014/main" id="{A8F38B06-B86F-EF99-B922-CF11E77031AC}"/>
              </a:ext>
            </a:extLst>
          </p:cNvPr>
          <p:cNvSpPr txBox="1"/>
          <p:nvPr/>
        </p:nvSpPr>
        <p:spPr>
          <a:xfrm>
            <a:off x="607340" y="3175666"/>
            <a:ext cx="8246102" cy="1535983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Je cherche combien représente le quart de 40 grammes.</a:t>
            </a: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 je partage 40 grammes en 4, cela fait 10 grammes.</a:t>
            </a:r>
            <a:endParaRPr kumimoji="0" lang="fr-FR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41248" y="66922"/>
            <a:ext cx="2201524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>
                <a:solidFill>
                  <a:srgbClr val="C00000"/>
                </a:solidFill>
              </a:rPr>
              <a:t>Correction</a:t>
            </a:r>
            <a:endParaRPr lang="fr-FR" b="1" dirty="0"/>
          </a:p>
        </p:txBody>
      </p:sp>
      <p:sp>
        <p:nvSpPr>
          <p:cNvPr id="3" name="Rectangle : coins arrondis 2">
            <a:extLst>
              <a:ext uri="{FF2B5EF4-FFF2-40B4-BE49-F238E27FC236}">
                <a16:creationId xmlns:a16="http://schemas.microsoft.com/office/drawing/2014/main" id="{6EB8AAD4-2594-8AE2-D795-1242AE370385}"/>
              </a:ext>
            </a:extLst>
          </p:cNvPr>
          <p:cNvSpPr/>
          <p:nvPr/>
        </p:nvSpPr>
        <p:spPr>
          <a:xfrm>
            <a:off x="430579" y="957943"/>
            <a:ext cx="8422863" cy="5519769"/>
          </a:xfrm>
          <a:prstGeom prst="roundRect">
            <a:avLst>
              <a:gd name="adj" fmla="val 2843"/>
            </a:avLst>
          </a:prstGeom>
          <a:noFill/>
          <a:ln w="57150">
            <a:solidFill>
              <a:schemeClr val="accent6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36000" tIns="36000" rIns="36000" bIns="3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0" marR="0" lvl="0" indent="0" algn="l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1800" b="0" i="0" u="none" strike="noStrike" kern="1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Times New Roman" panose="02020603050405020304" pitchFamily="18" charset="0"/>
              </a:rPr>
              <a:t> </a:t>
            </a:r>
            <a:endParaRPr kumimoji="0" lang="fr-FR" sz="1100" b="0" i="0" u="none" strike="noStrike" kern="1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5" name="Zone de texte 2">
            <a:extLst>
              <a:ext uri="{FF2B5EF4-FFF2-40B4-BE49-F238E27FC236}">
                <a16:creationId xmlns:a16="http://schemas.microsoft.com/office/drawing/2014/main" id="{4F2852DE-A6E3-B9FE-1B8C-15B442C6CCEF}"/>
              </a:ext>
            </a:extLst>
          </p:cNvPr>
          <p:cNvSpPr txBox="1"/>
          <p:nvPr/>
        </p:nvSpPr>
        <p:spPr>
          <a:xfrm>
            <a:off x="4677319" y="1308951"/>
            <a:ext cx="4099212" cy="1826568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srgbClr val="231F20"/>
                </a:solidFill>
                <a:effectLst/>
                <a:uLnTx/>
                <a:uFillTx/>
                <a:latin typeface="Calibri" panose="020F0502020204030204"/>
                <a:ea typeface="Calibri" panose="020F0502020204030204" pitchFamily="34" charset="0"/>
                <a:cs typeface="+mn-cs"/>
              </a:rPr>
              <a:t>Si je mange le quart du reste du gâteau, combien pèsera la dernière part restante ? </a:t>
            </a:r>
            <a:endParaRPr kumimoji="0" lang="fr-FR" sz="2800" b="1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E13639FE-E0DB-08AC-CA93-1B7A91A838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7340" y="1226580"/>
            <a:ext cx="3620419" cy="1719008"/>
          </a:xfrm>
          <a:prstGeom prst="rect">
            <a:avLst/>
          </a:prstGeom>
        </p:spPr>
      </p:pic>
      <p:sp>
        <p:nvSpPr>
          <p:cNvPr id="8" name="Zone de texte 2">
            <a:extLst>
              <a:ext uri="{FF2B5EF4-FFF2-40B4-BE49-F238E27FC236}">
                <a16:creationId xmlns:a16="http://schemas.microsoft.com/office/drawing/2014/main" id="{F01199A8-CEE8-744F-5463-CC9DE21E926F}"/>
              </a:ext>
            </a:extLst>
          </p:cNvPr>
          <p:cNvSpPr txBox="1"/>
          <p:nvPr/>
        </p:nvSpPr>
        <p:spPr>
          <a:xfrm>
            <a:off x="686296" y="5225452"/>
            <a:ext cx="7911428" cy="791405"/>
          </a:xfrm>
          <a:prstGeom prst="rect">
            <a:avLst/>
          </a:prstGeom>
          <a:solidFill>
            <a:schemeClr val="lt1"/>
          </a:solidFill>
          <a:ln w="6350">
            <a:noFill/>
          </a:ln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Si je mange 10 grammes, il restera à la fin :</a:t>
            </a:r>
          </a:p>
          <a:p>
            <a:pPr marL="0" marR="0" lvl="0" indent="0" algn="ctr" defTabSz="457200" rtl="0" eaLnBrk="1" fontAlgn="auto" latinLnBrk="0" hangingPunct="1">
              <a:lnSpc>
                <a:spcPct val="107000"/>
              </a:lnSpc>
              <a:spcBef>
                <a:spcPts val="0"/>
              </a:spcBef>
              <a:spcAft>
                <a:spcPts val="80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Arial" panose="020B0604020202020204" pitchFamily="34" charset="0"/>
                <a:ea typeface="Calibri" panose="020F0502020204030204" pitchFamily="34" charset="0"/>
                <a:cs typeface="Arial" panose="020B0604020202020204" pitchFamily="34" charset="0"/>
              </a:rPr>
              <a:t>40 - 10 = 30 g</a:t>
            </a:r>
            <a:endParaRPr kumimoji="0" lang="fr-FR" sz="2800" b="0" i="0" u="none" strike="noStrike" kern="1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51450447-FB4D-0AF5-C0C5-1B7EFCB5381B}"/>
              </a:ext>
            </a:extLst>
          </p:cNvPr>
          <p:cNvSpPr/>
          <p:nvPr/>
        </p:nvSpPr>
        <p:spPr>
          <a:xfrm>
            <a:off x="8040562" y="478067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CE2</a:t>
            </a:r>
          </a:p>
        </p:txBody>
      </p:sp>
      <p:sp>
        <p:nvSpPr>
          <p:cNvPr id="10" name="Organigramme : Connecteur 9">
            <a:extLst>
              <a:ext uri="{FF2B5EF4-FFF2-40B4-BE49-F238E27FC236}">
                <a16:creationId xmlns:a16="http://schemas.microsoft.com/office/drawing/2014/main" id="{1BD39954-5192-19B8-C74A-772E4D734117}"/>
              </a:ext>
            </a:extLst>
          </p:cNvPr>
          <p:cNvSpPr/>
          <p:nvPr/>
        </p:nvSpPr>
        <p:spPr>
          <a:xfrm>
            <a:off x="4284916" y="1409603"/>
            <a:ext cx="392403" cy="392403"/>
          </a:xfrm>
          <a:prstGeom prst="flowChartConnector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/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9982052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2822</TotalTime>
  <Words>208</Words>
  <Application>Microsoft Office PowerPoint</Application>
  <PresentationFormat>Affichage à l'écran (4:3)</PresentationFormat>
  <Paragraphs>51</Paragraphs>
  <Slides>6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6</vt:i4>
      </vt:variant>
    </vt:vector>
  </HeadingPairs>
  <TitlesOfParts>
    <vt:vector size="12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Présentation PowerPoint</vt:lpstr>
      <vt:lpstr>Correction</vt:lpstr>
      <vt:lpstr>Présentation PowerPoint</vt:lpstr>
      <vt:lpstr>Présentation PowerPoint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93</cp:revision>
  <dcterms:created xsi:type="dcterms:W3CDTF">2023-02-07T14:55:57Z</dcterms:created>
  <dcterms:modified xsi:type="dcterms:W3CDTF">2026-02-22T20:28:31Z</dcterms:modified>
</cp:coreProperties>
</file>