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97" r:id="rId2"/>
    <p:sldId id="277" r:id="rId3"/>
    <p:sldId id="278" r:id="rId4"/>
    <p:sldId id="296" r:id="rId5"/>
    <p:sldId id="288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FFCC"/>
    <a:srgbClr val="FFFFFF"/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>
        <p:scale>
          <a:sx n="40" d="100"/>
          <a:sy n="40" d="100"/>
        </p:scale>
        <p:origin x="412" y="12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111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em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43E936EC-4742-4529-F5E9-F4604E8AF0C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3DBC625E-6835-B95A-E56F-641C982E16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543A60B-123D-4291-11AB-25033858D8E7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57C8FE8-AB03-045B-1682-1FC42BCF01B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49CCD15F-531C-C283-2016-5BB7D9FB05B1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résous un problème en lien avec la monnaie</a:t>
            </a:r>
          </a:p>
        </p:txBody>
      </p:sp>
    </p:spTree>
    <p:extLst>
      <p:ext uri="{BB962C8B-B14F-4D97-AF65-F5344CB8AC3E}">
        <p14:creationId xmlns:p14="http://schemas.microsoft.com/office/powerpoint/2010/main" val="280162740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Lisons le problème.</a:t>
            </a:r>
            <a:endParaRPr lang="fr-FR" dirty="0">
              <a:solidFill>
                <a:srgbClr val="C00000"/>
              </a:solidFill>
            </a:endParaRPr>
          </a:p>
        </p:txBody>
      </p:sp>
      <p:sp>
        <p:nvSpPr>
          <p:cNvPr id="3" name="Bulle narrative : ronde 2">
            <a:extLst>
              <a:ext uri="{FF2B5EF4-FFF2-40B4-BE49-F238E27FC236}">
                <a16:creationId xmlns:a16="http://schemas.microsoft.com/office/drawing/2014/main" id="{C68FCCC6-F3F9-1C15-1A1E-E185E0FCB1B1}"/>
              </a:ext>
            </a:extLst>
          </p:cNvPr>
          <p:cNvSpPr/>
          <p:nvPr/>
        </p:nvSpPr>
        <p:spPr>
          <a:xfrm>
            <a:off x="-237507" y="1436913"/>
            <a:ext cx="6238505" cy="4267201"/>
          </a:xfrm>
          <a:prstGeom prst="wedgeEllipseCallout">
            <a:avLst>
              <a:gd name="adj1" fmla="val -23574"/>
              <a:gd name="adj2" fmla="val 65367"/>
            </a:avLst>
          </a:pr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r>
              <a:rPr lang="fr-FR" sz="2800" dirty="0">
                <a:solidFill>
                  <a:schemeClr val="tx1"/>
                </a:solidFill>
              </a:rPr>
              <a:t>Je fais les courses pour la fête. J’achète des boissons, un gâteau, des bonbons et des décorations. Le ticket de caisse n’a pas imprimé le total.  </a:t>
            </a:r>
          </a:p>
          <a:p>
            <a:r>
              <a:rPr lang="fr-FR" sz="2800" b="1" dirty="0">
                <a:solidFill>
                  <a:schemeClr val="tx1"/>
                </a:solidFill>
              </a:rPr>
              <a:t>Si je donne 40 €, combien doit me rendre le caissier ? </a:t>
            </a:r>
            <a:endParaRPr lang="fr-FR" sz="2800" b="1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1A01854-C83B-EBFD-ABE9-959DBFDC568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61214" y="2501735"/>
            <a:ext cx="2912703" cy="388446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9A9018DB-D360-3FE4-3970-DE8A37CBC896}"/>
              </a:ext>
            </a:extLst>
          </p:cNvPr>
          <p:cNvSpPr txBox="1"/>
          <p:nvPr/>
        </p:nvSpPr>
        <p:spPr>
          <a:xfrm>
            <a:off x="6013259" y="3521141"/>
            <a:ext cx="26086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1            boissons             9€50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3A87AFA-C1ED-1662-1FF4-F0493E64DC3C}"/>
              </a:ext>
            </a:extLst>
          </p:cNvPr>
          <p:cNvSpPr txBox="1"/>
          <p:nvPr/>
        </p:nvSpPr>
        <p:spPr>
          <a:xfrm>
            <a:off x="6000997" y="3859695"/>
            <a:ext cx="269174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1            gâteau                15€20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B51506CB-A1C3-2320-7051-9108BEFB7598}"/>
              </a:ext>
            </a:extLst>
          </p:cNvPr>
          <p:cNvSpPr txBox="1"/>
          <p:nvPr/>
        </p:nvSpPr>
        <p:spPr>
          <a:xfrm>
            <a:off x="6007129" y="4198249"/>
            <a:ext cx="26086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1            bonbons             3€10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0ECE6A8E-CB24-EB8F-2CBF-8C0DB3F6C34E}"/>
              </a:ext>
            </a:extLst>
          </p:cNvPr>
          <p:cNvSpPr txBox="1"/>
          <p:nvPr/>
        </p:nvSpPr>
        <p:spPr>
          <a:xfrm>
            <a:off x="5994868" y="4536803"/>
            <a:ext cx="2733496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dirty="0"/>
              <a:t>1            décorations        7€70</a:t>
            </a:r>
          </a:p>
        </p:txBody>
      </p:sp>
    </p:spTree>
    <p:extLst>
      <p:ext uri="{BB962C8B-B14F-4D97-AF65-F5344CB8AC3E}">
        <p14:creationId xmlns:p14="http://schemas.microsoft.com/office/powerpoint/2010/main" val="376579984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Résolution. </a:t>
            </a:r>
            <a:endParaRPr lang="fr-FR" dirty="0">
              <a:solidFill>
                <a:srgbClr val="C00000"/>
              </a:solidFill>
            </a:endParaRP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F5FA1DC0-9743-4FB1-B47A-B00B331932C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B2E93BE8-E6E8-67E7-BA99-83F94654606F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CD27B04E-0880-ECC9-06E2-9542995D39AE}"/>
              </a:ext>
            </a:extLst>
          </p:cNvPr>
          <p:cNvSpPr txBox="1"/>
          <p:nvPr/>
        </p:nvSpPr>
        <p:spPr>
          <a:xfrm>
            <a:off x="3401851" y="1377045"/>
            <a:ext cx="561943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Je comprends le problème.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4A9470B-AA5B-78DE-4501-D042B6C00998}"/>
              </a:ext>
            </a:extLst>
          </p:cNvPr>
          <p:cNvSpPr txBox="1"/>
          <p:nvPr/>
        </p:nvSpPr>
        <p:spPr>
          <a:xfrm>
            <a:off x="1143268" y="2363937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/>
              <a:t>Il y a deux étapes: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2326DC02-9908-8BF3-3B59-A7DA6FD9D797}"/>
              </a:ext>
            </a:extLst>
          </p:cNvPr>
          <p:cNvSpPr txBox="1"/>
          <p:nvPr/>
        </p:nvSpPr>
        <p:spPr>
          <a:xfrm>
            <a:off x="1143268" y="3077754"/>
            <a:ext cx="711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</a:rPr>
              <a:t>1 / </a:t>
            </a:r>
            <a:r>
              <a:rPr lang="fr-FR" sz="3200" dirty="0"/>
              <a:t>Quel est le total à payer ?  </a:t>
            </a:r>
          </a:p>
        </p:txBody>
      </p:sp>
      <p:sp>
        <p:nvSpPr>
          <p:cNvPr id="13" name="ZoneTexte 12">
            <a:extLst>
              <a:ext uri="{FF2B5EF4-FFF2-40B4-BE49-F238E27FC236}">
                <a16:creationId xmlns:a16="http://schemas.microsoft.com/office/drawing/2014/main" id="{043D876B-470F-91DD-7F80-F0D044F57126}"/>
              </a:ext>
            </a:extLst>
          </p:cNvPr>
          <p:cNvSpPr txBox="1"/>
          <p:nvPr/>
        </p:nvSpPr>
        <p:spPr>
          <a:xfrm>
            <a:off x="1143267" y="4326794"/>
            <a:ext cx="76523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C00000"/>
                </a:solidFill>
              </a:rPr>
              <a:t>2/ </a:t>
            </a:r>
            <a:r>
              <a:rPr lang="fr-FR" sz="3200" dirty="0"/>
              <a:t>Combien d’argent doit rendre le caissier ? </a:t>
            </a:r>
          </a:p>
        </p:txBody>
      </p:sp>
    </p:spTree>
    <p:extLst>
      <p:ext uri="{BB962C8B-B14F-4D97-AF65-F5344CB8AC3E}">
        <p14:creationId xmlns:p14="http://schemas.microsoft.com/office/powerpoint/2010/main" val="1855805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b="1" dirty="0"/>
              <a:t>Etape 1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511357" y="961256"/>
            <a:ext cx="80883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Je cherche le total à payer.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347082" y="3383919"/>
            <a:ext cx="81398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On peut compter les euros d’un côté :</a:t>
            </a:r>
          </a:p>
          <a:p>
            <a:r>
              <a:rPr lang="fr-FR" sz="3600" dirty="0">
                <a:solidFill>
                  <a:srgbClr val="C00000"/>
                </a:solidFill>
              </a:rPr>
              <a:t>9 + 15 + 3 + 7 = 34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09C6697E-5D80-185C-8EF7-039BF8D313B6}"/>
              </a:ext>
            </a:extLst>
          </p:cNvPr>
          <p:cNvSpPr/>
          <p:nvPr/>
        </p:nvSpPr>
        <p:spPr>
          <a:xfrm>
            <a:off x="2497773" y="1712921"/>
            <a:ext cx="4318983" cy="75434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4000" dirty="0"/>
              <a:t>Total ? 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42270FD-090F-C18E-0330-22820D74F2F8}"/>
              </a:ext>
            </a:extLst>
          </p:cNvPr>
          <p:cNvSpPr/>
          <p:nvPr/>
        </p:nvSpPr>
        <p:spPr>
          <a:xfrm>
            <a:off x="4657095" y="2461343"/>
            <a:ext cx="1080000" cy="754344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3 € 10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55485F7-24BC-4532-156A-8276757C8D97}"/>
              </a:ext>
            </a:extLst>
          </p:cNvPr>
          <p:cNvSpPr/>
          <p:nvPr/>
        </p:nvSpPr>
        <p:spPr>
          <a:xfrm>
            <a:off x="2497434" y="2461343"/>
            <a:ext cx="1080000" cy="754344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9 € 50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5612EDCB-06EE-B2F3-C94C-9B797700C844}"/>
              </a:ext>
            </a:extLst>
          </p:cNvPr>
          <p:cNvSpPr/>
          <p:nvPr/>
        </p:nvSpPr>
        <p:spPr>
          <a:xfrm>
            <a:off x="3524268" y="2461343"/>
            <a:ext cx="1164687" cy="7543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15 € 20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0381581-3F61-0A37-BF01-140EA70035ED}"/>
              </a:ext>
            </a:extLst>
          </p:cNvPr>
          <p:cNvSpPr/>
          <p:nvPr/>
        </p:nvSpPr>
        <p:spPr>
          <a:xfrm>
            <a:off x="5736756" y="2461890"/>
            <a:ext cx="1080000" cy="754344"/>
          </a:xfrm>
          <a:prstGeom prst="rect">
            <a:avLst/>
          </a:prstGeom>
          <a:solidFill>
            <a:srgbClr val="7030A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dirty="0"/>
              <a:t>7 € 70</a:t>
            </a:r>
            <a:endParaRPr lang="fr-FR" sz="3600" dirty="0"/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599C9EF2-0C3A-CFAC-C1A6-0730FC07359B}"/>
              </a:ext>
            </a:extLst>
          </p:cNvPr>
          <p:cNvSpPr txBox="1"/>
          <p:nvPr/>
        </p:nvSpPr>
        <p:spPr>
          <a:xfrm>
            <a:off x="347081" y="5686970"/>
            <a:ext cx="813981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Donc au total 35 € 50 à payer.</a:t>
            </a:r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FD22E120-1D84-F2F1-C351-3C56942537CF}"/>
              </a:ext>
            </a:extLst>
          </p:cNvPr>
          <p:cNvSpPr txBox="1"/>
          <p:nvPr/>
        </p:nvSpPr>
        <p:spPr>
          <a:xfrm>
            <a:off x="377224" y="4486641"/>
            <a:ext cx="813981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Et les centimes de l’autre côté :</a:t>
            </a:r>
          </a:p>
          <a:p>
            <a:r>
              <a:rPr lang="fr-FR" sz="3600" dirty="0">
                <a:solidFill>
                  <a:srgbClr val="C00000"/>
                </a:solidFill>
              </a:rPr>
              <a:t>50 + 20 + 10 + 70 = 150,  c’est-à-dire 1 € 50</a:t>
            </a:r>
          </a:p>
        </p:txBody>
      </p:sp>
    </p:spTree>
    <p:extLst>
      <p:ext uri="{BB962C8B-B14F-4D97-AF65-F5344CB8AC3E}">
        <p14:creationId xmlns:p14="http://schemas.microsoft.com/office/powerpoint/2010/main" val="338133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1" grpId="0"/>
      <p:bldP spid="3" grpId="0" animBg="1"/>
      <p:bldP spid="4" grpId="0" animBg="1"/>
      <p:bldP spid="5" grpId="0" animBg="1"/>
      <p:bldP spid="6" grpId="0" animBg="1"/>
      <p:bldP spid="7" grpId="0" animBg="1"/>
      <p:bldP spid="8" grpId="0"/>
      <p:bldP spid="9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b="1" dirty="0"/>
              <a:t>Etape 2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1</a:t>
            </a:r>
          </a:p>
        </p:txBody>
      </p:sp>
      <p:sp>
        <p:nvSpPr>
          <p:cNvPr id="7" name="Rectangle : coins arrondis 6">
            <a:extLst>
              <a:ext uri="{FF2B5EF4-FFF2-40B4-BE49-F238E27FC236}">
                <a16:creationId xmlns:a16="http://schemas.microsoft.com/office/drawing/2014/main" id="{4544D7AE-07EC-5E80-8113-1935BA949228}"/>
              </a:ext>
            </a:extLst>
          </p:cNvPr>
          <p:cNvSpPr/>
          <p:nvPr/>
        </p:nvSpPr>
        <p:spPr>
          <a:xfrm>
            <a:off x="368215" y="2780864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2</a:t>
            </a:r>
          </a:p>
        </p:txBody>
      </p:sp>
      <p:sp>
        <p:nvSpPr>
          <p:cNvPr id="9" name="Rectangle : coins arrondis 8">
            <a:extLst>
              <a:ext uri="{FF2B5EF4-FFF2-40B4-BE49-F238E27FC236}">
                <a16:creationId xmlns:a16="http://schemas.microsoft.com/office/drawing/2014/main" id="{4355C908-5650-A57A-F0B0-9FDEAEF42335}"/>
              </a:ext>
            </a:extLst>
          </p:cNvPr>
          <p:cNvSpPr/>
          <p:nvPr/>
        </p:nvSpPr>
        <p:spPr>
          <a:xfrm>
            <a:off x="368215" y="4184683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3</a:t>
            </a:r>
          </a:p>
        </p:txBody>
      </p:sp>
      <p:sp>
        <p:nvSpPr>
          <p:cNvPr id="11" name="Rectangle : coins arrondis 10">
            <a:extLst>
              <a:ext uri="{FF2B5EF4-FFF2-40B4-BE49-F238E27FC236}">
                <a16:creationId xmlns:a16="http://schemas.microsoft.com/office/drawing/2014/main" id="{D16E8925-4238-FC72-C5E0-DBDF3FF507C7}"/>
              </a:ext>
            </a:extLst>
          </p:cNvPr>
          <p:cNvSpPr/>
          <p:nvPr/>
        </p:nvSpPr>
        <p:spPr>
          <a:xfrm>
            <a:off x="368215" y="5588502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algn="ctr"/>
            <a:r>
              <a:rPr lang="fr-FR" sz="3600" dirty="0">
                <a:solidFill>
                  <a:schemeClr val="tx1"/>
                </a:solidFill>
              </a:rPr>
              <a:t>4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155592"/>
            <a:ext cx="574214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cherche la monnaie que doit rendre le caissier.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3435206" y="5569368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Il doit me </a:t>
            </a:r>
            <a:r>
              <a:rPr lang="fr-FR" sz="3200">
                <a:solidFill>
                  <a:srgbClr val="C00000"/>
                </a:solidFill>
                <a:latin typeface="Cursive standard" pitchFamily="2" charset="0"/>
              </a:rPr>
              <a:t>rendre 4 € </a:t>
            </a:r>
            <a:r>
              <a:rPr lang="fr-FR" sz="3200" dirty="0">
                <a:solidFill>
                  <a:srgbClr val="C00000"/>
                </a:solidFill>
                <a:latin typeface="Cursive standard" pitchFamily="2" charset="0"/>
              </a:rPr>
              <a:t>50.</a:t>
            </a:r>
          </a:p>
        </p:txBody>
      </p:sp>
      <p:pic>
        <p:nvPicPr>
          <p:cNvPr id="8" name="Image 7">
            <a:extLst>
              <a:ext uri="{FF2B5EF4-FFF2-40B4-BE49-F238E27FC236}">
                <a16:creationId xmlns:a16="http://schemas.microsoft.com/office/drawing/2014/main" id="{9B7644F5-318C-5017-0E74-A8F95217F227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78" b="678"/>
          <a:stretch/>
        </p:blipFill>
        <p:spPr>
          <a:xfrm>
            <a:off x="1248926" y="5409348"/>
            <a:ext cx="1779368" cy="972000"/>
          </a:xfrm>
          <a:prstGeom prst="rect">
            <a:avLst/>
          </a:prstGeom>
        </p:spPr>
      </p:pic>
      <p:pic>
        <p:nvPicPr>
          <p:cNvPr id="20" name="Image 19">
            <a:extLst>
              <a:ext uri="{FF2B5EF4-FFF2-40B4-BE49-F238E27FC236}">
                <a16:creationId xmlns:a16="http://schemas.microsoft.com/office/drawing/2014/main" id="{394E5A97-14A8-23FC-D814-F32280955130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284" t="57746" r="42480" b="-76"/>
          <a:stretch/>
        </p:blipFill>
        <p:spPr bwMode="auto">
          <a:xfrm>
            <a:off x="1248926" y="3938883"/>
            <a:ext cx="1792999" cy="110529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3508498" y="4304969"/>
            <a:ext cx="570675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dirty="0">
                <a:solidFill>
                  <a:srgbClr val="C00000"/>
                </a:solidFill>
              </a:rPr>
              <a:t>35 € 50 + ?  = 40 €</a:t>
            </a:r>
          </a:p>
        </p:txBody>
      </p:sp>
      <p:pic>
        <p:nvPicPr>
          <p:cNvPr id="10" name="Image 9">
            <a:extLst>
              <a:ext uri="{FF2B5EF4-FFF2-40B4-BE49-F238E27FC236}">
                <a16:creationId xmlns:a16="http://schemas.microsoft.com/office/drawing/2014/main" id="{62DD57DF-2C21-FEB7-84C1-6E49B4F49A26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35590" b="49889"/>
          <a:stretch/>
        </p:blipFill>
        <p:spPr>
          <a:xfrm>
            <a:off x="1248926" y="2601710"/>
            <a:ext cx="1813145" cy="972000"/>
          </a:xfrm>
          <a:prstGeom prst="rect">
            <a:avLst/>
          </a:prstGeom>
        </p:spPr>
      </p:pic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3435206" y="2549101"/>
            <a:ext cx="5187156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Je représente </a:t>
            </a:r>
          </a:p>
          <a:p>
            <a:r>
              <a:rPr lang="fr-FR" sz="3200" dirty="0">
                <a:solidFill>
                  <a:srgbClr val="C00000"/>
                </a:solidFill>
              </a:rPr>
              <a:t>le problème.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1AF53A-8A45-5820-299D-CB281437F120}"/>
              </a:ext>
            </a:extLst>
          </p:cNvPr>
          <p:cNvSpPr/>
          <p:nvPr/>
        </p:nvSpPr>
        <p:spPr>
          <a:xfrm>
            <a:off x="6384966" y="2490367"/>
            <a:ext cx="2667613" cy="55588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b="1" dirty="0">
                <a:solidFill>
                  <a:schemeClr val="tx1"/>
                </a:solidFill>
              </a:rPr>
              <a:t>40 € </a:t>
            </a:r>
            <a:endParaRPr lang="fr-FR" sz="2000" b="1" dirty="0">
              <a:solidFill>
                <a:schemeClr val="tx1"/>
              </a:solidFill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6FBBF6CB-6386-02FE-56C0-CE89EE12F6CC}"/>
              </a:ext>
            </a:extLst>
          </p:cNvPr>
          <p:cNvSpPr/>
          <p:nvPr/>
        </p:nvSpPr>
        <p:spPr>
          <a:xfrm>
            <a:off x="6384966" y="3046255"/>
            <a:ext cx="1343052" cy="555888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400" b="1" dirty="0">
                <a:solidFill>
                  <a:schemeClr val="tx1"/>
                </a:solidFill>
              </a:rPr>
              <a:t>35€50</a:t>
            </a:r>
            <a:endParaRPr lang="fr-FR" sz="2400" dirty="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632DA8C-F73A-67DD-C5C7-85959473E62E}"/>
              </a:ext>
            </a:extLst>
          </p:cNvPr>
          <p:cNvSpPr/>
          <p:nvPr/>
        </p:nvSpPr>
        <p:spPr>
          <a:xfrm>
            <a:off x="7744973" y="3046255"/>
            <a:ext cx="1324561" cy="555888"/>
          </a:xfrm>
          <a:prstGeom prst="rect">
            <a:avLst/>
          </a:prstGeom>
          <a:solidFill>
            <a:srgbClr val="C0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/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843207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  <p:bldP spid="16" grpId="0"/>
      <p:bldP spid="5" grpId="0" animBg="1"/>
      <p:bldP spid="13" grpId="0" animBg="1"/>
      <p:bldP spid="1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1004</TotalTime>
  <Words>222</Words>
  <Application>Microsoft Office PowerPoint</Application>
  <PresentationFormat>Affichage à l'écran (4:3)</PresentationFormat>
  <Paragraphs>40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Lisons le problème.</vt:lpstr>
      <vt:lpstr>Résolution. </vt:lpstr>
      <vt:lpstr>Etape 1</vt:lpstr>
      <vt:lpstr>Etape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57</cp:revision>
  <dcterms:created xsi:type="dcterms:W3CDTF">2023-02-07T14:55:57Z</dcterms:created>
  <dcterms:modified xsi:type="dcterms:W3CDTF">2025-09-13T18:42:03Z</dcterms:modified>
</cp:coreProperties>
</file>