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6"/>
  </p:notesMasterIdLst>
  <p:handoutMasterIdLst>
    <p:handoutMasterId r:id="rId27"/>
  </p:handoutMasterIdLst>
  <p:sldIdLst>
    <p:sldId id="300" r:id="rId2"/>
    <p:sldId id="301" r:id="rId3"/>
    <p:sldId id="299" r:id="rId4"/>
    <p:sldId id="292" r:id="rId5"/>
    <p:sldId id="287" r:id="rId6"/>
    <p:sldId id="293" r:id="rId7"/>
    <p:sldId id="294" r:id="rId8"/>
    <p:sldId id="295" r:id="rId9"/>
    <p:sldId id="296" r:id="rId10"/>
    <p:sldId id="297" r:id="rId11"/>
    <p:sldId id="298" r:id="rId12"/>
    <p:sldId id="302" r:id="rId13"/>
    <p:sldId id="279" r:id="rId14"/>
    <p:sldId id="281" r:id="rId15"/>
    <p:sldId id="289" r:id="rId16"/>
    <p:sldId id="282" r:id="rId17"/>
    <p:sldId id="290" r:id="rId18"/>
    <p:sldId id="283" r:id="rId19"/>
    <p:sldId id="291" r:id="rId20"/>
    <p:sldId id="284" r:id="rId21"/>
    <p:sldId id="288" r:id="rId22"/>
    <p:sldId id="285" r:id="rId23"/>
    <p:sldId id="303" r:id="rId24"/>
    <p:sldId id="286" r:id="rId2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5" d="100"/>
          <a:sy n="55" d="100"/>
        </p:scale>
        <p:origin x="39" y="8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85E66CB-A5A8-B49E-989E-95E9EEC65C2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441C9D8-72FD-74E0-EA34-AE65C6EB7DD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50D7AE2-38F3-93BC-0C74-7AD575282A9B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F59A8D3-8D0C-2AAE-EC54-210E7B2196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F27BE00-ACA0-73C3-125C-147B544FB86A}"/>
              </a:ext>
            </a:extLst>
          </p:cNvPr>
          <p:cNvSpPr txBox="1"/>
          <p:nvPr/>
        </p:nvSpPr>
        <p:spPr>
          <a:xfrm>
            <a:off x="243839" y="1943427"/>
            <a:ext cx="8656320" cy="3744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 CE2 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: J’utilise le compas comme instrument de tracé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de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 : </a:t>
            </a:r>
            <a:r>
              <a:rPr lang="fr-FR" sz="3200" b="1" dirty="0">
                <a:solidFill>
                  <a:prstClr val="white"/>
                </a:solidFill>
              </a:rPr>
              <a:t>Je compare le périmètre de figures avec le compas.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baseline="3000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5464813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Y a-t-il des axes de symétrie ?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428276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E55CC6BE-656C-9ED0-424D-AD0F1AE042D5}"/>
              </a:ext>
            </a:extLst>
          </p:cNvPr>
          <p:cNvCxnSpPr>
            <a:cxnSpLocks/>
            <a:stCxn id="5" idx="0"/>
            <a:endCxn id="5" idx="2"/>
          </p:cNvCxnSpPr>
          <p:nvPr/>
        </p:nvCxnSpPr>
        <p:spPr>
          <a:xfrm>
            <a:off x="4572000" y="874977"/>
            <a:ext cx="0" cy="583565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4856110A-4455-1CB7-EFF8-340AE05FD905}"/>
              </a:ext>
            </a:extLst>
          </p:cNvPr>
          <p:cNvCxnSpPr>
            <a:cxnSpLocks/>
            <a:stCxn id="5" idx="3"/>
            <a:endCxn id="5" idx="1"/>
          </p:cNvCxnSpPr>
          <p:nvPr/>
        </p:nvCxnSpPr>
        <p:spPr>
          <a:xfrm flipH="1">
            <a:off x="1652045" y="3792802"/>
            <a:ext cx="5839910" cy="0"/>
          </a:xfrm>
          <a:prstGeom prst="line">
            <a:avLst/>
          </a:prstGeom>
          <a:ln w="381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8232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5016E1-9F06-95E8-FFF3-04AC07C5F7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00E0010-F76F-3271-84C8-A05A521E35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C4B40F2-9348-2469-6D41-20A55E17D3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5D44563D-9A7B-869B-0E73-F7EF77186CC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2EC99D0-55CD-9DBF-658B-95C3817DAC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990E9D25-7AF4-AE12-5B6A-F15651084EAB}"/>
              </a:ext>
            </a:extLst>
          </p:cNvPr>
          <p:cNvSpPr txBox="1"/>
          <p:nvPr/>
        </p:nvSpPr>
        <p:spPr>
          <a:xfrm>
            <a:off x="243839" y="1943427"/>
            <a:ext cx="8656320" cy="23903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de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 </a:t>
            </a:r>
          </a:p>
          <a:p>
            <a:pPr algn="ctr"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</a:rPr>
              <a:t>Je compare le périmètre de figures avec le compas.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baseline="3000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93533446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5200" y="460986"/>
            <a:ext cx="2972413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2032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6BC53B4-A6BE-FB25-6398-6C9A7E878E2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30960" y="3332578"/>
            <a:ext cx="3041411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702416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4156883">
            <a:off x="2824366" y="1587826"/>
            <a:ext cx="2621964" cy="1507576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372885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33C4DC78-FE0D-BBF8-1A59-C2A9EEFCCC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5182" y="3326780"/>
            <a:ext cx="2621964" cy="1507576"/>
          </a:xfrm>
          <a:prstGeom prst="rect">
            <a:avLst/>
          </a:prstGeom>
        </p:spPr>
      </p:pic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9139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9539" y="905200"/>
            <a:ext cx="4770116" cy="2442893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638372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9" name="Image 8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710FEC-ACC5-EB3F-D96D-EB0C2C6D8C9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55571" y="2406461"/>
            <a:ext cx="4770116" cy="2442893"/>
          </a:xfrm>
          <a:prstGeom prst="rect">
            <a:avLst/>
          </a:prstGeom>
        </p:spPr>
      </p:pic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828050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9A09038-8B09-2108-857A-F79F7938E44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C58C849-7BFA-3D18-9FC4-C94A8FC86DB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A9BDFD6-B665-768E-329C-455FE4EF32C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83842A6D-D230-EDFC-0D4F-EB9885C2B141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90BF3D9-7AEB-C82F-0AC8-5D0B198B4E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146974E0-7D4E-F069-0C1C-A9BBE3CFA137}"/>
              </a:ext>
            </a:extLst>
          </p:cNvPr>
          <p:cNvSpPr txBox="1"/>
          <p:nvPr/>
        </p:nvSpPr>
        <p:spPr>
          <a:xfrm>
            <a:off x="243839" y="1943427"/>
            <a:ext cx="8656320" cy="1897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J’utilise le compas comme instrument de tracé</a:t>
            </a:r>
            <a:r>
              <a:rPr lang="fr-FR" sz="3200" b="1" dirty="0">
                <a:solidFill>
                  <a:prstClr val="white"/>
                </a:solidFill>
              </a:rPr>
              <a:t>.</a:t>
            </a:r>
          </a:p>
          <a:p>
            <a:pPr marR="0" lvl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baseline="30000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8493728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CEA34020-2564-878D-233D-43878573FBE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7452427">
            <a:off x="-671411" y="1827471"/>
            <a:ext cx="2559713" cy="1268529"/>
          </a:xfrm>
          <a:prstGeom prst="rect">
            <a:avLst/>
          </a:prstGeom>
        </p:spPr>
      </p:pic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87085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D3877C62-D233-DEDA-5F1A-49B5101B227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533" y="3580825"/>
            <a:ext cx="2559713" cy="1268529"/>
          </a:xfrm>
          <a:prstGeom prst="rect">
            <a:avLst/>
          </a:prstGeom>
        </p:spPr>
      </p:pic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5041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7565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Accolade ouvrante 8">
            <a:extLst>
              <a:ext uri="{FF2B5EF4-FFF2-40B4-BE49-F238E27FC236}">
                <a16:creationId xmlns:a16="http://schemas.microsoft.com/office/drawing/2014/main" id="{1EBF9E92-FBB4-93B9-CA56-A932F8F5760F}"/>
              </a:ext>
            </a:extLst>
          </p:cNvPr>
          <p:cNvSpPr/>
          <p:nvPr/>
        </p:nvSpPr>
        <p:spPr>
          <a:xfrm rot="16200000">
            <a:off x="3970105" y="1594684"/>
            <a:ext cx="569363" cy="7364722"/>
          </a:xfrm>
          <a:prstGeom prst="leftBrace">
            <a:avLst>
              <a:gd name="adj1" fmla="val 58521"/>
              <a:gd name="adj2" fmla="val 50000"/>
            </a:avLst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F3BADF83-10F1-C723-5242-9B7046627916}"/>
              </a:ext>
            </a:extLst>
          </p:cNvPr>
          <p:cNvSpPr txBox="1"/>
          <p:nvPr/>
        </p:nvSpPr>
        <p:spPr>
          <a:xfrm>
            <a:off x="2307874" y="5704735"/>
            <a:ext cx="410051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Périmètre de la figure bleue</a:t>
            </a:r>
          </a:p>
        </p:txBody>
      </p:sp>
    </p:spTree>
    <p:extLst>
      <p:ext uri="{BB962C8B-B14F-4D97-AF65-F5344CB8AC3E}">
        <p14:creationId xmlns:p14="http://schemas.microsoft.com/office/powerpoint/2010/main" val="23008482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age 3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9AFAF9E-985F-CCB7-5935-DC1865C70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5066715">
            <a:off x="3580517" y="2471148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647401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oneTexte 1">
            <a:extLst>
              <a:ext uri="{FF2B5EF4-FFF2-40B4-BE49-F238E27FC236}">
                <a16:creationId xmlns:a16="http://schemas.microsoft.com/office/drawing/2014/main" id="{C800963F-BF10-3A46-153B-63ABD468BC63}"/>
              </a:ext>
            </a:extLst>
          </p:cNvPr>
          <p:cNvSpPr txBox="1"/>
          <p:nvPr/>
        </p:nvSpPr>
        <p:spPr>
          <a:xfrm>
            <a:off x="593710" y="489702"/>
            <a:ext cx="78092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Comment comparer les périmètres de ces deux figures sans les mesurer ? </a:t>
            </a:r>
          </a:p>
        </p:txBody>
      </p:sp>
      <p:sp>
        <p:nvSpPr>
          <p:cNvPr id="3" name="Trapèze 2">
            <a:extLst>
              <a:ext uri="{FF2B5EF4-FFF2-40B4-BE49-F238E27FC236}">
                <a16:creationId xmlns:a16="http://schemas.microsoft.com/office/drawing/2014/main" id="{C76B13EB-4606-677A-0556-AA26004C1212}"/>
              </a:ext>
            </a:extLst>
          </p:cNvPr>
          <p:cNvSpPr/>
          <p:nvPr/>
        </p:nvSpPr>
        <p:spPr>
          <a:xfrm>
            <a:off x="979404" y="1968562"/>
            <a:ext cx="2704197" cy="1373767"/>
          </a:xfrm>
          <a:prstGeom prst="trapezoid">
            <a:avLst>
              <a:gd name="adj" fmla="val 37145"/>
            </a:avLst>
          </a:prstGeom>
          <a:solidFill>
            <a:schemeClr val="bg1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Pentagone 4">
            <a:extLst>
              <a:ext uri="{FF2B5EF4-FFF2-40B4-BE49-F238E27FC236}">
                <a16:creationId xmlns:a16="http://schemas.microsoft.com/office/drawing/2014/main" id="{7B0E9856-0CC5-81D0-6FDB-BB43D4B29927}"/>
              </a:ext>
            </a:extLst>
          </p:cNvPr>
          <p:cNvSpPr/>
          <p:nvPr/>
        </p:nvSpPr>
        <p:spPr>
          <a:xfrm>
            <a:off x="5178711" y="1376296"/>
            <a:ext cx="2214494" cy="2109042"/>
          </a:xfrm>
          <a:prstGeom prst="pentagon">
            <a:avLst/>
          </a:prstGeom>
          <a:solidFill>
            <a:schemeClr val="bg1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9DE90733-0EE5-53E4-9F1F-873A40481D12}"/>
              </a:ext>
            </a:extLst>
          </p:cNvPr>
          <p:cNvCxnSpPr/>
          <p:nvPr/>
        </p:nvCxnSpPr>
        <p:spPr>
          <a:xfrm>
            <a:off x="303355" y="4849354"/>
            <a:ext cx="8164596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227FC-336F-98B6-C8F3-FFC544882CB6}"/>
              </a:ext>
            </a:extLst>
          </p:cNvPr>
          <p:cNvCxnSpPr/>
          <p:nvPr/>
        </p:nvCxnSpPr>
        <p:spPr>
          <a:xfrm flipV="1">
            <a:off x="593710" y="4685047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D510D614-2CD0-7308-7D35-A930ADE443B6}"/>
              </a:ext>
            </a:extLst>
          </p:cNvPr>
          <p:cNvCxnSpPr/>
          <p:nvPr/>
        </p:nvCxnSpPr>
        <p:spPr>
          <a:xfrm flipV="1">
            <a:off x="230787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AD06C483-850C-58F7-D651-51183B2CED2C}"/>
              </a:ext>
            </a:extLst>
          </p:cNvPr>
          <p:cNvCxnSpPr/>
          <p:nvPr/>
        </p:nvCxnSpPr>
        <p:spPr>
          <a:xfrm flipV="1">
            <a:off x="3787424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C5DA2B49-6180-D13B-C264-39303392A1B8}"/>
              </a:ext>
            </a:extLst>
          </p:cNvPr>
          <p:cNvCxnSpPr/>
          <p:nvPr/>
        </p:nvCxnSpPr>
        <p:spPr>
          <a:xfrm flipV="1">
            <a:off x="6478236" y="4732734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Connecteur droit 12">
            <a:extLst>
              <a:ext uri="{FF2B5EF4-FFF2-40B4-BE49-F238E27FC236}">
                <a16:creationId xmlns:a16="http://schemas.microsoft.com/office/drawing/2014/main" id="{AE75C714-32AC-0C87-FEAD-8FE930AE6A99}"/>
              </a:ext>
            </a:extLst>
          </p:cNvPr>
          <p:cNvCxnSpPr/>
          <p:nvPr/>
        </p:nvCxnSpPr>
        <p:spPr>
          <a:xfrm flipV="1">
            <a:off x="7937148" y="4740213"/>
            <a:ext cx="0" cy="195262"/>
          </a:xfrm>
          <a:prstGeom prst="line">
            <a:avLst/>
          </a:prstGeom>
          <a:ln w="1905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 descr="Une image contenant noir, obscurité&#10;&#10;Le contenu généré par l’IA peut être incorrect.">
            <a:extLst>
              <a:ext uri="{FF2B5EF4-FFF2-40B4-BE49-F238E27FC236}">
                <a16:creationId xmlns:a16="http://schemas.microsoft.com/office/drawing/2014/main" id="{4DF3D848-B178-8C2C-E5A4-26F2AB4DEF2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87" y="3569315"/>
            <a:ext cx="2418532" cy="1268529"/>
          </a:xfrm>
          <a:prstGeom prst="rect">
            <a:avLst/>
          </a:prstGeom>
        </p:spPr>
      </p:pic>
      <p:cxnSp>
        <p:nvCxnSpPr>
          <p:cNvPr id="15" name="Connecteur droit 14">
            <a:extLst>
              <a:ext uri="{FF2B5EF4-FFF2-40B4-BE49-F238E27FC236}">
                <a16:creationId xmlns:a16="http://schemas.microsoft.com/office/drawing/2014/main" id="{11C993B6-E04C-7D5A-DB99-C4A85570BA9F}"/>
              </a:ext>
            </a:extLst>
          </p:cNvPr>
          <p:cNvCxnSpPr/>
          <p:nvPr/>
        </p:nvCxnSpPr>
        <p:spPr>
          <a:xfrm flipV="1">
            <a:off x="593710" y="4854178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DAEBBFFA-BDD1-1830-3B58-30C052784419}"/>
              </a:ext>
            </a:extLst>
          </p:cNvPr>
          <p:cNvCxnSpPr/>
          <p:nvPr/>
        </p:nvCxnSpPr>
        <p:spPr>
          <a:xfrm flipV="1">
            <a:off x="1974359" y="4756547"/>
            <a:ext cx="0" cy="195262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1110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Modèle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80814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1</a:t>
            </a:r>
            <a:r>
              <a:rPr lang="fr-FR" baseline="30000" dirty="0"/>
              <a:t>re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Accolade fermante 2">
            <a:extLst>
              <a:ext uri="{FF2B5EF4-FFF2-40B4-BE49-F238E27FC236}">
                <a16:creationId xmlns:a16="http://schemas.microsoft.com/office/drawing/2014/main" id="{445FDC3D-635F-F980-A779-1C612932B32E}"/>
              </a:ext>
            </a:extLst>
          </p:cNvPr>
          <p:cNvSpPr/>
          <p:nvPr/>
        </p:nvSpPr>
        <p:spPr>
          <a:xfrm>
            <a:off x="4572001" y="874977"/>
            <a:ext cx="400594" cy="2895834"/>
          </a:xfrm>
          <a:prstGeom prst="rightBrace">
            <a:avLst>
              <a:gd name="adj1" fmla="val 34487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Accolade fermante 6">
            <a:extLst>
              <a:ext uri="{FF2B5EF4-FFF2-40B4-BE49-F238E27FC236}">
                <a16:creationId xmlns:a16="http://schemas.microsoft.com/office/drawing/2014/main" id="{8CA361F8-F997-294B-E3AD-8CA52FF4FF47}"/>
              </a:ext>
            </a:extLst>
          </p:cNvPr>
          <p:cNvSpPr/>
          <p:nvPr/>
        </p:nvSpPr>
        <p:spPr>
          <a:xfrm rot="16200000">
            <a:off x="2911726" y="2181380"/>
            <a:ext cx="400594" cy="2895834"/>
          </a:xfrm>
          <a:prstGeom prst="rightBrace">
            <a:avLst>
              <a:gd name="adj1" fmla="val 34487"/>
              <a:gd name="adj2" fmla="val 50000"/>
            </a:avLst>
          </a:prstGeom>
          <a:ln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D9FC7C1-501B-130C-7E14-4DCC2D9ED230}"/>
              </a:ext>
            </a:extLst>
          </p:cNvPr>
          <p:cNvSpPr txBox="1"/>
          <p:nvPr/>
        </p:nvSpPr>
        <p:spPr>
          <a:xfrm>
            <a:off x="4984656" y="2036783"/>
            <a:ext cx="4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5AB1D69A-39EC-8B33-7CEF-67F4B37193DA}"/>
              </a:ext>
            </a:extLst>
          </p:cNvPr>
          <p:cNvSpPr txBox="1"/>
          <p:nvPr/>
        </p:nvSpPr>
        <p:spPr>
          <a:xfrm>
            <a:off x="2911726" y="3007972"/>
            <a:ext cx="4005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5</a:t>
            </a:r>
          </a:p>
        </p:txBody>
      </p:sp>
    </p:spTree>
    <p:extLst>
      <p:ext uri="{BB962C8B-B14F-4D97-AF65-F5344CB8AC3E}">
        <p14:creationId xmlns:p14="http://schemas.microsoft.com/office/powerpoint/2010/main" val="4200645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2</a:t>
            </a:r>
            <a:r>
              <a:rPr lang="fr-FR" baseline="30000" dirty="0"/>
              <a:t>e</a:t>
            </a:r>
            <a:r>
              <a:rPr lang="fr-FR" dirty="0"/>
              <a:t> étape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376644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3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737341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4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0690904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5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1808895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6</a:t>
            </a:r>
            <a:r>
              <a:rPr lang="fr-FR" baseline="30000" dirty="0"/>
              <a:t>e</a:t>
            </a:r>
            <a:r>
              <a:rPr lang="fr-FR" dirty="0"/>
              <a:t> étape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A3EDB23-279D-5334-0C9A-913453BEECE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52045" y="874977"/>
            <a:ext cx="5839910" cy="5835650"/>
          </a:xfrm>
          <a:prstGeom prst="rect">
            <a:avLst/>
          </a:prstGeom>
        </p:spPr>
      </p:pic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55C9087-7D01-A365-4193-D2DBD118A1D7}"/>
              </a:ext>
            </a:extLst>
          </p:cNvPr>
          <p:cNvSpPr/>
          <p:nvPr/>
        </p:nvSpPr>
        <p:spPr>
          <a:xfrm>
            <a:off x="4454525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Ellipse 6">
            <a:extLst>
              <a:ext uri="{FF2B5EF4-FFF2-40B4-BE49-F238E27FC236}">
                <a16:creationId xmlns:a16="http://schemas.microsoft.com/office/drawing/2014/main" id="{49243E7D-9665-1044-7162-A7ECC157417D}"/>
              </a:ext>
            </a:extLst>
          </p:cNvPr>
          <p:cNvSpPr/>
          <p:nvPr/>
        </p:nvSpPr>
        <p:spPr>
          <a:xfrm>
            <a:off x="2867596" y="2088398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" name="Signe de multiplication 2">
            <a:extLst>
              <a:ext uri="{FF2B5EF4-FFF2-40B4-BE49-F238E27FC236}">
                <a16:creationId xmlns:a16="http://schemas.microsoft.com/office/drawing/2014/main" id="{0BF4D9CE-794E-66D4-0B42-E7D75C380637}"/>
              </a:ext>
            </a:extLst>
          </p:cNvPr>
          <p:cNvSpPr/>
          <p:nvPr/>
        </p:nvSpPr>
        <p:spPr>
          <a:xfrm>
            <a:off x="3878792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71677C42-936B-AF4A-C094-CE7625605EF2}"/>
              </a:ext>
            </a:extLst>
          </p:cNvPr>
          <p:cNvSpPr/>
          <p:nvPr/>
        </p:nvSpPr>
        <p:spPr>
          <a:xfrm>
            <a:off x="2286267" y="2082802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Signe de multiplication 7">
            <a:extLst>
              <a:ext uri="{FF2B5EF4-FFF2-40B4-BE49-F238E27FC236}">
                <a16:creationId xmlns:a16="http://schemas.microsoft.com/office/drawing/2014/main" id="{37CB6647-6D92-AC0F-D854-2321E1AB30DE}"/>
              </a:ext>
            </a:extLst>
          </p:cNvPr>
          <p:cNvSpPr/>
          <p:nvPr/>
        </p:nvSpPr>
        <p:spPr>
          <a:xfrm>
            <a:off x="5035854" y="3678502"/>
            <a:ext cx="234950" cy="228600"/>
          </a:xfrm>
          <a:prstGeom prst="mathMultiply">
            <a:avLst>
              <a:gd name="adj1" fmla="val 5465"/>
            </a:avLst>
          </a:prstGeom>
          <a:solidFill>
            <a:srgbClr val="FF000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Ellipse 8">
            <a:extLst>
              <a:ext uri="{FF2B5EF4-FFF2-40B4-BE49-F238E27FC236}">
                <a16:creationId xmlns:a16="http://schemas.microsoft.com/office/drawing/2014/main" id="{89E629F3-65DA-1FDA-462A-CC4F6DC53EA2}"/>
              </a:ext>
            </a:extLst>
          </p:cNvPr>
          <p:cNvSpPr/>
          <p:nvPr/>
        </p:nvSpPr>
        <p:spPr>
          <a:xfrm>
            <a:off x="3448925" y="2093994"/>
            <a:ext cx="3420000" cy="3420000"/>
          </a:xfrm>
          <a:prstGeom prst="ellipse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704333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2510</TotalTime>
  <Words>224</Words>
  <Application>Microsoft Office PowerPoint</Application>
  <PresentationFormat>Affichage à l'écran (4:3)</PresentationFormat>
  <Paragraphs>35</Paragraphs>
  <Slides>24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24</vt:i4>
      </vt:variant>
    </vt:vector>
  </HeadingPairs>
  <TitlesOfParts>
    <vt:vector size="29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Modèle</vt:lpstr>
      <vt:lpstr>1re étape</vt:lpstr>
      <vt:lpstr>2e étape </vt:lpstr>
      <vt:lpstr>3e étape</vt:lpstr>
      <vt:lpstr>4e étape</vt:lpstr>
      <vt:lpstr>5e étape</vt:lpstr>
      <vt:lpstr>6e étape</vt:lpstr>
      <vt:lpstr>Y a-t-il des axes de symétrie ? 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70</cp:revision>
  <dcterms:created xsi:type="dcterms:W3CDTF">2023-02-07T14:55:57Z</dcterms:created>
  <dcterms:modified xsi:type="dcterms:W3CDTF">2026-02-24T18:16:01Z</dcterms:modified>
</cp:coreProperties>
</file>