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handoutMasterIdLst>
    <p:handoutMasterId r:id="rId8"/>
  </p:handoutMasterIdLst>
  <p:sldIdLst>
    <p:sldId id="278" r:id="rId3"/>
    <p:sldId id="274" r:id="rId4"/>
    <p:sldId id="294" r:id="rId5"/>
    <p:sldId id="295" r:id="rId6"/>
    <p:sldId id="296" r:id="rId7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  <a:srgbClr val="FF9900"/>
    <a:srgbClr val="00CC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44" d="100"/>
          <a:sy n="44" d="100"/>
        </p:scale>
        <p:origin x="292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theme" Target="theme/theme1.xml"/><Relationship Id="rId5" Type="http://schemas.openxmlformats.org/officeDocument/2006/relationships/slide" Target="slides/slide3.xml"/><Relationship Id="rId10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118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331B9645-AA81-159F-EDBE-0E531DDF6E2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118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331B9645-AA81-159F-EDBE-0E531DDF6E2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531024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0682828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19090763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21419901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94455768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1273877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5840733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666089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9452979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44409624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755226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9229784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5E17C1F7-B547-2E81-B5B2-32B68C2797A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C983EF0-1CAB-A0C4-19BB-EB745A7286B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grpSp>
        <p:nvGrpSpPr>
          <p:cNvPr id="4" name="Groupe 3">
            <a:extLst>
              <a:ext uri="{FF2B5EF4-FFF2-40B4-BE49-F238E27FC236}">
                <a16:creationId xmlns:a16="http://schemas.microsoft.com/office/drawing/2014/main" id="{01F30D81-C41E-64C5-5B35-0C14CC94AC07}"/>
              </a:ext>
            </a:extLst>
          </p:cNvPr>
          <p:cNvGrpSpPr/>
          <p:nvPr/>
        </p:nvGrpSpPr>
        <p:grpSpPr>
          <a:xfrm>
            <a:off x="0" y="315686"/>
            <a:ext cx="9144000" cy="6527800"/>
            <a:chOff x="0" y="330200"/>
            <a:chExt cx="9144000" cy="6527800"/>
          </a:xfrm>
        </p:grpSpPr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C0D4BB0B-B3AE-3381-B7B5-A4E94D2691E1}"/>
                </a:ext>
              </a:extLst>
            </p:cNvPr>
            <p:cNvSpPr/>
            <p:nvPr/>
          </p:nvSpPr>
          <p:spPr>
            <a:xfrm>
              <a:off x="0" y="330200"/>
              <a:ext cx="9144000" cy="6527800"/>
            </a:xfrm>
            <a:prstGeom prst="rect">
              <a:avLst/>
            </a:prstGeom>
            <a:solidFill>
              <a:srgbClr val="0070C0"/>
            </a:solidFill>
            <a:ln>
              <a:noFill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18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</p:txBody>
        </p:sp>
        <p:sp>
          <p:nvSpPr>
            <p:cNvPr id="6" name="ZoneTexte 5">
              <a:extLst>
                <a:ext uri="{FF2B5EF4-FFF2-40B4-BE49-F238E27FC236}">
                  <a16:creationId xmlns:a16="http://schemas.microsoft.com/office/drawing/2014/main" id="{DA106CEF-C152-7A13-D58A-BC442F52F778}"/>
                </a:ext>
              </a:extLst>
            </p:cNvPr>
            <p:cNvSpPr txBox="1"/>
            <p:nvPr/>
          </p:nvSpPr>
          <p:spPr>
            <a:xfrm>
              <a:off x="2226355" y="2527671"/>
              <a:ext cx="4611461" cy="150810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fr-FR" sz="2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endParaRPr>
            </a:p>
            <a:p>
              <a:pPr marL="457200" marR="0" lvl="0" indent="-45720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anose="05000000000000000000" pitchFamily="2" charset="2"/>
                <a:buChar char="è"/>
                <a:tabLst/>
                <a:defRPr/>
              </a:pPr>
              <a:r>
                <a:rPr kumimoji="0" lang="fr-FR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Je résous un problème </a:t>
              </a:r>
            </a:p>
            <a:p>
              <a:pPr marR="0" lvl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tabLst/>
                <a:defRPr/>
              </a:pPr>
              <a:r>
                <a:rPr lang="fr-FR" sz="3200" b="1" dirty="0">
                  <a:solidFill>
                    <a:prstClr val="white"/>
                  </a:solidFill>
                  <a:latin typeface="Calibri" panose="020F0502020204030204"/>
                </a:rPr>
                <a:t>     en deux</a:t>
              </a:r>
              <a:r>
                <a:rPr kumimoji="0" lang="fr-FR" sz="32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 panose="020F0502020204030204"/>
                  <a:ea typeface="+mn-ea"/>
                  <a:cs typeface="+mn-cs"/>
                </a:rPr>
                <a:t> étapes.</a:t>
              </a:r>
            </a:p>
          </p:txBody>
        </p:sp>
        <p:pic>
          <p:nvPicPr>
            <p:cNvPr id="7" name="Image 6">
              <a:extLst>
                <a:ext uri="{FF2B5EF4-FFF2-40B4-BE49-F238E27FC236}">
                  <a16:creationId xmlns:a16="http://schemas.microsoft.com/office/drawing/2014/main" id="{6F808CB8-7104-F0C7-4DD9-566904F12B7E}"/>
                </a:ext>
              </a:extLst>
            </p:cNvPr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654425" y="571176"/>
              <a:ext cx="1835150" cy="1266164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416919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Lisons le problème.</a:t>
            </a:r>
          </a:p>
        </p:txBody>
      </p:sp>
      <p:sp>
        <p:nvSpPr>
          <p:cNvPr id="8" name="Bulle narrative : ronde 7">
            <a:extLst>
              <a:ext uri="{FF2B5EF4-FFF2-40B4-BE49-F238E27FC236}">
                <a16:creationId xmlns:a16="http://schemas.microsoft.com/office/drawing/2014/main" id="{3D1F2013-6292-FDB3-0EA8-A242611A2F91}"/>
              </a:ext>
            </a:extLst>
          </p:cNvPr>
          <p:cNvSpPr/>
          <p:nvPr/>
        </p:nvSpPr>
        <p:spPr>
          <a:xfrm>
            <a:off x="87085" y="1151089"/>
            <a:ext cx="8439397" cy="5285337"/>
          </a:xfrm>
          <a:custGeom>
            <a:avLst/>
            <a:gdLst>
              <a:gd name="connsiteX0" fmla="*/ 1899557 w 7188212"/>
              <a:gd name="connsiteY0" fmla="*/ 3982194 h 3451762"/>
              <a:gd name="connsiteX1" fmla="*/ 1752080 w 7188212"/>
              <a:gd name="connsiteY1" fmla="*/ 3207860 h 3451762"/>
              <a:gd name="connsiteX2" fmla="*/ 1942697 w 7188212"/>
              <a:gd name="connsiteY2" fmla="*/ 192972 h 3451762"/>
              <a:gd name="connsiteX3" fmla="*/ 4722624 w 7188212"/>
              <a:gd name="connsiteY3" fmla="*/ 87285 h 3451762"/>
              <a:gd name="connsiteX4" fmla="*/ 6101929 w 7188212"/>
              <a:gd name="connsiteY4" fmla="*/ 2962185 h 3451762"/>
              <a:gd name="connsiteX5" fmla="*/ 3042314 w 7188212"/>
              <a:gd name="connsiteY5" fmla="*/ 3431301 h 3451762"/>
              <a:gd name="connsiteX6" fmla="*/ 1899557 w 7188212"/>
              <a:gd name="connsiteY6" fmla="*/ 3982194 h 3451762"/>
              <a:gd name="connsiteX0" fmla="*/ 1899593 w 6953196"/>
              <a:gd name="connsiteY0" fmla="*/ 4133233 h 4133233"/>
              <a:gd name="connsiteX1" fmla="*/ 1752116 w 6953196"/>
              <a:gd name="connsiteY1" fmla="*/ 3358899 h 4133233"/>
              <a:gd name="connsiteX2" fmla="*/ 1942733 w 6953196"/>
              <a:gd name="connsiteY2" fmla="*/ 344011 h 4133233"/>
              <a:gd name="connsiteX3" fmla="*/ 4722660 w 6953196"/>
              <a:gd name="connsiteY3" fmla="*/ 238324 h 4133233"/>
              <a:gd name="connsiteX4" fmla="*/ 6280095 w 6953196"/>
              <a:gd name="connsiteY4" fmla="*/ 3279479 h 4133233"/>
              <a:gd name="connsiteX5" fmla="*/ 3042350 w 6953196"/>
              <a:gd name="connsiteY5" fmla="*/ 3582340 h 4133233"/>
              <a:gd name="connsiteX6" fmla="*/ 1899593 w 6953196"/>
              <a:gd name="connsiteY6" fmla="*/ 4133233 h 4133233"/>
              <a:gd name="connsiteX0" fmla="*/ 2066716 w 7128222"/>
              <a:gd name="connsiteY0" fmla="*/ 4226944 h 4226944"/>
              <a:gd name="connsiteX1" fmla="*/ 1919239 w 7128222"/>
              <a:gd name="connsiteY1" fmla="*/ 3452610 h 4226944"/>
              <a:gd name="connsiteX2" fmla="*/ 1777347 w 7128222"/>
              <a:gd name="connsiteY2" fmla="*/ 223966 h 4226944"/>
              <a:gd name="connsiteX3" fmla="*/ 4889783 w 7128222"/>
              <a:gd name="connsiteY3" fmla="*/ 332035 h 4226944"/>
              <a:gd name="connsiteX4" fmla="*/ 6447218 w 7128222"/>
              <a:gd name="connsiteY4" fmla="*/ 3373190 h 4226944"/>
              <a:gd name="connsiteX5" fmla="*/ 3209473 w 7128222"/>
              <a:gd name="connsiteY5" fmla="*/ 3676051 h 4226944"/>
              <a:gd name="connsiteX6" fmla="*/ 2066716 w 7128222"/>
              <a:gd name="connsiteY6" fmla="*/ 4226944 h 4226944"/>
              <a:gd name="connsiteX0" fmla="*/ 1441813 w 6758801"/>
              <a:gd name="connsiteY0" fmla="*/ 4312959 h 4312959"/>
              <a:gd name="connsiteX1" fmla="*/ 1294336 w 6758801"/>
              <a:gd name="connsiteY1" fmla="*/ 3538625 h 4312959"/>
              <a:gd name="connsiteX2" fmla="*/ 1152444 w 6758801"/>
              <a:gd name="connsiteY2" fmla="*/ 309981 h 4312959"/>
              <a:gd name="connsiteX3" fmla="*/ 5444496 w 6758801"/>
              <a:gd name="connsiteY3" fmla="*/ 485344 h 4312959"/>
              <a:gd name="connsiteX4" fmla="*/ 5822315 w 6758801"/>
              <a:gd name="connsiteY4" fmla="*/ 3459205 h 4312959"/>
              <a:gd name="connsiteX5" fmla="*/ 2584570 w 6758801"/>
              <a:gd name="connsiteY5" fmla="*/ 3762066 h 4312959"/>
              <a:gd name="connsiteX6" fmla="*/ 1441813 w 6758801"/>
              <a:gd name="connsiteY6" fmla="*/ 4312959 h 4312959"/>
              <a:gd name="connsiteX0" fmla="*/ 1991517 w 7357607"/>
              <a:gd name="connsiteY0" fmla="*/ 4073670 h 4073670"/>
              <a:gd name="connsiteX1" fmla="*/ 1844040 w 7357607"/>
              <a:gd name="connsiteY1" fmla="*/ 3299336 h 4073670"/>
              <a:gd name="connsiteX2" fmla="*/ 538366 w 7357607"/>
              <a:gd name="connsiteY2" fmla="*/ 517996 h 4073670"/>
              <a:gd name="connsiteX3" fmla="*/ 5994200 w 7357607"/>
              <a:gd name="connsiteY3" fmla="*/ 246055 h 4073670"/>
              <a:gd name="connsiteX4" fmla="*/ 6372019 w 7357607"/>
              <a:gd name="connsiteY4" fmla="*/ 3219916 h 4073670"/>
              <a:gd name="connsiteX5" fmla="*/ 3134274 w 7357607"/>
              <a:gd name="connsiteY5" fmla="*/ 3522777 h 4073670"/>
              <a:gd name="connsiteX6" fmla="*/ 1991517 w 7357607"/>
              <a:gd name="connsiteY6" fmla="*/ 4073670 h 4073670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3380117 w 7603450"/>
              <a:gd name="connsiteY5" fmla="*/ 3527701 h 4078594"/>
              <a:gd name="connsiteX6" fmla="*/ 2237360 w 7603450"/>
              <a:gd name="connsiteY6" fmla="*/ 4078594 h 4078594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2636558 w 7603450"/>
              <a:gd name="connsiteY5" fmla="*/ 3503036 h 4078594"/>
              <a:gd name="connsiteX6" fmla="*/ 2237360 w 7603450"/>
              <a:gd name="connsiteY6" fmla="*/ 4078594 h 4078594"/>
              <a:gd name="connsiteX0" fmla="*/ 2237360 w 7603450"/>
              <a:gd name="connsiteY0" fmla="*/ 4078594 h 4078594"/>
              <a:gd name="connsiteX1" fmla="*/ 1609198 w 7603450"/>
              <a:gd name="connsiteY1" fmla="*/ 3413492 h 4078594"/>
              <a:gd name="connsiteX2" fmla="*/ 784209 w 7603450"/>
              <a:gd name="connsiteY2" fmla="*/ 522920 h 4078594"/>
              <a:gd name="connsiteX3" fmla="*/ 6240043 w 7603450"/>
              <a:gd name="connsiteY3" fmla="*/ 250979 h 4078594"/>
              <a:gd name="connsiteX4" fmla="*/ 6617862 w 7603450"/>
              <a:gd name="connsiteY4" fmla="*/ 3224840 h 4078594"/>
              <a:gd name="connsiteX5" fmla="*/ 2152117 w 7603450"/>
              <a:gd name="connsiteY5" fmla="*/ 3457229 h 4078594"/>
              <a:gd name="connsiteX6" fmla="*/ 2237360 w 7603450"/>
              <a:gd name="connsiteY6" fmla="*/ 4078594 h 4078594"/>
              <a:gd name="connsiteX0" fmla="*/ 2265916 w 7634464"/>
              <a:gd name="connsiteY0" fmla="*/ 4129607 h 4129607"/>
              <a:gd name="connsiteX1" fmla="*/ 1637754 w 7634464"/>
              <a:gd name="connsiteY1" fmla="*/ 3464505 h 4129607"/>
              <a:gd name="connsiteX2" fmla="*/ 756435 w 7634464"/>
              <a:gd name="connsiteY2" fmla="*/ 457654 h 4129607"/>
              <a:gd name="connsiteX3" fmla="*/ 6268599 w 7634464"/>
              <a:gd name="connsiteY3" fmla="*/ 301992 h 4129607"/>
              <a:gd name="connsiteX4" fmla="*/ 6646418 w 7634464"/>
              <a:gd name="connsiteY4" fmla="*/ 3275853 h 4129607"/>
              <a:gd name="connsiteX5" fmla="*/ 2180673 w 7634464"/>
              <a:gd name="connsiteY5" fmla="*/ 3508242 h 4129607"/>
              <a:gd name="connsiteX6" fmla="*/ 2265916 w 7634464"/>
              <a:gd name="connsiteY6" fmla="*/ 4129607 h 4129607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7634464" h="4129607">
                <a:moveTo>
                  <a:pt x="2265916" y="4129607"/>
                </a:moveTo>
                <a:lnTo>
                  <a:pt x="1637754" y="3464505"/>
                </a:lnTo>
                <a:cubicBezTo>
                  <a:pt x="-781649" y="2771076"/>
                  <a:pt x="-15372" y="984739"/>
                  <a:pt x="756435" y="457654"/>
                </a:cubicBezTo>
                <a:cubicBezTo>
                  <a:pt x="1528242" y="-69431"/>
                  <a:pt x="5286935" y="-167708"/>
                  <a:pt x="6268599" y="301992"/>
                </a:cubicBezTo>
                <a:cubicBezTo>
                  <a:pt x="7250263" y="771692"/>
                  <a:pt x="8577772" y="2372467"/>
                  <a:pt x="6646418" y="3275853"/>
                </a:cubicBezTo>
                <a:cubicBezTo>
                  <a:pt x="5836862" y="3654521"/>
                  <a:pt x="3297416" y="3591560"/>
                  <a:pt x="2180673" y="3508242"/>
                </a:cubicBezTo>
                <a:lnTo>
                  <a:pt x="2265916" y="4129607"/>
                </a:lnTo>
                <a:close/>
              </a:path>
            </a:pathLst>
          </a:custGeom>
          <a:solidFill>
            <a:schemeClr val="accent4">
              <a:lumMod val="20000"/>
              <a:lumOff val="80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 anchorCtr="0"/>
          <a:lstStyle/>
          <a:p>
            <a:pPr>
              <a:lnSpc>
                <a:spcPct val="107000"/>
              </a:lnSpc>
              <a:spcAft>
                <a:spcPts val="800"/>
              </a:spcAft>
            </a:pPr>
            <a:endParaRPr lang="fr-FR" sz="3200" b="1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" name="ZoneTexte 2">
            <a:extLst>
              <a:ext uri="{FF2B5EF4-FFF2-40B4-BE49-F238E27FC236}">
                <a16:creationId xmlns:a16="http://schemas.microsoft.com/office/drawing/2014/main" id="{64327A38-9B88-557A-0CFE-715226389CD0}"/>
              </a:ext>
            </a:extLst>
          </p:cNvPr>
          <p:cNvSpPr txBox="1"/>
          <p:nvPr/>
        </p:nvSpPr>
        <p:spPr>
          <a:xfrm>
            <a:off x="928915" y="1803720"/>
            <a:ext cx="6465454" cy="343581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7000"/>
              </a:lnSpc>
            </a:pPr>
            <a:r>
              <a:rPr lang="fr-FR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Au restaurant, 6 adultes prennent un plat à 14 €.</a:t>
            </a: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dirty="0"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Les 3 enfants prennent un plat à 10 €. Pour payer, ils donnent 120 €. </a:t>
            </a:r>
            <a:endParaRPr lang="fr-FR" sz="3200" kern="1200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fr-FR" sz="3200" b="1" kern="1200" dirty="0">
                <a:solidFill>
                  <a:schemeClr val="tx1"/>
                </a:solidFill>
                <a:effectLst/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Combien d’argent leur reste-t-il ensuite ? </a:t>
            </a:r>
            <a:endParaRPr lang="fr-FR" sz="3200" b="1" dirty="0">
              <a:solidFill>
                <a:schemeClr val="tx1"/>
              </a:solidFill>
              <a:effectLst/>
              <a:latin typeface="Calibri" panose="020F0502020204030204" pitchFamily="34" charset="0"/>
              <a:ea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214B1A13-99B4-DDB5-5B5E-B170929F5DF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55574" y="4567969"/>
            <a:ext cx="3418160" cy="22778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654704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3130" y="19822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dirty="0"/>
              <a:t>Je cherche en suivant les 4 étapes :</a:t>
            </a:r>
          </a:p>
        </p:txBody>
      </p:sp>
      <p:pic>
        <p:nvPicPr>
          <p:cNvPr id="3" name="Image 2">
            <a:extLst>
              <a:ext uri="{FF2B5EF4-FFF2-40B4-BE49-F238E27FC236}">
                <a16:creationId xmlns:a16="http://schemas.microsoft.com/office/drawing/2014/main" id="{7A0DED28-F1C4-9D19-1D37-F7F63A52731A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993" b="49776"/>
          <a:stretch/>
        </p:blipFill>
        <p:spPr>
          <a:xfrm>
            <a:off x="1248926" y="1197891"/>
            <a:ext cx="1885906" cy="972000"/>
          </a:xfrm>
          <a:prstGeom prst="rect">
            <a:avLst/>
          </a:prstGeom>
        </p:spPr>
      </p:pic>
      <p:sp>
        <p:nvSpPr>
          <p:cNvPr id="6" name="Rectangle : coins arrondis 5">
            <a:extLst>
              <a:ext uri="{FF2B5EF4-FFF2-40B4-BE49-F238E27FC236}">
                <a16:creationId xmlns:a16="http://schemas.microsoft.com/office/drawing/2014/main" id="{EFB0554F-4F38-D23B-0CA1-41C9E7D183E7}"/>
              </a:ext>
            </a:extLst>
          </p:cNvPr>
          <p:cNvSpPr/>
          <p:nvPr/>
        </p:nvSpPr>
        <p:spPr>
          <a:xfrm>
            <a:off x="368215" y="1377045"/>
            <a:ext cx="613692" cy="613692"/>
          </a:xfrm>
          <a:prstGeom prst="roundRect">
            <a:avLst/>
          </a:prstGeom>
          <a:solidFill>
            <a:schemeClr val="accent4">
              <a:lumMod val="60000"/>
              <a:lumOff val="40000"/>
            </a:schemeClr>
          </a:soli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573ED51-7144-5AAC-0A0D-66214F0AD87A}"/>
              </a:ext>
            </a:extLst>
          </p:cNvPr>
          <p:cNvSpPr txBox="1"/>
          <p:nvPr/>
        </p:nvSpPr>
        <p:spPr>
          <a:xfrm>
            <a:off x="3401851" y="1377045"/>
            <a:ext cx="560360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Je comprends le problème.</a:t>
            </a:r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1522EA18-0201-A4E4-9C5E-7882EC4F4259}"/>
              </a:ext>
            </a:extLst>
          </p:cNvPr>
          <p:cNvSpPr txBox="1"/>
          <p:nvPr/>
        </p:nvSpPr>
        <p:spPr>
          <a:xfrm>
            <a:off x="1143268" y="2363937"/>
            <a:ext cx="518715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Il y a deux étapes:</a:t>
            </a:r>
          </a:p>
        </p:txBody>
      </p:sp>
      <p:sp>
        <p:nvSpPr>
          <p:cNvPr id="4" name="ZoneTexte 3">
            <a:extLst>
              <a:ext uri="{FF2B5EF4-FFF2-40B4-BE49-F238E27FC236}">
                <a16:creationId xmlns:a16="http://schemas.microsoft.com/office/drawing/2014/main" id="{36C1595A-83D9-6CDB-FB34-CC040C1CC58A}"/>
              </a:ext>
            </a:extLst>
          </p:cNvPr>
          <p:cNvSpPr txBox="1"/>
          <p:nvPr/>
        </p:nvSpPr>
        <p:spPr>
          <a:xfrm>
            <a:off x="1143268" y="3077754"/>
            <a:ext cx="71180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 / </a:t>
            </a: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Combien coutent les plats au total ? </a:t>
            </a:r>
          </a:p>
        </p:txBody>
      </p:sp>
      <p:sp>
        <p:nvSpPr>
          <p:cNvPr id="10" name="ZoneTexte 9">
            <a:extLst>
              <a:ext uri="{FF2B5EF4-FFF2-40B4-BE49-F238E27FC236}">
                <a16:creationId xmlns:a16="http://schemas.microsoft.com/office/drawing/2014/main" id="{30B76C11-813F-3DD0-0925-7F58C7719FC0}"/>
              </a:ext>
            </a:extLst>
          </p:cNvPr>
          <p:cNvSpPr txBox="1"/>
          <p:nvPr/>
        </p:nvSpPr>
        <p:spPr>
          <a:xfrm>
            <a:off x="1143268" y="3853127"/>
            <a:ext cx="74109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1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2/ </a:t>
            </a:r>
            <a:r>
              <a:rPr lang="fr-FR" sz="3200" dirty="0">
                <a:solidFill>
                  <a:prstClr val="black"/>
                </a:solidFill>
                <a:latin typeface="Calibri" panose="020F0502020204030204"/>
              </a:rPr>
              <a:t>Combien reste-t-il d’argent ensuite </a:t>
            </a:r>
            <a:r>
              <a:rPr kumimoji="0" lang="fr-FR" sz="32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val="30787070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/>
      <p:bldP spid="4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089" y="21788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b="1" dirty="0"/>
              <a:t>Etape 1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573ED51-7144-5AAC-0A0D-66214F0AD87A}"/>
              </a:ext>
            </a:extLst>
          </p:cNvPr>
          <p:cNvSpPr txBox="1"/>
          <p:nvPr/>
        </p:nvSpPr>
        <p:spPr>
          <a:xfrm>
            <a:off x="537088" y="1276875"/>
            <a:ext cx="75143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Je cherche le cout total.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9792E5C1-D668-E95D-EA10-FF5AAAC5730C}"/>
              </a:ext>
            </a:extLst>
          </p:cNvPr>
          <p:cNvSpPr txBox="1"/>
          <p:nvPr/>
        </p:nvSpPr>
        <p:spPr>
          <a:xfrm>
            <a:off x="642393" y="5004433"/>
            <a:ext cx="702115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ursive standard" pitchFamily="2" charset="0"/>
                <a:ea typeface="+mn-ea"/>
                <a:cs typeface="+mn-cs"/>
              </a:rPr>
              <a:t>Le repas coute au total 114 €.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C489E808-7B28-45F7-AB5C-EC9C0D0D3F6C}"/>
              </a:ext>
            </a:extLst>
          </p:cNvPr>
          <p:cNvSpPr txBox="1"/>
          <p:nvPr/>
        </p:nvSpPr>
        <p:spPr>
          <a:xfrm>
            <a:off x="537089" y="2315491"/>
            <a:ext cx="5187156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4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6 x 14 = 84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4000" dirty="0">
                <a:solidFill>
                  <a:srgbClr val="C00000"/>
                </a:solidFill>
                <a:latin typeface="Calibri" panose="020F0502020204030204"/>
              </a:rPr>
              <a:t>3 x 10 = 30</a:t>
            </a: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4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fr-FR" sz="4000" dirty="0">
                <a:solidFill>
                  <a:srgbClr val="C00000"/>
                </a:solidFill>
                <a:latin typeface="Calibri" panose="020F0502020204030204"/>
              </a:rPr>
              <a:t>84 + 30 = 114</a:t>
            </a:r>
            <a:endParaRPr kumimoji="0" lang="fr-FR" sz="40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5367475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8" grpId="0"/>
      <p:bldP spid="21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7C3A79F4-A420-D62D-6775-A5BC437C45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37089" y="217880"/>
            <a:ext cx="7886700" cy="759723"/>
          </a:xfrm>
        </p:spPr>
        <p:txBody>
          <a:bodyPr>
            <a:normAutofit fontScale="90000"/>
          </a:bodyPr>
          <a:lstStyle/>
          <a:p>
            <a:pPr>
              <a:lnSpc>
                <a:spcPct val="150000"/>
              </a:lnSpc>
            </a:pPr>
            <a:r>
              <a:rPr lang="fr-FR" b="1" dirty="0"/>
              <a:t>Etape 2</a:t>
            </a:r>
          </a:p>
        </p:txBody>
      </p:sp>
      <p:sp>
        <p:nvSpPr>
          <p:cNvPr id="12" name="ZoneTexte 11">
            <a:extLst>
              <a:ext uri="{FF2B5EF4-FFF2-40B4-BE49-F238E27FC236}">
                <a16:creationId xmlns:a16="http://schemas.microsoft.com/office/drawing/2014/main" id="{3573ED51-7144-5AAC-0A0D-66214F0AD87A}"/>
              </a:ext>
            </a:extLst>
          </p:cNvPr>
          <p:cNvSpPr txBox="1"/>
          <p:nvPr/>
        </p:nvSpPr>
        <p:spPr>
          <a:xfrm>
            <a:off x="537088" y="1276875"/>
            <a:ext cx="751438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Je cherche le reste.</a:t>
            </a:r>
          </a:p>
        </p:txBody>
      </p:sp>
      <p:sp>
        <p:nvSpPr>
          <p:cNvPr id="18" name="ZoneTexte 17">
            <a:extLst>
              <a:ext uri="{FF2B5EF4-FFF2-40B4-BE49-F238E27FC236}">
                <a16:creationId xmlns:a16="http://schemas.microsoft.com/office/drawing/2014/main" id="{9792E5C1-D668-E95D-EA10-FF5AAAC5730C}"/>
              </a:ext>
            </a:extLst>
          </p:cNvPr>
          <p:cNvSpPr txBox="1"/>
          <p:nvPr/>
        </p:nvSpPr>
        <p:spPr>
          <a:xfrm>
            <a:off x="581937" y="3928528"/>
            <a:ext cx="779700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ursive standard" pitchFamily="2" charset="0"/>
                <a:ea typeface="+mn-ea"/>
                <a:cs typeface="+mn-cs"/>
              </a:rPr>
              <a:t>Il reste 6 euros. </a:t>
            </a:r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C489E808-7B28-45F7-AB5C-EC9C0D0D3F6C}"/>
              </a:ext>
            </a:extLst>
          </p:cNvPr>
          <p:cNvSpPr txBox="1"/>
          <p:nvPr/>
        </p:nvSpPr>
        <p:spPr>
          <a:xfrm>
            <a:off x="580631" y="2703550"/>
            <a:ext cx="7332293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fr-FR" sz="36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120 – 114 =</a:t>
            </a:r>
            <a:r>
              <a:rPr kumimoji="0" lang="fr-FR" sz="3600" b="0" i="0" u="none" strike="noStrike" kern="1200" cap="none" spc="0" normalizeH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…</a:t>
            </a:r>
            <a:endParaRPr kumimoji="0" lang="fr-FR" sz="3600" b="0" i="0" u="none" strike="noStrike" kern="1200" cap="none" spc="0" normalizeH="0" baseline="0" noProof="0" dirty="0">
              <a:ln>
                <a:noFill/>
              </a:ln>
              <a:solidFill>
                <a:srgbClr val="C00000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91505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8" grpId="0"/>
      <p:bldP spid="21" grpId="0"/>
    </p:bldLst>
  </p:timing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3117</TotalTime>
  <Words>133</Words>
  <Application>Microsoft Office PowerPoint</Application>
  <PresentationFormat>Affichage à l'écran (4:3)</PresentationFormat>
  <Paragraphs>24</Paragraphs>
  <Slides>5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2</vt:i4>
      </vt:variant>
      <vt:variant>
        <vt:lpstr>Titres des diapositives</vt:lpstr>
      </vt:variant>
      <vt:variant>
        <vt:i4>5</vt:i4>
      </vt:variant>
    </vt:vector>
  </HeadingPairs>
  <TitlesOfParts>
    <vt:vector size="13" baseType="lpstr">
      <vt:lpstr>Arial</vt:lpstr>
      <vt:lpstr>Calibri</vt:lpstr>
      <vt:lpstr>Calibri Light</vt:lpstr>
      <vt:lpstr>Cursive standard</vt:lpstr>
      <vt:lpstr>Webdings</vt:lpstr>
      <vt:lpstr>Wingdings</vt:lpstr>
      <vt:lpstr>Thème Office</vt:lpstr>
      <vt:lpstr>1_Thème Office</vt:lpstr>
      <vt:lpstr>Présentation PowerPoint</vt:lpstr>
      <vt:lpstr>Lisons le problème.</vt:lpstr>
      <vt:lpstr>Je cherche en suivant les 4 étapes :</vt:lpstr>
      <vt:lpstr>Etape 1</vt:lpstr>
      <vt:lpstr>Etape 2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Marie DE NICOLO</cp:lastModifiedBy>
  <cp:revision>92</cp:revision>
  <dcterms:created xsi:type="dcterms:W3CDTF">2023-02-07T14:55:57Z</dcterms:created>
  <dcterms:modified xsi:type="dcterms:W3CDTF">2025-09-13T18:51:27Z</dcterms:modified>
</cp:coreProperties>
</file>