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media/image1.png" ContentType="image/png"/>
  <Override PartName="/ppt/media/image2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4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00b050"/>
            </a:solidFill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Séance 95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Modifiez le style du titre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X/X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19"/>
          <p:cNvSpPr/>
          <p:nvPr/>
        </p:nvSpPr>
        <p:spPr>
          <a:xfrm>
            <a:off x="0" y="330120"/>
            <a:ext cx="9143640" cy="6527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" name="ZoneTexte 13"/>
          <p:cNvSpPr/>
          <p:nvPr/>
        </p:nvSpPr>
        <p:spPr>
          <a:xfrm>
            <a:off x="2063880" y="3009960"/>
            <a:ext cx="501624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</a:rPr>
              <a:t>Je calcule rapidement en utilisant les stratégies.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45" name="Image 14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4920" cy="12657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</a:rPr>
              <a:t>Le challenge du tableau de calculs !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graphicFrame>
        <p:nvGraphicFramePr>
          <p:cNvPr id="48" name="Tableau 4"/>
          <p:cNvGraphicFramePr/>
          <p:nvPr/>
        </p:nvGraphicFramePr>
        <p:xfrm>
          <a:off x="360360" y="900360"/>
          <a:ext cx="8639640" cy="5579640"/>
        </p:xfrm>
        <a:graphic>
          <a:graphicData uri="http://schemas.openxmlformats.org/drawingml/2006/table">
            <a:tbl>
              <a:tblPr/>
              <a:tblGrid>
                <a:gridCol w="675360"/>
                <a:gridCol w="2655000"/>
                <a:gridCol w="2655000"/>
                <a:gridCol w="2654640"/>
              </a:tblGrid>
              <a:tr h="330480">
                <a:tc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fr-FR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A</a:t>
                      </a:r>
                      <a:endParaRPr b="0" lang="fr-FR" sz="1800" spc="-1" strike="noStrike"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fr-FR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  <a:endParaRPr b="0" lang="fr-FR" sz="1800" spc="-1" strike="noStrike"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fr-FR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  <a:endParaRPr b="0" lang="fr-FR" sz="1800" spc="-1" strike="noStrike"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912960">
                <a:tc rowSpan="2"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fr-FR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b="0" lang="fr-FR" sz="1800" spc="-1" strike="noStrike"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/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425 + 9 ?</a:t>
                      </a:r>
                      <a:endParaRPr b="0" lang="fr-FR" sz="2200" spc="-1" strike="noStrike">
                        <a:latin typeface="Arial"/>
                      </a:endParaRPr>
                    </a:p>
                    <a:p>
                      <a:pPr algn="ctr">
                        <a:tabLst>
                          <a:tab algn="l" pos="0"/>
                        </a:tabLst>
                      </a:pPr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8 × 14 ? </a:t>
                      </a:r>
                      <a:endParaRPr b="0" lang="fr-FR" sz="2200" spc="-1" strike="noStrike"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/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708 + 19 ?</a:t>
                      </a:r>
                      <a:endParaRPr b="0" lang="fr-FR" sz="2200" spc="-1" strike="noStrike">
                        <a:latin typeface="Arial"/>
                      </a:endParaRPr>
                    </a:p>
                    <a:p>
                      <a:pPr algn="ctr">
                        <a:tabLst>
                          <a:tab algn="l" pos="0"/>
                        </a:tabLst>
                      </a:pPr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3 537 + 29 ?</a:t>
                      </a:r>
                      <a:endParaRPr b="0" lang="fr-FR" sz="2200" spc="-1" strike="noStrike"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/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7 × 4 ?</a:t>
                      </a:r>
                      <a:endParaRPr b="0" lang="fr-FR" sz="2200" spc="-1" strike="noStrike">
                        <a:latin typeface="Arial"/>
                      </a:endParaRPr>
                    </a:p>
                    <a:p>
                      <a:pPr algn="ctr">
                        <a:tabLst>
                          <a:tab algn="l" pos="0"/>
                        </a:tabLst>
                      </a:pPr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60 × 4 ?</a:t>
                      </a:r>
                      <a:endParaRPr b="0" lang="fr-FR" sz="2200" spc="-1" strike="noStrike"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12960">
                <a:tc vMerge="1"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/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4 384 + 9 ?</a:t>
                      </a:r>
                      <a:endParaRPr b="0" lang="fr-FR" sz="2200" spc="-1" strike="noStrike">
                        <a:latin typeface="Arial"/>
                      </a:endParaRPr>
                    </a:p>
                    <a:p>
                      <a:pPr algn="ctr"/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9 345 – 19 ? </a:t>
                      </a:r>
                      <a:endParaRPr b="0" lang="fr-FR" sz="2200" spc="-1" strike="noStrike"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rgbClr val="fdc5c5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/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2 176 + 19 ?</a:t>
                      </a:r>
                      <a:endParaRPr b="0" lang="fr-FR" sz="2200" spc="-1" strike="noStrike">
                        <a:latin typeface="Arial"/>
                      </a:endParaRPr>
                    </a:p>
                    <a:p>
                      <a:pPr algn="ctr">
                        <a:tabLst>
                          <a:tab algn="l" pos="0"/>
                        </a:tabLst>
                      </a:pPr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6 273 – 18 ?</a:t>
                      </a:r>
                      <a:endParaRPr b="0" lang="fr-FR" sz="2200" spc="-1" strike="noStrike"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rgbClr val="fdc5c5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/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12 108 + 29 ?</a:t>
                      </a:r>
                      <a:endParaRPr b="0" lang="fr-FR" sz="2200" spc="-1" strike="noStrike">
                        <a:latin typeface="Arial"/>
                      </a:endParaRPr>
                    </a:p>
                    <a:p>
                      <a:pPr algn="ctr">
                        <a:tabLst>
                          <a:tab algn="l" pos="0"/>
                        </a:tabLst>
                      </a:pPr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7 584 – 38 ? </a:t>
                      </a:r>
                      <a:endParaRPr b="0" lang="fr-FR" sz="2200" spc="-1" strike="noStrike"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rgbClr val="fdc5c5"/>
                    </a:solidFill>
                  </a:tcPr>
                </a:tc>
              </a:tr>
              <a:tr h="912960">
                <a:tc rowSpan="2"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fr-FR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b="0" lang="fr-FR" sz="1800" spc="-1" strike="noStrike"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/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3 402 + 500 ?</a:t>
                      </a:r>
                      <a:endParaRPr b="0" lang="fr-FR" sz="2200" spc="-1" strike="noStrike">
                        <a:latin typeface="Arial"/>
                      </a:endParaRPr>
                    </a:p>
                    <a:p>
                      <a:pPr algn="ctr">
                        <a:tabLst>
                          <a:tab algn="l" pos="0"/>
                        </a:tabLst>
                      </a:pPr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❸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4 885 + 29 ?</a:t>
                      </a:r>
                      <a:endParaRPr b="0" lang="fr-FR" sz="2200" spc="-1" strike="noStrike"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/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1 650 + 18 ?</a:t>
                      </a:r>
                      <a:endParaRPr b="0" lang="fr-FR" sz="2200" spc="-1" strike="noStrike">
                        <a:latin typeface="Arial"/>
                      </a:endParaRPr>
                    </a:p>
                    <a:p>
                      <a:pPr algn="ctr">
                        <a:tabLst>
                          <a:tab algn="l" pos="0"/>
                        </a:tabLst>
                      </a:pPr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3 542 + 28 ? </a:t>
                      </a:r>
                      <a:endParaRPr b="0" lang="fr-FR" sz="2200" spc="-1" strike="noStrike"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/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64 + 19 ?</a:t>
                      </a:r>
                      <a:endParaRPr b="0" lang="fr-FR" sz="2200" spc="-1" strike="noStrike">
                        <a:latin typeface="Arial"/>
                      </a:endParaRPr>
                    </a:p>
                    <a:p>
                      <a:pPr algn="ctr">
                        <a:tabLst>
                          <a:tab algn="l" pos="0"/>
                        </a:tabLst>
                      </a:pPr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❷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7 × 14 ?</a:t>
                      </a:r>
                      <a:endParaRPr b="0" lang="fr-FR" sz="2200" spc="-1" strike="noStrike"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12960">
                <a:tc vMerge="1"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/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 × 14 ?</a:t>
                      </a:r>
                      <a:endParaRPr b="0" lang="fr-FR" sz="2200" spc="-1" strike="noStrike">
                        <a:latin typeface="Arial"/>
                      </a:endParaRPr>
                    </a:p>
                    <a:p>
                      <a:pPr algn="ctr">
                        <a:tabLst>
                          <a:tab algn="l" pos="0"/>
                        </a:tabLst>
                      </a:pPr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❸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45 × 8 ?</a:t>
                      </a:r>
                      <a:endParaRPr b="0" lang="fr-FR" sz="2200" spc="-1" strike="noStrike"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rgbClr val="fdc5c5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/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 × 75 ?</a:t>
                      </a:r>
                      <a:endParaRPr b="0" lang="fr-FR" sz="2200" spc="-1" strike="noStrike">
                        <a:latin typeface="Arial"/>
                      </a:endParaRPr>
                    </a:p>
                    <a:p>
                      <a:pPr algn="ctr">
                        <a:tabLst>
                          <a:tab algn="l" pos="0"/>
                        </a:tabLst>
                      </a:pPr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❸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13 × 8 ? </a:t>
                      </a:r>
                      <a:endParaRPr b="0" lang="fr-FR" sz="2200" spc="-1" strike="noStrike"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rgbClr val="fdc5c5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/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 × 23 ?</a:t>
                      </a:r>
                      <a:endParaRPr b="0" lang="fr-FR" sz="2200" spc="-1" strike="noStrike">
                        <a:latin typeface="Arial"/>
                      </a:endParaRPr>
                    </a:p>
                    <a:p>
                      <a:pPr algn="ctr">
                        <a:tabLst>
                          <a:tab algn="l" pos="0"/>
                        </a:tabLst>
                      </a:pPr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❸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52 × 8 ?</a:t>
                      </a:r>
                      <a:endParaRPr b="0" lang="fr-FR" sz="2200" spc="-1" strike="noStrike"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rgbClr val="fdc5c5"/>
                    </a:solidFill>
                  </a:tcPr>
                </a:tc>
              </a:tr>
              <a:tr h="912960">
                <a:tc rowSpan="2">
                  <a:txBody>
                    <a:bodyPr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fr-FR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b="0" lang="fr-FR" sz="1800" spc="-1" strike="noStrike">
                        <a:latin typeface="Times New Roman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/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 × 18 ?</a:t>
                      </a:r>
                      <a:endParaRPr b="0" lang="fr-FR" sz="2200" spc="-1" strike="noStrike">
                        <a:latin typeface="Arial"/>
                      </a:endParaRPr>
                    </a:p>
                    <a:p>
                      <a:pPr algn="ctr"/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❸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5 × 42 ?</a:t>
                      </a:r>
                      <a:endParaRPr b="0" lang="fr-FR" sz="2200" spc="-1" strike="noStrike"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/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398 + 5 ?</a:t>
                      </a:r>
                      <a:endParaRPr b="0" lang="fr-FR" sz="2200" spc="-1" strike="noStrike">
                        <a:latin typeface="Arial"/>
                      </a:endParaRPr>
                    </a:p>
                    <a:p>
                      <a:pPr algn="ctr">
                        <a:tabLst>
                          <a:tab algn="l" pos="0"/>
                        </a:tabLst>
                      </a:pPr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❸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 × 73 ?</a:t>
                      </a:r>
                      <a:endParaRPr b="0" lang="fr-FR" sz="2200" spc="-1" strike="noStrike"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/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8 × 15 ?</a:t>
                      </a:r>
                      <a:endParaRPr b="0" lang="fr-FR" sz="2200" spc="-1" strike="noStrike">
                        <a:latin typeface="Arial"/>
                      </a:endParaRPr>
                    </a:p>
                    <a:p>
                      <a:pPr algn="ctr"/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❸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7 × 35 ?</a:t>
                      </a:r>
                      <a:endParaRPr b="0" lang="fr-FR" sz="2200" spc="-1" strike="noStrike"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12960">
                <a:tc vMerge="1"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/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70 × 5 ?</a:t>
                      </a:r>
                      <a:endParaRPr b="0" lang="fr-FR" sz="2200" spc="-1" strike="noStrike">
                        <a:latin typeface="Arial"/>
                      </a:endParaRPr>
                    </a:p>
                    <a:p>
                      <a:pPr algn="ctr"/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❸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5 × 240 ?</a:t>
                      </a:r>
                      <a:endParaRPr b="0" lang="fr-FR" sz="2200" spc="-1" strike="noStrike"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rgbClr val="fdc5c5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/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5 × 600 ?</a:t>
                      </a:r>
                      <a:endParaRPr b="0" lang="fr-FR" sz="2200" spc="-1" strike="noStrike">
                        <a:latin typeface="Arial"/>
                      </a:endParaRPr>
                    </a:p>
                    <a:p>
                      <a:pPr algn="ctr"/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❸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480 × 5 ?</a:t>
                      </a:r>
                      <a:endParaRPr b="0" lang="fr-FR" sz="2200" spc="-1" strike="noStrike"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rgbClr val="fdc5c5"/>
                    </a:solidFill>
                  </a:tcPr>
                </a:tc>
                <a:tc>
                  <a:txBody>
                    <a:bodyPr anchor="ctr">
                      <a:noAutofit/>
                    </a:bodyPr>
                    <a:p>
                      <a:pPr algn="ctr"/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❶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5 × 900 ?</a:t>
                      </a:r>
                      <a:endParaRPr b="0" lang="fr-FR" sz="2200" spc="-1" strike="noStrike">
                        <a:latin typeface="Arial"/>
                      </a:endParaRPr>
                    </a:p>
                    <a:p>
                      <a:pPr algn="ctr"/>
                      <a:r>
                        <a:rPr b="0" lang="fr-FR" sz="22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❸ </a:t>
                      </a:r>
                      <a:r>
                        <a:rPr b="0" lang="fr-FR" sz="2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6 200 × 5 ?</a:t>
                      </a:r>
                      <a:endParaRPr b="0" lang="fr-FR" sz="2200" spc="-1" strike="noStrike">
                        <a:latin typeface="Arial"/>
                      </a:endParaRPr>
                    </a:p>
                  </a:txBody>
                  <a:tcPr anchor="ctr" marL="91440" marR="91440">
                    <a:lnL w="9360">
                      <a:solidFill>
                        <a:srgbClr val="ff9900"/>
                      </a:solidFill>
                    </a:lnL>
                    <a:lnR w="9360">
                      <a:solidFill>
                        <a:srgbClr val="ff9900"/>
                      </a:solidFill>
                    </a:lnR>
                    <a:lnT w="9360">
                      <a:solidFill>
                        <a:srgbClr val="ff9900"/>
                      </a:solidFill>
                    </a:lnT>
                    <a:lnB w="9360">
                      <a:solidFill>
                        <a:srgbClr val="ff9900"/>
                      </a:solidFill>
                    </a:lnB>
                    <a:solidFill>
                      <a:srgbClr val="fdc5c5"/>
                    </a:solidFill>
                  </a:tcPr>
                </a:tc>
              </a:tr>
            </a:tbl>
          </a:graphicData>
        </a:graphic>
      </p:graphicFrame>
      <p:sp>
        <p:nvSpPr>
          <p:cNvPr id="49" name=""/>
          <p:cNvSpPr/>
          <p:nvPr/>
        </p:nvSpPr>
        <p:spPr>
          <a:xfrm>
            <a:off x="6867720" y="328680"/>
            <a:ext cx="816840" cy="468720"/>
          </a:xfrm>
          <a:prstGeom prst="roundRect">
            <a:avLst>
              <a:gd name="adj" fmla="val 16667"/>
            </a:avLst>
          </a:prstGeom>
          <a:noFill/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50" name=""/>
          <p:cNvSpPr/>
          <p:nvPr/>
        </p:nvSpPr>
        <p:spPr>
          <a:xfrm>
            <a:off x="8210880" y="336600"/>
            <a:ext cx="816840" cy="468720"/>
          </a:xfrm>
          <a:prstGeom prst="roundRect">
            <a:avLst>
              <a:gd name="adj" fmla="val 16667"/>
            </a:avLst>
          </a:prstGeom>
          <a:solidFill>
            <a:srgbClr val="fdc5c5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2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9</TotalTime>
  <Application>LibreOffice/7.4.1.2$Windows_X86_64 LibreOffice_project/3c58a8f3a960df8bc8fd77b461821e42c061c5f0</Application>
  <AppVersion>15.0000</AppVersion>
  <Words>116</Words>
  <Paragraphs>26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2026-03-28T14:13:27Z</dcterms:modified>
  <cp:revision>65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2</vt:i4>
  </property>
</Properties>
</file>