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hdphoto1.wdp" ContentType="image/vnd.ms-photo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hdphoto2.wdp" ContentType="image/vnd.ms-photo"/>
  <Override PartName="/ppt/media/image9.png" ContentType="image/png"/>
  <Override PartName="/ppt/media/image10.png" ContentType="image/png"/>
  <Override PartName="/ppt/media/hdphoto3.wdp" ContentType="image/vnd.ms-photo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hdphoto4.wdp" ContentType="image/vnd.ms-photo"/>
  <Override PartName="/ppt/media/image15.png" ContentType="image/png"/>
  <Override PartName="/ppt/media/image16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slide4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0070c0"/>
            </a:solidFill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95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microsoft.com/office/2007/relationships/hdphoto" Target="../media/hdphoto1.wdp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4.png"/><Relationship Id="rId6" Type="http://schemas.openxmlformats.org/officeDocument/2006/relationships/image" Target="../media/image4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4.png"/><Relationship Id="rId10" Type="http://schemas.openxmlformats.org/officeDocument/2006/relationships/image" Target="../media/image4.png"/><Relationship Id="rId11" Type="http://schemas.openxmlformats.org/officeDocument/2006/relationships/image" Target="../media/image5.png"/><Relationship Id="rId12" Type="http://schemas.openxmlformats.org/officeDocument/2006/relationships/image" Target="../media/image5.png"/><Relationship Id="rId13" Type="http://schemas.openxmlformats.org/officeDocument/2006/relationships/image" Target="../media/image5.png"/><Relationship Id="rId14" Type="http://schemas.openxmlformats.org/officeDocument/2006/relationships/image" Target="../media/image5.png"/><Relationship Id="rId15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5.png"/><Relationship Id="rId4" Type="http://schemas.openxmlformats.org/officeDocument/2006/relationships/image" Target="../media/image5.png"/><Relationship Id="rId5" Type="http://schemas.openxmlformats.org/officeDocument/2006/relationships/image" Target="../media/image5.png"/><Relationship Id="rId6" Type="http://schemas.openxmlformats.org/officeDocument/2006/relationships/image" Target="../media/image5.png"/><Relationship Id="rId7" Type="http://schemas.openxmlformats.org/officeDocument/2006/relationships/image" Target="../media/image4.png"/><Relationship Id="rId8" Type="http://schemas.openxmlformats.org/officeDocument/2006/relationships/image" Target="../media/image4.png"/><Relationship Id="rId9" Type="http://schemas.openxmlformats.org/officeDocument/2006/relationships/image" Target="../media/image4.png"/><Relationship Id="rId10" Type="http://schemas.openxmlformats.org/officeDocument/2006/relationships/image" Target="../media/image4.png"/><Relationship Id="rId11" Type="http://schemas.openxmlformats.org/officeDocument/2006/relationships/image" Target="../media/image4.png"/><Relationship Id="rId12" Type="http://schemas.openxmlformats.org/officeDocument/2006/relationships/image" Target="../media/image4.png"/><Relationship Id="rId13" Type="http://schemas.openxmlformats.org/officeDocument/2006/relationships/image" Target="../media/image4.png"/><Relationship Id="rId14" Type="http://schemas.openxmlformats.org/officeDocument/2006/relationships/image" Target="../media/image4.png"/><Relationship Id="rId15" Type="http://schemas.openxmlformats.org/officeDocument/2006/relationships/image" Target="../media/image4.png"/><Relationship Id="rId16" Type="http://schemas.openxmlformats.org/officeDocument/2006/relationships/image" Target="../media/image4.png"/><Relationship Id="rId17" Type="http://schemas.openxmlformats.org/officeDocument/2006/relationships/image" Target="../media/image4.png"/><Relationship Id="rId18" Type="http://schemas.openxmlformats.org/officeDocument/2006/relationships/image" Target="../media/image4.png"/><Relationship Id="rId19" Type="http://schemas.openxmlformats.org/officeDocument/2006/relationships/image" Target="../media/image4.png"/><Relationship Id="rId20" Type="http://schemas.openxmlformats.org/officeDocument/2006/relationships/image" Target="../media/image3.png"/><Relationship Id="rId21" Type="http://schemas.openxmlformats.org/officeDocument/2006/relationships/image" Target="../media/image5.png"/><Relationship Id="rId22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microsoft.com/office/2007/relationships/hdphoto" Target="../media/hdphoto2.wdp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microsoft.com/office/2007/relationships/hdphoto" Target="../media/hdphoto3.wdp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0" Type="http://schemas.openxmlformats.org/officeDocument/2006/relationships/image" Target="../media/image13.png"/><Relationship Id="rId11" Type="http://schemas.openxmlformats.org/officeDocument/2006/relationships/image" Target="../media/image6.png"/><Relationship Id="rId12" Type="http://schemas.openxmlformats.org/officeDocument/2006/relationships/image" Target="../media/image7.png"/><Relationship Id="rId13" Type="http://schemas.openxmlformats.org/officeDocument/2006/relationships/image" Target="../media/image8.png"/><Relationship Id="rId14" Type="http://schemas.openxmlformats.org/officeDocument/2006/relationships/image" Target="../media/image9.png"/><Relationship Id="rId15" Type="http://schemas.openxmlformats.org/officeDocument/2006/relationships/image" Target="../media/image10.png"/><Relationship Id="rId16" Type="http://schemas.openxmlformats.org/officeDocument/2006/relationships/image" Target="../media/image11.png"/><Relationship Id="rId17" Type="http://schemas.openxmlformats.org/officeDocument/2006/relationships/image" Target="../media/image12.png"/><Relationship Id="rId18" Type="http://schemas.openxmlformats.org/officeDocument/2006/relationships/image" Target="../media/image13.png"/><Relationship Id="rId19" Type="http://schemas.openxmlformats.org/officeDocument/2006/relationships/image" Target="../media/image14.png"/><Relationship Id="rId20" Type="http://schemas.microsoft.com/office/2007/relationships/hdphoto" Target="../media/hdphoto4.wdp"/><Relationship Id="rId21" Type="http://schemas.openxmlformats.org/officeDocument/2006/relationships/image" Target="../media/image15.png"/><Relationship Id="rId22" Type="http://schemas.openxmlformats.org/officeDocument/2006/relationships/image" Target="../media/image13.png"/><Relationship Id="rId23" Type="http://schemas.openxmlformats.org/officeDocument/2006/relationships/image" Target="../media/image16.png"/><Relationship Id="rId2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5" name="Groupe 3"/>
          <p:cNvGrpSpPr/>
          <p:nvPr/>
        </p:nvGrpSpPr>
        <p:grpSpPr>
          <a:xfrm>
            <a:off x="0" y="330120"/>
            <a:ext cx="9143640" cy="6527520"/>
            <a:chOff x="0" y="330120"/>
            <a:chExt cx="9143640" cy="6527520"/>
          </a:xfrm>
        </p:grpSpPr>
        <p:sp>
          <p:nvSpPr>
            <p:cNvPr id="46" name="Rectangle 4"/>
            <p:cNvSpPr/>
            <p:nvPr/>
          </p:nvSpPr>
          <p:spPr>
            <a:xfrm>
              <a:off x="0" y="330120"/>
              <a:ext cx="9143640" cy="652752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7" name="ZoneTexte 5"/>
            <p:cNvSpPr/>
            <p:nvPr/>
          </p:nvSpPr>
          <p:spPr>
            <a:xfrm>
              <a:off x="2063880" y="3009960"/>
              <a:ext cx="5585040" cy="10645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b="1" lang="fr-FR" sz="3200" spc="-1" strike="noStrike">
                  <a:solidFill>
                    <a:srgbClr val="ffffff"/>
                  </a:solidFill>
                  <a:latin typeface="Calibri"/>
                </a:rPr>
                <a:t>Je sais résoudre un problème avec un produit cartésien. </a:t>
              </a:r>
              <a:endParaRPr b="0" lang="fr-FR" sz="3200" spc="-1" strike="noStrike">
                <a:latin typeface="Arial"/>
              </a:endParaRPr>
            </a:p>
          </p:txBody>
        </p:sp>
        <p:pic>
          <p:nvPicPr>
            <p:cNvPr id="48" name="Image 6" descr=""/>
            <p:cNvPicPr/>
            <p:nvPr/>
          </p:nvPicPr>
          <p:blipFill>
            <a:blip r:embed="rId1"/>
            <a:stretch/>
          </p:blipFill>
          <p:spPr>
            <a:xfrm>
              <a:off x="3654360" y="571320"/>
              <a:ext cx="1834920" cy="126576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76720" y="348120"/>
            <a:ext cx="788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8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Lis le problème.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ZoneTexte 3"/>
          <p:cNvSpPr/>
          <p:nvPr/>
        </p:nvSpPr>
        <p:spPr>
          <a:xfrm>
            <a:off x="305280" y="993960"/>
            <a:ext cx="8409600" cy="13694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Je cherche maintenant toutes les combinaisons possibles avec : 2 pantalons, 2 paires de chaussures et 3 teeshirts.</a:t>
            </a: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</a:rPr>
              <a:t>Trouve le nombre total de combinaisons. 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52" name="Image 2" descr="Une image contenant ciel, colonne, silhouette&#10;&#10;Le contenu généré par l’IA peut être incorrect.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0" t="0" r="66569" b="0"/>
          <a:stretch/>
        </p:blipFill>
        <p:spPr>
          <a:xfrm>
            <a:off x="628920" y="3159000"/>
            <a:ext cx="505080" cy="1007640"/>
          </a:xfrm>
          <a:prstGeom prst="rect">
            <a:avLst/>
          </a:prstGeom>
          <a:ln w="0">
            <a:noFill/>
          </a:ln>
        </p:spPr>
      </p:pic>
      <p:pic>
        <p:nvPicPr>
          <p:cNvPr id="53" name="Image 7" descr="Une image contenant ciel, colonne, silhouette&#10;&#10;Le contenu généré par l’IA peut être incorrect.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33431" t="0" r="33136" b="0"/>
          <a:stretch/>
        </p:blipFill>
        <p:spPr>
          <a:xfrm>
            <a:off x="619920" y="4233240"/>
            <a:ext cx="523080" cy="1043640"/>
          </a:xfrm>
          <a:prstGeom prst="rect">
            <a:avLst/>
          </a:prstGeom>
          <a:ln w="0">
            <a:noFill/>
          </a:ln>
        </p:spPr>
      </p:pic>
      <p:pic>
        <p:nvPicPr>
          <p:cNvPr id="54" name="Image 11" descr="Une image contenant habits, Maillot de sport, manche&#10;&#10;Le contenu généré par l’IA peut être incorrect."/>
          <p:cNvPicPr/>
          <p:nvPr/>
        </p:nvPicPr>
        <p:blipFill>
          <a:blip r:embed="rId4"/>
          <a:srcRect l="4675" t="25836" r="68529" b="19451"/>
          <a:stretch/>
        </p:blipFill>
        <p:spPr>
          <a:xfrm>
            <a:off x="3301560" y="3038760"/>
            <a:ext cx="576000" cy="524160"/>
          </a:xfrm>
          <a:prstGeom prst="rect">
            <a:avLst/>
          </a:prstGeom>
          <a:ln w="0">
            <a:noFill/>
          </a:ln>
        </p:spPr>
      </p:pic>
      <p:pic>
        <p:nvPicPr>
          <p:cNvPr id="55" name="Image 12" descr="Une image contenant habits, Maillot de sport, manche&#10;&#10;Le contenu généré par l’IA peut être incorrect."/>
          <p:cNvPicPr/>
          <p:nvPr/>
        </p:nvPicPr>
        <p:blipFill>
          <a:blip r:embed="rId5"/>
          <a:srcRect l="54829" t="23972" r="19584" b="24341"/>
          <a:stretch/>
        </p:blipFill>
        <p:spPr>
          <a:xfrm>
            <a:off x="4914360" y="4587480"/>
            <a:ext cx="550080" cy="491400"/>
          </a:xfrm>
          <a:prstGeom prst="rect">
            <a:avLst/>
          </a:prstGeom>
          <a:ln w="0">
            <a:noFill/>
          </a:ln>
        </p:spPr>
      </p:pic>
      <p:pic>
        <p:nvPicPr>
          <p:cNvPr id="56" name="Image 13" descr="Une image contenant habits, Maillot de sport, manche&#10;&#10;Le contenu généré par l’IA peut être incorrect."/>
          <p:cNvPicPr/>
          <p:nvPr/>
        </p:nvPicPr>
        <p:blipFill>
          <a:blip r:embed="rId6">
            <a:biLevel thresh="50000"/>
          </a:blip>
          <a:srcRect l="29635" t="22076" r="44374" b="22611"/>
          <a:stretch/>
        </p:blipFill>
        <p:spPr>
          <a:xfrm>
            <a:off x="2449800" y="3225960"/>
            <a:ext cx="558720" cy="524160"/>
          </a:xfrm>
          <a:prstGeom prst="rect">
            <a:avLst/>
          </a:prstGeom>
          <a:ln w="0">
            <a:noFill/>
          </a:ln>
        </p:spPr>
      </p:pic>
      <p:sp>
        <p:nvSpPr>
          <p:cNvPr id="57" name="ZoneTexte 14"/>
          <p:cNvSpPr/>
          <p:nvPr/>
        </p:nvSpPr>
        <p:spPr>
          <a:xfrm>
            <a:off x="4192200" y="3750120"/>
            <a:ext cx="437436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Exemples de combinaisons : </a:t>
            </a:r>
            <a:endParaRPr b="0" lang="fr-FR" sz="2400" spc="-1" strike="noStrike">
              <a:latin typeface="Arial"/>
            </a:endParaRPr>
          </a:p>
        </p:txBody>
      </p:sp>
      <p:pic>
        <p:nvPicPr>
          <p:cNvPr id="58" name="Image 15" descr="Une image contenant ciel, colonne, silhouette&#10;&#10;Le contenu généré par l’IA peut être incorrect."/>
          <p:cNvPicPr/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33431" t="0" r="33136" b="0"/>
          <a:stretch/>
        </p:blipFill>
        <p:spPr>
          <a:xfrm>
            <a:off x="4941000" y="4934880"/>
            <a:ext cx="523080" cy="1043640"/>
          </a:xfrm>
          <a:prstGeom prst="rect">
            <a:avLst/>
          </a:prstGeom>
          <a:ln w="0">
            <a:noFill/>
          </a:ln>
        </p:spPr>
      </p:pic>
      <p:pic>
        <p:nvPicPr>
          <p:cNvPr id="59" name="Image 16" descr="Une image contenant ciel, colonne, silhouette&#10;&#10;Le contenu généré par l’IA peut être incorrect.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64527" t="0" r="0" b="0"/>
          <a:stretch/>
        </p:blipFill>
        <p:spPr>
          <a:xfrm>
            <a:off x="5824080" y="4903920"/>
            <a:ext cx="555120" cy="1043640"/>
          </a:xfrm>
          <a:prstGeom prst="rect">
            <a:avLst/>
          </a:prstGeom>
          <a:ln w="0">
            <a:noFill/>
          </a:ln>
        </p:spPr>
      </p:pic>
      <p:pic>
        <p:nvPicPr>
          <p:cNvPr id="60" name="Image 17" descr="Une image contenant habits, Maillot de sport, manche&#10;&#10;Le contenu généré par l’IA peut être incorrect."/>
          <p:cNvPicPr/>
          <p:nvPr/>
        </p:nvPicPr>
        <p:blipFill>
          <a:blip r:embed="rId9">
            <a:biLevel thresh="50000"/>
          </a:blip>
          <a:srcRect l="29635" t="22076" r="44374" b="22611"/>
          <a:stretch/>
        </p:blipFill>
        <p:spPr>
          <a:xfrm>
            <a:off x="5820840" y="4536720"/>
            <a:ext cx="558720" cy="524160"/>
          </a:xfrm>
          <a:prstGeom prst="rect">
            <a:avLst/>
          </a:prstGeom>
          <a:ln w="0">
            <a:noFill/>
          </a:ln>
        </p:spPr>
      </p:pic>
      <p:pic>
        <p:nvPicPr>
          <p:cNvPr id="61" name="Image 18" descr="Une image contenant habits, Maillot de sport, manche&#10;&#10;Le contenu généré par l’IA peut être incorrect."/>
          <p:cNvPicPr/>
          <p:nvPr/>
        </p:nvPicPr>
        <p:blipFill>
          <a:blip r:embed="rId10"/>
          <a:srcRect l="54829" t="23972" r="19584" b="24341"/>
          <a:stretch/>
        </p:blipFill>
        <p:spPr>
          <a:xfrm>
            <a:off x="3188880" y="3987360"/>
            <a:ext cx="550080" cy="491400"/>
          </a:xfrm>
          <a:prstGeom prst="rect">
            <a:avLst/>
          </a:prstGeom>
          <a:ln w="0">
            <a:noFill/>
          </a:ln>
        </p:spPr>
      </p:pic>
      <p:pic>
        <p:nvPicPr>
          <p:cNvPr id="62" name="Image 4" descr="Une image contenant chaussures, chaussure&#10;&#10;Le contenu généré par l’IA peut être incorrect."/>
          <p:cNvPicPr/>
          <p:nvPr/>
        </p:nvPicPr>
        <p:blipFill>
          <a:blip r:embed="rId11">
            <a:grayscl/>
          </a:blip>
          <a:srcRect l="0" t="0" r="48487" b="0"/>
          <a:stretch/>
        </p:blipFill>
        <p:spPr>
          <a:xfrm>
            <a:off x="4941000" y="5613480"/>
            <a:ext cx="563760" cy="729720"/>
          </a:xfrm>
          <a:prstGeom prst="rect">
            <a:avLst/>
          </a:prstGeom>
          <a:ln w="0">
            <a:noFill/>
          </a:ln>
        </p:spPr>
      </p:pic>
      <p:pic>
        <p:nvPicPr>
          <p:cNvPr id="63" name="Image 5" descr="Une image contenant chaussures, chaussure&#10;&#10;Le contenu généré par l’IA peut être incorrect."/>
          <p:cNvPicPr/>
          <p:nvPr/>
        </p:nvPicPr>
        <p:blipFill>
          <a:blip r:embed="rId12"/>
          <a:srcRect l="49874" t="0" r="0" b="0"/>
          <a:stretch/>
        </p:blipFill>
        <p:spPr>
          <a:xfrm>
            <a:off x="1583280" y="4790160"/>
            <a:ext cx="548640" cy="729720"/>
          </a:xfrm>
          <a:prstGeom prst="rect">
            <a:avLst/>
          </a:prstGeom>
          <a:ln w="0">
            <a:noFill/>
          </a:ln>
        </p:spPr>
      </p:pic>
      <p:pic>
        <p:nvPicPr>
          <p:cNvPr id="64" name="Image 19" descr="Une image contenant chaussures, chaussure&#10;&#10;Le contenu généré par l’IA peut être incorrect."/>
          <p:cNvPicPr/>
          <p:nvPr/>
        </p:nvPicPr>
        <p:blipFill>
          <a:blip r:embed="rId13"/>
          <a:srcRect l="49874" t="0" r="0" b="0"/>
          <a:stretch/>
        </p:blipFill>
        <p:spPr>
          <a:xfrm>
            <a:off x="5909760" y="5583240"/>
            <a:ext cx="548640" cy="729720"/>
          </a:xfrm>
          <a:prstGeom prst="rect">
            <a:avLst/>
          </a:prstGeom>
          <a:ln w="0">
            <a:noFill/>
          </a:ln>
        </p:spPr>
      </p:pic>
      <p:pic>
        <p:nvPicPr>
          <p:cNvPr id="65" name="Image 20" descr="Une image contenant chaussures, chaussure&#10;&#10;Le contenu généré par l’IA peut être incorrect."/>
          <p:cNvPicPr/>
          <p:nvPr/>
        </p:nvPicPr>
        <p:blipFill>
          <a:blip r:embed="rId14">
            <a:grayscl/>
          </a:blip>
          <a:srcRect l="0" t="0" r="48487" b="0"/>
          <a:stretch/>
        </p:blipFill>
        <p:spPr>
          <a:xfrm>
            <a:off x="1462320" y="3429000"/>
            <a:ext cx="563760" cy="729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576720" y="348120"/>
            <a:ext cx="788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8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7" name="Image 17" descr="Une image contenant ciel, colonne, silhouette&#10;&#10;Le contenu généré par l’IA peut être incorrect.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0" t="0" r="66569" b="0"/>
          <a:stretch/>
        </p:blipFill>
        <p:spPr>
          <a:xfrm>
            <a:off x="1880280" y="4519080"/>
            <a:ext cx="505080" cy="1007640"/>
          </a:xfrm>
          <a:prstGeom prst="rect">
            <a:avLst/>
          </a:prstGeom>
          <a:ln w="0">
            <a:noFill/>
          </a:ln>
        </p:spPr>
      </p:pic>
      <p:pic>
        <p:nvPicPr>
          <p:cNvPr id="68" name="Image 18" descr="Une image contenant ciel, colonne, silhouette&#10;&#10;Le contenu généré par l’IA peut être incorrect.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33431" t="0" r="33136" b="0"/>
          <a:stretch/>
        </p:blipFill>
        <p:spPr>
          <a:xfrm>
            <a:off x="1905480" y="1631160"/>
            <a:ext cx="523080" cy="1043640"/>
          </a:xfrm>
          <a:prstGeom prst="rect">
            <a:avLst/>
          </a:prstGeom>
          <a:ln w="0">
            <a:noFill/>
          </a:ln>
        </p:spPr>
      </p:pic>
      <p:cxnSp>
        <p:nvCxnSpPr>
          <p:cNvPr id="69" name="Connecteur droit 21"/>
          <p:cNvCxnSpPr>
            <a:stCxn id="68" idx="3"/>
          </p:cNvCxnSpPr>
          <p:nvPr/>
        </p:nvCxnSpPr>
        <p:spPr>
          <a:xfrm flipV="1">
            <a:off x="2428560" y="1447200"/>
            <a:ext cx="1211040" cy="705960"/>
          </a:xfrm>
          <a:prstGeom prst="straightConnector1">
            <a:avLst/>
          </a:prstGeom>
          <a:ln w="12700">
            <a:solidFill>
              <a:srgbClr val="0070c0"/>
            </a:solidFill>
          </a:ln>
        </p:spPr>
      </p:cxnSp>
      <p:cxnSp>
        <p:nvCxnSpPr>
          <p:cNvPr id="70" name="Connecteur droit 22"/>
          <p:cNvCxnSpPr/>
          <p:nvPr/>
        </p:nvCxnSpPr>
        <p:spPr>
          <a:xfrm>
            <a:off x="2428920" y="2161080"/>
            <a:ext cx="1210680" cy="698040"/>
          </a:xfrm>
          <a:prstGeom prst="straightConnector1">
            <a:avLst/>
          </a:prstGeom>
          <a:ln w="12700">
            <a:solidFill>
              <a:srgbClr val="0070c0"/>
            </a:solidFill>
          </a:ln>
        </p:spPr>
      </p:cxnSp>
      <p:cxnSp>
        <p:nvCxnSpPr>
          <p:cNvPr id="71" name="Connecteur droit 23"/>
          <p:cNvCxnSpPr/>
          <p:nvPr/>
        </p:nvCxnSpPr>
        <p:spPr>
          <a:xfrm flipV="1">
            <a:off x="2445120" y="4380120"/>
            <a:ext cx="1210680" cy="706320"/>
          </a:xfrm>
          <a:prstGeom prst="straightConnector1">
            <a:avLst/>
          </a:prstGeom>
          <a:ln w="12700">
            <a:solidFill>
              <a:srgbClr val="0070c0"/>
            </a:solidFill>
          </a:ln>
        </p:spPr>
      </p:cxnSp>
      <p:cxnSp>
        <p:nvCxnSpPr>
          <p:cNvPr id="72" name="Connecteur droit 24"/>
          <p:cNvCxnSpPr/>
          <p:nvPr/>
        </p:nvCxnSpPr>
        <p:spPr>
          <a:xfrm>
            <a:off x="2445120" y="5094360"/>
            <a:ext cx="1210680" cy="697680"/>
          </a:xfrm>
          <a:prstGeom prst="straightConnector1">
            <a:avLst/>
          </a:prstGeom>
          <a:ln w="12700">
            <a:solidFill>
              <a:srgbClr val="0070c0"/>
            </a:solidFill>
          </a:ln>
        </p:spPr>
      </p:cxnSp>
      <p:pic>
        <p:nvPicPr>
          <p:cNvPr id="73" name="Image 25" descr="Une image contenant chaussures, chaussure&#10;&#10;Le contenu généré par l’IA peut être incorrect."/>
          <p:cNvPicPr/>
          <p:nvPr/>
        </p:nvPicPr>
        <p:blipFill>
          <a:blip r:embed="rId3">
            <a:grayscl/>
          </a:blip>
          <a:srcRect l="0" t="0" r="48487" b="0"/>
          <a:stretch/>
        </p:blipFill>
        <p:spPr>
          <a:xfrm>
            <a:off x="3707640" y="1069920"/>
            <a:ext cx="563760" cy="729720"/>
          </a:xfrm>
          <a:prstGeom prst="rect">
            <a:avLst/>
          </a:prstGeom>
          <a:ln w="0">
            <a:noFill/>
          </a:ln>
        </p:spPr>
      </p:pic>
      <p:pic>
        <p:nvPicPr>
          <p:cNvPr id="74" name="Image 26" descr="Une image contenant chaussures, chaussure&#10;&#10;Le contenu généré par l’IA peut être incorrect."/>
          <p:cNvPicPr/>
          <p:nvPr/>
        </p:nvPicPr>
        <p:blipFill>
          <a:blip r:embed="rId4"/>
          <a:srcRect l="49874" t="0" r="0" b="0"/>
          <a:stretch/>
        </p:blipFill>
        <p:spPr>
          <a:xfrm>
            <a:off x="3715200" y="2511360"/>
            <a:ext cx="548640" cy="729720"/>
          </a:xfrm>
          <a:prstGeom prst="rect">
            <a:avLst/>
          </a:prstGeom>
          <a:ln w="0">
            <a:noFill/>
          </a:ln>
        </p:spPr>
      </p:pic>
      <p:pic>
        <p:nvPicPr>
          <p:cNvPr id="75" name="Image 27" descr="Une image contenant chaussures, chaussure&#10;&#10;Le contenu généré par l’IA peut être incorrect."/>
          <p:cNvPicPr/>
          <p:nvPr/>
        </p:nvPicPr>
        <p:blipFill>
          <a:blip r:embed="rId5">
            <a:grayscl/>
          </a:blip>
          <a:srcRect l="0" t="0" r="48487" b="0"/>
          <a:stretch/>
        </p:blipFill>
        <p:spPr>
          <a:xfrm>
            <a:off x="3707640" y="4032720"/>
            <a:ext cx="563760" cy="729720"/>
          </a:xfrm>
          <a:prstGeom prst="rect">
            <a:avLst/>
          </a:prstGeom>
          <a:ln w="0">
            <a:noFill/>
          </a:ln>
        </p:spPr>
      </p:pic>
      <p:pic>
        <p:nvPicPr>
          <p:cNvPr id="76" name="Image 54" descr="Une image contenant chaussures, chaussure&#10;&#10;Le contenu généré par l’IA peut être incorrect."/>
          <p:cNvPicPr/>
          <p:nvPr/>
        </p:nvPicPr>
        <p:blipFill>
          <a:blip r:embed="rId6"/>
          <a:srcRect l="49874" t="0" r="0" b="0"/>
          <a:stretch/>
        </p:blipFill>
        <p:spPr>
          <a:xfrm>
            <a:off x="3715200" y="5474520"/>
            <a:ext cx="548640" cy="729720"/>
          </a:xfrm>
          <a:prstGeom prst="rect">
            <a:avLst/>
          </a:prstGeom>
          <a:ln w="0">
            <a:noFill/>
          </a:ln>
        </p:spPr>
      </p:pic>
      <p:cxnSp>
        <p:nvCxnSpPr>
          <p:cNvPr id="77" name="Connecteur droit 55"/>
          <p:cNvCxnSpPr/>
          <p:nvPr/>
        </p:nvCxnSpPr>
        <p:spPr>
          <a:xfrm flipV="1">
            <a:off x="4295160" y="924480"/>
            <a:ext cx="1593720" cy="490320"/>
          </a:xfrm>
          <a:prstGeom prst="straightConnector1">
            <a:avLst/>
          </a:prstGeom>
          <a:ln w="12700">
            <a:solidFill>
              <a:srgbClr val="0070c0"/>
            </a:solidFill>
          </a:ln>
        </p:spPr>
      </p:cxnSp>
      <p:cxnSp>
        <p:nvCxnSpPr>
          <p:cNvPr id="78" name="Connecteur droit 56"/>
          <p:cNvCxnSpPr/>
          <p:nvPr/>
        </p:nvCxnSpPr>
        <p:spPr>
          <a:xfrm>
            <a:off x="4295160" y="1408320"/>
            <a:ext cx="1593720" cy="6480"/>
          </a:xfrm>
          <a:prstGeom prst="straightConnector1">
            <a:avLst/>
          </a:prstGeom>
          <a:ln w="12700">
            <a:solidFill>
              <a:srgbClr val="0070c0"/>
            </a:solidFill>
          </a:ln>
        </p:spPr>
      </p:cxnSp>
      <p:cxnSp>
        <p:nvCxnSpPr>
          <p:cNvPr id="79" name="Connecteur droit 57"/>
          <p:cNvCxnSpPr/>
          <p:nvPr/>
        </p:nvCxnSpPr>
        <p:spPr>
          <a:xfrm>
            <a:off x="4331520" y="1408320"/>
            <a:ext cx="1557360" cy="498600"/>
          </a:xfrm>
          <a:prstGeom prst="straightConnector1">
            <a:avLst/>
          </a:prstGeom>
          <a:ln w="12700">
            <a:solidFill>
              <a:srgbClr val="0070c0"/>
            </a:solidFill>
          </a:ln>
        </p:spPr>
      </p:cxnSp>
      <p:cxnSp>
        <p:nvCxnSpPr>
          <p:cNvPr id="80" name="Connecteur droit 58"/>
          <p:cNvCxnSpPr/>
          <p:nvPr/>
        </p:nvCxnSpPr>
        <p:spPr>
          <a:xfrm flipV="1">
            <a:off x="4331520" y="2502720"/>
            <a:ext cx="1593720" cy="490320"/>
          </a:xfrm>
          <a:prstGeom prst="straightConnector1">
            <a:avLst/>
          </a:prstGeom>
          <a:ln w="12700">
            <a:solidFill>
              <a:srgbClr val="0070c0"/>
            </a:solidFill>
          </a:ln>
        </p:spPr>
      </p:cxnSp>
      <p:cxnSp>
        <p:nvCxnSpPr>
          <p:cNvPr id="81" name="Connecteur droit 59"/>
          <p:cNvCxnSpPr/>
          <p:nvPr/>
        </p:nvCxnSpPr>
        <p:spPr>
          <a:xfrm>
            <a:off x="4331520" y="2986560"/>
            <a:ext cx="1593720" cy="6480"/>
          </a:xfrm>
          <a:prstGeom prst="straightConnector1">
            <a:avLst/>
          </a:prstGeom>
          <a:ln w="12700">
            <a:solidFill>
              <a:srgbClr val="0070c0"/>
            </a:solidFill>
          </a:ln>
        </p:spPr>
      </p:cxnSp>
      <p:cxnSp>
        <p:nvCxnSpPr>
          <p:cNvPr id="82" name="Connecteur droit 60"/>
          <p:cNvCxnSpPr/>
          <p:nvPr/>
        </p:nvCxnSpPr>
        <p:spPr>
          <a:xfrm>
            <a:off x="4367880" y="2986560"/>
            <a:ext cx="1557360" cy="498240"/>
          </a:xfrm>
          <a:prstGeom prst="straightConnector1">
            <a:avLst/>
          </a:prstGeom>
          <a:ln w="12700">
            <a:solidFill>
              <a:srgbClr val="0070c0"/>
            </a:solidFill>
          </a:ln>
        </p:spPr>
      </p:cxnSp>
      <p:cxnSp>
        <p:nvCxnSpPr>
          <p:cNvPr id="83" name="Connecteur droit 61"/>
          <p:cNvCxnSpPr/>
          <p:nvPr/>
        </p:nvCxnSpPr>
        <p:spPr>
          <a:xfrm flipV="1">
            <a:off x="4331520" y="3889440"/>
            <a:ext cx="1593720" cy="490320"/>
          </a:xfrm>
          <a:prstGeom prst="straightConnector1">
            <a:avLst/>
          </a:prstGeom>
          <a:ln w="12700">
            <a:solidFill>
              <a:srgbClr val="0070c0"/>
            </a:solidFill>
          </a:ln>
        </p:spPr>
      </p:cxnSp>
      <p:cxnSp>
        <p:nvCxnSpPr>
          <p:cNvPr id="84" name="Connecteur droit 62"/>
          <p:cNvCxnSpPr/>
          <p:nvPr/>
        </p:nvCxnSpPr>
        <p:spPr>
          <a:xfrm>
            <a:off x="4331520" y="4373280"/>
            <a:ext cx="1593720" cy="6480"/>
          </a:xfrm>
          <a:prstGeom prst="straightConnector1">
            <a:avLst/>
          </a:prstGeom>
          <a:ln w="12700">
            <a:solidFill>
              <a:srgbClr val="0070c0"/>
            </a:solidFill>
          </a:ln>
        </p:spPr>
      </p:cxnSp>
      <p:cxnSp>
        <p:nvCxnSpPr>
          <p:cNvPr id="85" name="Connecteur droit 63"/>
          <p:cNvCxnSpPr/>
          <p:nvPr/>
        </p:nvCxnSpPr>
        <p:spPr>
          <a:xfrm>
            <a:off x="4367880" y="4373280"/>
            <a:ext cx="1557360" cy="498600"/>
          </a:xfrm>
          <a:prstGeom prst="straightConnector1">
            <a:avLst/>
          </a:prstGeom>
          <a:ln w="12700">
            <a:solidFill>
              <a:srgbClr val="0070c0"/>
            </a:solidFill>
          </a:ln>
        </p:spPr>
      </p:cxnSp>
      <p:cxnSp>
        <p:nvCxnSpPr>
          <p:cNvPr id="86" name="Connecteur droit 64"/>
          <p:cNvCxnSpPr/>
          <p:nvPr/>
        </p:nvCxnSpPr>
        <p:spPr>
          <a:xfrm flipV="1">
            <a:off x="4331520" y="5381280"/>
            <a:ext cx="1593720" cy="490320"/>
          </a:xfrm>
          <a:prstGeom prst="straightConnector1">
            <a:avLst/>
          </a:prstGeom>
          <a:ln w="12700">
            <a:solidFill>
              <a:srgbClr val="0070c0"/>
            </a:solidFill>
          </a:ln>
        </p:spPr>
      </p:cxnSp>
      <p:cxnSp>
        <p:nvCxnSpPr>
          <p:cNvPr id="87" name="Connecteur droit 65"/>
          <p:cNvCxnSpPr/>
          <p:nvPr/>
        </p:nvCxnSpPr>
        <p:spPr>
          <a:xfrm>
            <a:off x="4331520" y="5865480"/>
            <a:ext cx="1593720" cy="6120"/>
          </a:xfrm>
          <a:prstGeom prst="straightConnector1">
            <a:avLst/>
          </a:prstGeom>
          <a:ln w="12700">
            <a:solidFill>
              <a:srgbClr val="0070c0"/>
            </a:solidFill>
          </a:ln>
        </p:spPr>
      </p:cxnSp>
      <p:cxnSp>
        <p:nvCxnSpPr>
          <p:cNvPr id="88" name="Connecteur droit 66"/>
          <p:cNvCxnSpPr/>
          <p:nvPr/>
        </p:nvCxnSpPr>
        <p:spPr>
          <a:xfrm>
            <a:off x="4367880" y="5865480"/>
            <a:ext cx="1557360" cy="498240"/>
          </a:xfrm>
          <a:prstGeom prst="straightConnector1">
            <a:avLst/>
          </a:prstGeom>
          <a:ln w="12700">
            <a:solidFill>
              <a:srgbClr val="0070c0"/>
            </a:solidFill>
          </a:ln>
        </p:spPr>
      </p:cxnSp>
      <p:pic>
        <p:nvPicPr>
          <p:cNvPr id="89" name="Image 67" descr="Une image contenant habits, Maillot de sport, manche&#10;&#10;Le contenu généré par l’IA peut être incorrect."/>
          <p:cNvPicPr/>
          <p:nvPr/>
        </p:nvPicPr>
        <p:blipFill>
          <a:blip r:embed="rId7"/>
          <a:srcRect l="4675" t="25836" r="68529" b="19451"/>
          <a:stretch/>
        </p:blipFill>
        <p:spPr>
          <a:xfrm>
            <a:off x="5879520" y="1178640"/>
            <a:ext cx="576000" cy="524160"/>
          </a:xfrm>
          <a:prstGeom prst="rect">
            <a:avLst/>
          </a:prstGeom>
          <a:ln w="0">
            <a:noFill/>
          </a:ln>
        </p:spPr>
      </p:pic>
      <p:pic>
        <p:nvPicPr>
          <p:cNvPr id="90" name="Image 68" descr="Une image contenant habits, Maillot de sport, manche&#10;&#10;Le contenu généré par l’IA peut être incorrect."/>
          <p:cNvPicPr/>
          <p:nvPr/>
        </p:nvPicPr>
        <p:blipFill>
          <a:blip r:embed="rId8"/>
          <a:srcRect l="54829" t="23972" r="19584" b="24341"/>
          <a:stretch/>
        </p:blipFill>
        <p:spPr>
          <a:xfrm>
            <a:off x="5911920" y="1668960"/>
            <a:ext cx="550080" cy="491400"/>
          </a:xfrm>
          <a:prstGeom prst="rect">
            <a:avLst/>
          </a:prstGeom>
          <a:ln w="0">
            <a:noFill/>
          </a:ln>
        </p:spPr>
      </p:pic>
      <p:pic>
        <p:nvPicPr>
          <p:cNvPr id="91" name="Image 69" descr="Une image contenant habits, Maillot de sport, manche&#10;&#10;Le contenu généré par l’IA peut être incorrect."/>
          <p:cNvPicPr/>
          <p:nvPr/>
        </p:nvPicPr>
        <p:blipFill>
          <a:blip r:embed="rId9">
            <a:biLevel thresh="50000"/>
          </a:blip>
          <a:srcRect l="29635" t="22076" r="44374" b="22611"/>
          <a:stretch/>
        </p:blipFill>
        <p:spPr>
          <a:xfrm>
            <a:off x="5879520" y="636120"/>
            <a:ext cx="558720" cy="524160"/>
          </a:xfrm>
          <a:prstGeom prst="rect">
            <a:avLst/>
          </a:prstGeom>
          <a:ln w="0">
            <a:noFill/>
          </a:ln>
        </p:spPr>
      </p:pic>
      <p:pic>
        <p:nvPicPr>
          <p:cNvPr id="92" name="Image 70" descr="Une image contenant habits, Maillot de sport, manche&#10;&#10;Le contenu généré par l’IA peut être incorrect."/>
          <p:cNvPicPr/>
          <p:nvPr/>
        </p:nvPicPr>
        <p:blipFill>
          <a:blip r:embed="rId10"/>
          <a:srcRect l="4675" t="25836" r="68529" b="19451"/>
          <a:stretch/>
        </p:blipFill>
        <p:spPr>
          <a:xfrm>
            <a:off x="5924880" y="2805480"/>
            <a:ext cx="576000" cy="524160"/>
          </a:xfrm>
          <a:prstGeom prst="rect">
            <a:avLst/>
          </a:prstGeom>
          <a:ln w="0">
            <a:noFill/>
          </a:ln>
        </p:spPr>
      </p:pic>
      <p:pic>
        <p:nvPicPr>
          <p:cNvPr id="93" name="Image 71" descr="Une image contenant habits, Maillot de sport, manche&#10;&#10;Le contenu généré par l’IA peut être incorrect."/>
          <p:cNvPicPr/>
          <p:nvPr/>
        </p:nvPicPr>
        <p:blipFill>
          <a:blip r:embed="rId11"/>
          <a:srcRect l="54829" t="23972" r="19584" b="24341"/>
          <a:stretch/>
        </p:blipFill>
        <p:spPr>
          <a:xfrm>
            <a:off x="5957280" y="3295440"/>
            <a:ext cx="550080" cy="491400"/>
          </a:xfrm>
          <a:prstGeom prst="rect">
            <a:avLst/>
          </a:prstGeom>
          <a:ln w="0">
            <a:noFill/>
          </a:ln>
        </p:spPr>
      </p:pic>
      <p:pic>
        <p:nvPicPr>
          <p:cNvPr id="94" name="Image 72" descr="Une image contenant habits, Maillot de sport, manche&#10;&#10;Le contenu généré par l’IA peut être incorrect."/>
          <p:cNvPicPr/>
          <p:nvPr/>
        </p:nvPicPr>
        <p:blipFill>
          <a:blip r:embed="rId12">
            <a:biLevel thresh="50000"/>
          </a:blip>
          <a:srcRect l="29635" t="22076" r="44374" b="22611"/>
          <a:stretch/>
        </p:blipFill>
        <p:spPr>
          <a:xfrm>
            <a:off x="5924880" y="2262960"/>
            <a:ext cx="558720" cy="524160"/>
          </a:xfrm>
          <a:prstGeom prst="rect">
            <a:avLst/>
          </a:prstGeom>
          <a:ln w="0">
            <a:noFill/>
          </a:ln>
        </p:spPr>
      </p:pic>
      <p:pic>
        <p:nvPicPr>
          <p:cNvPr id="95" name="Image 73" descr="Une image contenant habits, Maillot de sport, manche&#10;&#10;Le contenu généré par l’IA peut être incorrect."/>
          <p:cNvPicPr/>
          <p:nvPr/>
        </p:nvPicPr>
        <p:blipFill>
          <a:blip r:embed="rId13"/>
          <a:srcRect l="4675" t="25836" r="68529" b="19451"/>
          <a:stretch/>
        </p:blipFill>
        <p:spPr>
          <a:xfrm>
            <a:off x="5924880" y="4272840"/>
            <a:ext cx="576000" cy="524160"/>
          </a:xfrm>
          <a:prstGeom prst="rect">
            <a:avLst/>
          </a:prstGeom>
          <a:ln w="0">
            <a:noFill/>
          </a:ln>
        </p:spPr>
      </p:pic>
      <p:pic>
        <p:nvPicPr>
          <p:cNvPr id="96" name="Image 74" descr="Une image contenant habits, Maillot de sport, manche&#10;&#10;Le contenu généré par l’IA peut être incorrect."/>
          <p:cNvPicPr/>
          <p:nvPr/>
        </p:nvPicPr>
        <p:blipFill>
          <a:blip r:embed="rId14"/>
          <a:srcRect l="54829" t="23972" r="19584" b="24341"/>
          <a:stretch/>
        </p:blipFill>
        <p:spPr>
          <a:xfrm>
            <a:off x="5957280" y="4763160"/>
            <a:ext cx="550080" cy="491400"/>
          </a:xfrm>
          <a:prstGeom prst="rect">
            <a:avLst/>
          </a:prstGeom>
          <a:ln w="0">
            <a:noFill/>
          </a:ln>
        </p:spPr>
      </p:pic>
      <p:pic>
        <p:nvPicPr>
          <p:cNvPr id="97" name="Image 75" descr="Une image contenant habits, Maillot de sport, manche&#10;&#10;Le contenu généré par l’IA peut être incorrect."/>
          <p:cNvPicPr/>
          <p:nvPr/>
        </p:nvPicPr>
        <p:blipFill>
          <a:blip r:embed="rId15">
            <a:biLevel thresh="50000"/>
          </a:blip>
          <a:srcRect l="29635" t="22076" r="44374" b="22611"/>
          <a:stretch/>
        </p:blipFill>
        <p:spPr>
          <a:xfrm>
            <a:off x="5924880" y="3730320"/>
            <a:ext cx="558720" cy="524160"/>
          </a:xfrm>
          <a:prstGeom prst="rect">
            <a:avLst/>
          </a:prstGeom>
          <a:ln w="0">
            <a:noFill/>
          </a:ln>
        </p:spPr>
      </p:pic>
      <p:pic>
        <p:nvPicPr>
          <p:cNvPr id="98" name="Image 76" descr="Une image contenant habits, Maillot de sport, manche&#10;&#10;Le contenu généré par l’IA peut être incorrect."/>
          <p:cNvPicPr/>
          <p:nvPr/>
        </p:nvPicPr>
        <p:blipFill>
          <a:blip r:embed="rId16"/>
          <a:srcRect l="4675" t="25836" r="68529" b="19451"/>
          <a:stretch/>
        </p:blipFill>
        <p:spPr>
          <a:xfrm>
            <a:off x="5959800" y="5740560"/>
            <a:ext cx="576000" cy="524160"/>
          </a:xfrm>
          <a:prstGeom prst="rect">
            <a:avLst/>
          </a:prstGeom>
          <a:ln w="0">
            <a:noFill/>
          </a:ln>
        </p:spPr>
      </p:pic>
      <p:pic>
        <p:nvPicPr>
          <p:cNvPr id="99" name="Image 77" descr="Une image contenant habits, Maillot de sport, manche&#10;&#10;Le contenu généré par l’IA peut être incorrect."/>
          <p:cNvPicPr/>
          <p:nvPr/>
        </p:nvPicPr>
        <p:blipFill>
          <a:blip r:embed="rId17"/>
          <a:srcRect l="54829" t="23972" r="19584" b="24341"/>
          <a:stretch/>
        </p:blipFill>
        <p:spPr>
          <a:xfrm>
            <a:off x="5992200" y="6230520"/>
            <a:ext cx="550080" cy="491400"/>
          </a:xfrm>
          <a:prstGeom prst="rect">
            <a:avLst/>
          </a:prstGeom>
          <a:ln w="0">
            <a:noFill/>
          </a:ln>
        </p:spPr>
      </p:pic>
      <p:pic>
        <p:nvPicPr>
          <p:cNvPr id="100" name="Image 78" descr="Une image contenant habits, Maillot de sport, manche&#10;&#10;Le contenu généré par l’IA peut être incorrect."/>
          <p:cNvPicPr/>
          <p:nvPr/>
        </p:nvPicPr>
        <p:blipFill>
          <a:blip r:embed="rId18">
            <a:biLevel thresh="50000"/>
          </a:blip>
          <a:srcRect l="29635" t="22076" r="44374" b="22611"/>
          <a:stretch/>
        </p:blipFill>
        <p:spPr>
          <a:xfrm>
            <a:off x="5959800" y="5198040"/>
            <a:ext cx="558720" cy="524160"/>
          </a:xfrm>
          <a:prstGeom prst="rect">
            <a:avLst/>
          </a:prstGeom>
          <a:ln w="0">
            <a:noFill/>
          </a:ln>
        </p:spPr>
      </p:pic>
      <p:grpSp>
        <p:nvGrpSpPr>
          <p:cNvPr id="101" name="Groupe 84"/>
          <p:cNvGrpSpPr/>
          <p:nvPr/>
        </p:nvGrpSpPr>
        <p:grpSpPr>
          <a:xfrm>
            <a:off x="6892920" y="447120"/>
            <a:ext cx="313920" cy="855720"/>
            <a:chOff x="6892920" y="447120"/>
            <a:chExt cx="313920" cy="855720"/>
          </a:xfrm>
        </p:grpSpPr>
        <p:pic>
          <p:nvPicPr>
            <p:cNvPr id="102" name="Image 80" descr="Une image contenant habits, Maillot de sport, manche&#10;&#10;Le contenu généré par l’IA peut être incorrect."/>
            <p:cNvPicPr/>
            <p:nvPr/>
          </p:nvPicPr>
          <p:blipFill>
            <a:blip r:embed="rId19">
              <a:biLevel thresh="50000"/>
            </a:blip>
            <a:srcRect l="29635" t="22076" r="44374" b="22611"/>
            <a:stretch/>
          </p:blipFill>
          <p:spPr>
            <a:xfrm>
              <a:off x="6892920" y="447120"/>
              <a:ext cx="276840" cy="2595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3" name="Image 82" descr="Une image contenant ciel, colonne, silhouette&#10;&#10;Le contenu généré par l’IA peut être incorrect."/>
            <p:cNvPicPr/>
            <p:nvPr/>
          </p:nvPicPr>
          <p:blipFill>
            <a:blip r:embed="rId20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33431" t="0" r="33136" b="0"/>
            <a:stretch/>
          </p:blipFill>
          <p:spPr>
            <a:xfrm>
              <a:off x="6914520" y="617400"/>
              <a:ext cx="259200" cy="5173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4" name="Image 83" descr="Une image contenant chaussures, chaussure&#10;&#10;Le contenu généré par l’IA peut être incorrect."/>
            <p:cNvPicPr/>
            <p:nvPr/>
          </p:nvPicPr>
          <p:blipFill>
            <a:blip r:embed="rId21">
              <a:grayscl/>
            </a:blip>
            <a:srcRect l="0" t="0" r="48487" b="0"/>
            <a:stretch/>
          </p:blipFill>
          <p:spPr>
            <a:xfrm>
              <a:off x="6930000" y="944280"/>
              <a:ext cx="276840" cy="35856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105" name="Accolade fermante 85"/>
          <p:cNvSpPr/>
          <p:nvPr/>
        </p:nvSpPr>
        <p:spPr>
          <a:xfrm>
            <a:off x="7509240" y="802080"/>
            <a:ext cx="651600" cy="5784840"/>
          </a:xfrm>
          <a:prstGeom prst="rightBrace">
            <a:avLst>
              <a:gd name="adj1" fmla="val 50378"/>
              <a:gd name="adj2" fmla="val 50000"/>
            </a:avLst>
          </a:prstGeom>
          <a:noFill/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6" name="ZoneTexte 86"/>
          <p:cNvSpPr/>
          <p:nvPr/>
        </p:nvSpPr>
        <p:spPr>
          <a:xfrm>
            <a:off x="8094600" y="3349800"/>
            <a:ext cx="96588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12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1" dur="indefinite" restart="never" nodeType="tmRoot">
          <p:childTnLst>
            <p:seq>
              <p:cTn id="32" dur="indefinite" nodeType="mainSeq">
                <p:childTnLst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576720" y="348120"/>
            <a:ext cx="788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8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Résous le problème.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ZoneTexte 3"/>
          <p:cNvSpPr/>
          <p:nvPr/>
        </p:nvSpPr>
        <p:spPr>
          <a:xfrm>
            <a:off x="288000" y="972000"/>
            <a:ext cx="3960000" cy="2284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Le glacier dispose de 2 cornets différents, 4 gouts différents et 2 sortes de biscuits.</a:t>
            </a:r>
            <a:endParaRPr b="0" lang="fr-F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Trouve le nombre total de combinaisons de glaces qu’il peut faire. 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10" name="ZoneTexte 12"/>
          <p:cNvSpPr/>
          <p:nvPr/>
        </p:nvSpPr>
        <p:spPr>
          <a:xfrm>
            <a:off x="7560000" y="2160000"/>
            <a:ext cx="1800000" cy="7002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Exemple de combinaison : </a:t>
            </a:r>
            <a:endParaRPr b="0" lang="fr-FR" sz="2000" spc="-1" strike="noStrike">
              <a:latin typeface="Arial"/>
            </a:endParaRPr>
          </a:p>
        </p:txBody>
      </p:sp>
      <p:grpSp>
        <p:nvGrpSpPr>
          <p:cNvPr id="111" name=""/>
          <p:cNvGrpSpPr/>
          <p:nvPr/>
        </p:nvGrpSpPr>
        <p:grpSpPr>
          <a:xfrm>
            <a:off x="5400000" y="348120"/>
            <a:ext cx="1805040" cy="3071880"/>
            <a:chOff x="5400000" y="348120"/>
            <a:chExt cx="1805040" cy="3071880"/>
          </a:xfrm>
        </p:grpSpPr>
        <p:pic>
          <p:nvPicPr>
            <p:cNvPr id="112" name="Image 20" descr=""/>
            <p:cNvPicPr/>
            <p:nvPr/>
          </p:nvPicPr>
          <p:blipFill>
            <a:blip r:embed="rId1"/>
            <a:stretch/>
          </p:blipFill>
          <p:spPr>
            <a:xfrm>
              <a:off x="5400000" y="540000"/>
              <a:ext cx="1010160" cy="6552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3" name="Image 23" descr=""/>
            <p:cNvPicPr/>
            <p:nvPr/>
          </p:nvPicPr>
          <p:blipFill>
            <a:blip r:embed="rId2"/>
            <a:srcRect l="0" t="0" r="0" b="25993"/>
            <a:stretch/>
          </p:blipFill>
          <p:spPr>
            <a:xfrm>
              <a:off x="6402240" y="1290240"/>
              <a:ext cx="797760" cy="5900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4" name="Image 25" descr=""/>
            <p:cNvPicPr/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/>
                      </a14:imgEffect>
                    </a14:imgLayer>
                  </a14:imgProps>
                </a:ext>
              </a:extLst>
            </a:blip>
            <a:srcRect l="0" t="0" r="0" b="25992"/>
            <a:stretch/>
          </p:blipFill>
          <p:spPr>
            <a:xfrm>
              <a:off x="6402240" y="1929960"/>
              <a:ext cx="797760" cy="5900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5" name="Image 27" descr=""/>
            <p:cNvPicPr/>
            <p:nvPr/>
          </p:nvPicPr>
          <p:blipFill>
            <a:blip r:embed="rId5"/>
            <a:srcRect l="-65" t="0" r="65" b="28826"/>
            <a:stretch/>
          </p:blipFill>
          <p:spPr>
            <a:xfrm>
              <a:off x="5482800" y="1929960"/>
              <a:ext cx="829800" cy="5900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6" name="Image 28" descr=""/>
            <p:cNvPicPr/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40000"/>
                      </a14:imgEffect>
                    </a14:imgLayer>
                  </a14:imgProps>
                </a:ext>
              </a:extLst>
            </a:blip>
            <a:srcRect l="-63" t="0" r="63" b="28822"/>
            <a:stretch/>
          </p:blipFill>
          <p:spPr>
            <a:xfrm>
              <a:off x="5425200" y="1260000"/>
              <a:ext cx="829440" cy="5900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7" name="Image 4" descr=""/>
            <p:cNvPicPr/>
            <p:nvPr/>
          </p:nvPicPr>
          <p:blipFill>
            <a:blip r:embed="rId8"/>
            <a:stretch/>
          </p:blipFill>
          <p:spPr>
            <a:xfrm>
              <a:off x="5605560" y="2700000"/>
              <a:ext cx="720000" cy="7200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8" name="Image 11" descr=""/>
            <p:cNvPicPr/>
            <p:nvPr/>
          </p:nvPicPr>
          <p:blipFill>
            <a:blip r:embed="rId9"/>
            <a:stretch/>
          </p:blipFill>
          <p:spPr>
            <a:xfrm>
              <a:off x="6480000" y="2700000"/>
              <a:ext cx="720000" cy="7200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9" name="Image 1" descr=""/>
            <p:cNvPicPr/>
            <p:nvPr/>
          </p:nvPicPr>
          <p:blipFill>
            <a:blip r:embed="rId10"/>
            <a:stretch/>
          </p:blipFill>
          <p:spPr>
            <a:xfrm>
              <a:off x="6300000" y="348120"/>
              <a:ext cx="905040" cy="90720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120" name=""/>
          <p:cNvSpPr/>
          <p:nvPr/>
        </p:nvSpPr>
        <p:spPr>
          <a:xfrm>
            <a:off x="180000" y="342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1" name=""/>
          <p:cNvSpPr/>
          <p:nvPr/>
        </p:nvSpPr>
        <p:spPr>
          <a:xfrm>
            <a:off x="4323960" y="33840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2" name="ZoneTexte 1"/>
          <p:cNvSpPr/>
          <p:nvPr/>
        </p:nvSpPr>
        <p:spPr>
          <a:xfrm>
            <a:off x="288000" y="3780000"/>
            <a:ext cx="3960000" cy="23450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Le glacier dispose de 2 cornets différents, 4 gouts différents et 3 sortes de biscuits.</a:t>
            </a:r>
            <a:endParaRPr b="0" lang="fr-F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Trouve le nombre total de combinaisons de glaces qu’il peut faire.</a:t>
            </a:r>
            <a:r>
              <a:rPr b="1" lang="fr-FR" sz="28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23" name=""/>
          <p:cNvSpPr/>
          <p:nvPr/>
        </p:nvSpPr>
        <p:spPr>
          <a:xfrm>
            <a:off x="4503960" y="3423960"/>
            <a:ext cx="11160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grpSp>
        <p:nvGrpSpPr>
          <p:cNvPr id="124" name=""/>
          <p:cNvGrpSpPr/>
          <p:nvPr/>
        </p:nvGrpSpPr>
        <p:grpSpPr>
          <a:xfrm>
            <a:off x="5754960" y="3600000"/>
            <a:ext cx="1805040" cy="3071880"/>
            <a:chOff x="5754960" y="3600000"/>
            <a:chExt cx="1805040" cy="3071880"/>
          </a:xfrm>
        </p:grpSpPr>
        <p:pic>
          <p:nvPicPr>
            <p:cNvPr id="125" name="Image 20" descr=""/>
            <p:cNvPicPr/>
            <p:nvPr/>
          </p:nvPicPr>
          <p:blipFill>
            <a:blip r:embed="rId11"/>
            <a:stretch/>
          </p:blipFill>
          <p:spPr>
            <a:xfrm>
              <a:off x="5754960" y="3791880"/>
              <a:ext cx="1010160" cy="6552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6" name="Image 23" descr=""/>
            <p:cNvPicPr/>
            <p:nvPr/>
          </p:nvPicPr>
          <p:blipFill>
            <a:blip r:embed="rId12"/>
            <a:srcRect l="0" t="0" r="0" b="25993"/>
            <a:stretch/>
          </p:blipFill>
          <p:spPr>
            <a:xfrm>
              <a:off x="6757200" y="4542120"/>
              <a:ext cx="797760" cy="5900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7" name="Image 25" descr=""/>
            <p:cNvPicPr/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/>
                      </a14:imgEffect>
                    </a14:imgLayer>
                  </a14:imgProps>
                </a:ext>
              </a:extLst>
            </a:blip>
            <a:srcRect l="0" t="0" r="0" b="25992"/>
            <a:stretch/>
          </p:blipFill>
          <p:spPr>
            <a:xfrm>
              <a:off x="6757200" y="5181840"/>
              <a:ext cx="797760" cy="5900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8" name="Image 27" descr=""/>
            <p:cNvPicPr/>
            <p:nvPr/>
          </p:nvPicPr>
          <p:blipFill>
            <a:blip r:embed="rId14"/>
            <a:srcRect l="-65" t="0" r="65" b="28826"/>
            <a:stretch/>
          </p:blipFill>
          <p:spPr>
            <a:xfrm>
              <a:off x="5837760" y="5181840"/>
              <a:ext cx="829800" cy="5900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9" name="Image 28" descr=""/>
            <p:cNvPicPr/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40000"/>
                      </a14:imgEffect>
                    </a14:imgLayer>
                  </a14:imgProps>
                </a:ext>
              </a:extLst>
            </a:blip>
            <a:srcRect l="-63" t="0" r="63" b="28822"/>
            <a:stretch/>
          </p:blipFill>
          <p:spPr>
            <a:xfrm>
              <a:off x="5780160" y="4511880"/>
              <a:ext cx="829440" cy="5900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0" name="Image 4" descr=""/>
            <p:cNvPicPr/>
            <p:nvPr/>
          </p:nvPicPr>
          <p:blipFill>
            <a:blip r:embed="rId16"/>
            <a:stretch/>
          </p:blipFill>
          <p:spPr>
            <a:xfrm>
              <a:off x="5960520" y="5951880"/>
              <a:ext cx="720000" cy="7200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1" name="Image 11" descr=""/>
            <p:cNvPicPr/>
            <p:nvPr/>
          </p:nvPicPr>
          <p:blipFill>
            <a:blip r:embed="rId17"/>
            <a:stretch/>
          </p:blipFill>
          <p:spPr>
            <a:xfrm>
              <a:off x="6834960" y="5951880"/>
              <a:ext cx="720000" cy="7200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2" name="Image 1" descr=""/>
            <p:cNvPicPr/>
            <p:nvPr/>
          </p:nvPicPr>
          <p:blipFill>
            <a:blip r:embed="rId18"/>
            <a:stretch/>
          </p:blipFill>
          <p:spPr>
            <a:xfrm>
              <a:off x="6654960" y="3600000"/>
              <a:ext cx="905040" cy="90720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33" name="Image 10" descr=""/>
          <p:cNvPicPr/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4932000" y="5760000"/>
            <a:ext cx="1008000" cy="1008000"/>
          </a:xfrm>
          <a:prstGeom prst="rect">
            <a:avLst/>
          </a:prstGeom>
          <a:ln w="0">
            <a:noFill/>
          </a:ln>
        </p:spPr>
      </p:pic>
      <p:grpSp>
        <p:nvGrpSpPr>
          <p:cNvPr id="134" name=""/>
          <p:cNvGrpSpPr/>
          <p:nvPr/>
        </p:nvGrpSpPr>
        <p:grpSpPr>
          <a:xfrm>
            <a:off x="7941600" y="2880000"/>
            <a:ext cx="1000800" cy="1620000"/>
            <a:chOff x="7941600" y="2880000"/>
            <a:chExt cx="1000800" cy="1620000"/>
          </a:xfrm>
        </p:grpSpPr>
        <p:pic>
          <p:nvPicPr>
            <p:cNvPr id="135" name="Image 9" descr=""/>
            <p:cNvPicPr/>
            <p:nvPr/>
          </p:nvPicPr>
          <p:blipFill>
            <a:blip r:embed="rId21"/>
            <a:stretch/>
          </p:blipFill>
          <p:spPr>
            <a:xfrm rot="20076000">
              <a:off x="8182440" y="2988000"/>
              <a:ext cx="651960" cy="6526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6" name="Image 7" descr=""/>
            <p:cNvPicPr/>
            <p:nvPr/>
          </p:nvPicPr>
          <p:blipFill>
            <a:blip r:embed="rId22"/>
            <a:stretch/>
          </p:blipFill>
          <p:spPr>
            <a:xfrm>
              <a:off x="7941600" y="3555720"/>
              <a:ext cx="943200" cy="9442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7" name="Image 8" descr=""/>
            <p:cNvPicPr/>
            <p:nvPr/>
          </p:nvPicPr>
          <p:blipFill>
            <a:blip r:embed="rId2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/>
                      </a14:imgEffect>
                    </a14:imgLayer>
                  </a14:imgProps>
                </a:ext>
              </a:extLst>
            </a:blip>
            <a:srcRect l="0" t="0" r="0" b="25992"/>
            <a:stretch/>
          </p:blipFill>
          <p:spPr>
            <a:xfrm>
              <a:off x="8057160" y="3222000"/>
              <a:ext cx="712080" cy="52740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4" dur="indefinite" restart="never" nodeType="tmRoot">
          <p:childTnLst>
            <p:seq>
              <p:cTn id="165" dur="indefinite" nodeType="mainSeq">
                <p:childTnLst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9</TotalTime>
  <Application>LibreOffice/7.4.1.2$Windows_X86_64 LibreOffice_project/3c58a8f3a960df8bc8fd77b461821e42c061c5f0</Application>
  <AppVersion>15.0000</AppVersion>
  <Words>84</Words>
  <Paragraphs>12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2026-03-28T14:50:37Z</dcterms:modified>
  <cp:revision>69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4</vt:i4>
  </property>
</Properties>
</file>