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media/image1.png" ContentType="image/png"/>
  <Override PartName="/ppt/media/image2.png" ContentType="image/png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21.xml" ContentType="application/vnd.openxmlformats-officedocument.presentationml.slide+xml"/>
  <Override PartName="/ppt/slides/slide4.xml" ContentType="application/vnd.openxmlformats-officedocument.presentationml.slide+xml"/>
  <Override PartName="/ppt/slides/slide22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23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_rels/slide1.xml.rels" ContentType="application/vnd.openxmlformats-package.relationships+xml"/>
  <Override PartName="/ppt/slides/_rels/slide22.xml.rels" ContentType="application/vnd.openxmlformats-package.relationships+xml"/>
  <Override PartName="/ppt/slides/_rels/slide2.xml.rels" ContentType="application/vnd.openxmlformats-package.relationships+xml"/>
  <Override PartName="/ppt/slides/_rels/slide20.xml.rels" ContentType="application/vnd.openxmlformats-package.relationships+xml"/>
  <Override PartName="/ppt/slides/_rels/slide3.xml.rels" ContentType="application/vnd.openxmlformats-package.relationships+xml"/>
  <Override PartName="/ppt/slides/_rels/slide21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23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9.xml.rels" ContentType="application/vnd.openxmlformats-package.relationships+xml"/>
  <Override PartName="/ppt/slides/_rels/slide10.xml.rels" ContentType="application/vnd.openxmlformats-package.relationships+xml"/>
  <Override PartName="/ppt/slides/_rels/slide11.xml.rels" ContentType="application/vnd.openxmlformats-package.relationships+xml"/>
  <Override PartName="/ppt/slides/_rels/slide12.xml.rels" ContentType="application/vnd.openxmlformats-package.relationships+xml"/>
  <Override PartName="/ppt/slides/_rels/slide13.xml.rels" ContentType="application/vnd.openxmlformats-package.relationships+xml"/>
  <Override PartName="/ppt/slides/_rels/slide14.xml.rels" ContentType="application/vnd.openxmlformats-package.relationships+xml"/>
  <Override PartName="/ppt/slides/_rels/slide15.xml.rels" ContentType="application/vnd.openxmlformats-package.relationships+xml"/>
  <Override PartName="/ppt/slides/_rels/slide16.xml.rels" ContentType="application/vnd.openxmlformats-package.relationships+xml"/>
  <Override PartName="/ppt/slides/_rels/slide17.xml.rels" ContentType="application/vnd.openxmlformats-package.relationships+xml"/>
  <Override PartName="/ppt/slides/_rels/slide18.xml.rels" ContentType="application/vnd.openxmlformats-package.relationships+xml"/>
  <Override PartName="/ppt/slides/_rels/slide19.xml.rels" ContentType="application/vnd.openxmlformats-package.relationships+xml"/>
  <Override PartName="/ppt/presProps.xml" ContentType="application/vnd.openxmlformats-officedocument.presentationml.presPro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</p:sldIdLst>
  <p:sldSz cx="9144000" cy="685800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slide" Target="slides/slide12.xml"/><Relationship Id="rId16" Type="http://schemas.openxmlformats.org/officeDocument/2006/relationships/slide" Target="slides/slide13.xml"/><Relationship Id="rId17" Type="http://schemas.openxmlformats.org/officeDocument/2006/relationships/slide" Target="slides/slide14.xml"/><Relationship Id="rId18" Type="http://schemas.openxmlformats.org/officeDocument/2006/relationships/slide" Target="slides/slide15.xml"/><Relationship Id="rId19" Type="http://schemas.openxmlformats.org/officeDocument/2006/relationships/slide" Target="slides/slide16.xml"/><Relationship Id="rId20" Type="http://schemas.openxmlformats.org/officeDocument/2006/relationships/slide" Target="slides/slide17.xml"/><Relationship Id="rId21" Type="http://schemas.openxmlformats.org/officeDocument/2006/relationships/slide" Target="slides/slide18.xml"/><Relationship Id="rId22" Type="http://schemas.openxmlformats.org/officeDocument/2006/relationships/slide" Target="slides/slide19.xml"/><Relationship Id="rId23" Type="http://schemas.openxmlformats.org/officeDocument/2006/relationships/slide" Target="slides/slide20.xml"/><Relationship Id="rId24" Type="http://schemas.openxmlformats.org/officeDocument/2006/relationships/slide" Target="slides/slide21.xml"/><Relationship Id="rId25" Type="http://schemas.openxmlformats.org/officeDocument/2006/relationships/slide" Target="slides/slide22.xml"/><Relationship Id="rId26" Type="http://schemas.openxmlformats.org/officeDocument/2006/relationships/slide" Target="slides/slide23.xml"/><Relationship Id="rId27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0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8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1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2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3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4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5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8.xml"/><Relationship Id="rId9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0" name="Connecteur droit 7"/>
          <p:cNvCxnSpPr/>
          <p:nvPr/>
        </p:nvCxnSpPr>
        <p:spPr>
          <a:xfrm flipV="1">
            <a:off x="0" y="0"/>
            <a:ext cx="2160" cy="6860160"/>
          </a:xfrm>
          <a:prstGeom prst="straightConnector1">
            <a:avLst/>
          </a:prstGeom>
          <a:ln w="76200">
            <a:solidFill>
              <a:srgbClr val="00b050"/>
            </a:solidFill>
            <a:round/>
          </a:ln>
        </p:spPr>
      </p:cxnSp>
      <p:sp>
        <p:nvSpPr>
          <p:cNvPr id="1" name="ZoneTexte 8"/>
          <p:cNvSpPr/>
          <p:nvPr/>
        </p:nvSpPr>
        <p:spPr>
          <a:xfrm>
            <a:off x="39240" y="346320"/>
            <a:ext cx="847980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" name="Rectangle 9"/>
          <p:cNvSpPr/>
          <p:nvPr/>
        </p:nvSpPr>
        <p:spPr>
          <a:xfrm>
            <a:off x="7934400" y="0"/>
            <a:ext cx="1208160" cy="32256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8</a:t>
            </a:r>
            <a:r>
              <a:rPr b="0" lang="fr-FR" sz="1600" spc="-1" strike="noStrike">
                <a:solidFill>
                  <a:schemeClr val="lt1"/>
                </a:solidFill>
                <a:latin typeface="Calibri"/>
                <a:ea typeface="DejaVu Sans"/>
              </a:rPr>
              <a:t>9</a:t>
            </a:r>
            <a:endParaRPr b="0" lang="fr-FR" sz="1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39240" y="0"/>
            <a:ext cx="7847640" cy="32256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pic>
        <p:nvPicPr>
          <p:cNvPr id="4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7320" cy="357840"/>
          </a:xfrm>
          <a:prstGeom prst="rect">
            <a:avLst/>
          </a:prstGeom>
          <a:ln w="0">
            <a:noFill/>
          </a:ln>
        </p:spPr>
      </p:pic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solidFill>
                  <a:srgbClr val="000000"/>
                </a:solidFill>
                <a:latin typeface="Arial"/>
              </a:rPr>
              <a:t>Cliquez pour éditer le format du texte-titre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</a:rPr>
              <a:t>Cliquez pour éditer le format du plan de texte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solidFill>
                  <a:srgbClr val="000000"/>
                </a:solidFill>
                <a:latin typeface="Arial"/>
              </a:rPr>
              <a:t>Second niveau de plan</a:t>
            </a:r>
            <a:endParaRPr b="0" lang="fr-FR" sz="2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Troisième niveau de plan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Quatrième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Cinquième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Sixième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Septième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3" name="Connecteur droit 7"/>
          <p:cNvCxnSpPr/>
          <p:nvPr/>
        </p:nvCxnSpPr>
        <p:spPr>
          <a:xfrm flipV="1">
            <a:off x="0" y="0"/>
            <a:ext cx="2160" cy="6860160"/>
          </a:xfrm>
          <a:prstGeom prst="straightConnector1">
            <a:avLst/>
          </a:prstGeom>
          <a:ln w="76200">
            <a:solidFill>
              <a:srgbClr val="00b050"/>
            </a:solidFill>
            <a:round/>
          </a:ln>
        </p:spPr>
      </p:cxnSp>
      <p:sp>
        <p:nvSpPr>
          <p:cNvPr id="44" name="ZoneTexte 8"/>
          <p:cNvSpPr/>
          <p:nvPr/>
        </p:nvSpPr>
        <p:spPr>
          <a:xfrm>
            <a:off x="39240" y="346320"/>
            <a:ext cx="847980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" name="Rectangle 9"/>
          <p:cNvSpPr/>
          <p:nvPr/>
        </p:nvSpPr>
        <p:spPr>
          <a:xfrm>
            <a:off x="7934400" y="0"/>
            <a:ext cx="1208160" cy="32256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8</a:t>
            </a:r>
            <a:r>
              <a:rPr b="0" lang="fr-FR" sz="1600" spc="-1" strike="noStrike">
                <a:solidFill>
                  <a:schemeClr val="lt1"/>
                </a:solidFill>
                <a:latin typeface="Calibri"/>
                <a:ea typeface="DejaVu Sans"/>
              </a:rPr>
              <a:t>9</a:t>
            </a:r>
            <a:endParaRPr b="0" lang="fr-FR" sz="1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6" name="Rectangle 10"/>
          <p:cNvSpPr/>
          <p:nvPr/>
        </p:nvSpPr>
        <p:spPr>
          <a:xfrm>
            <a:off x="39240" y="0"/>
            <a:ext cx="7847640" cy="32256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pic>
        <p:nvPicPr>
          <p:cNvPr id="47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7320" cy="357840"/>
          </a:xfrm>
          <a:prstGeom prst="rect">
            <a:avLst/>
          </a:prstGeom>
          <a:ln w="0">
            <a:noFill/>
          </a:ln>
        </p:spPr>
      </p:pic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solidFill>
                  <a:srgbClr val="000000"/>
                </a:solidFill>
                <a:latin typeface="Arial"/>
              </a:rPr>
              <a:t>Cliquez pour éditer le format du texte-titre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</a:rPr>
              <a:t>Cliquez pour éditer le format du plan de texte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solidFill>
                  <a:srgbClr val="000000"/>
                </a:solidFill>
                <a:latin typeface="Arial"/>
              </a:rPr>
              <a:t>Second niveau de plan</a:t>
            </a:r>
            <a:endParaRPr b="0" lang="fr-FR" sz="2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Troisième niveau de plan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Quatrième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Cinquième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Sixième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Septième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2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4720" cy="5392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/>
          </a:bodyPr>
          <a:p>
            <a:pPr indent="0" algn="ctr">
              <a:buNone/>
            </a:pP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9680" cy="3657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>
              <a:spcBef>
                <a:spcPts val="1417"/>
              </a:spcBef>
              <a:buNone/>
            </a:pP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8" name="Espace réservé du texte 2"/>
          <p:cNvSpPr/>
          <p:nvPr/>
        </p:nvSpPr>
        <p:spPr>
          <a:xfrm>
            <a:off x="195480" y="1322640"/>
            <a:ext cx="8317800" cy="4852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rmAutofit/>
          </a:bodyPr>
          <a:p>
            <a:pPr algn="ctr">
              <a:lnSpc>
                <a:spcPct val="90000"/>
              </a:lnSpc>
              <a:spcBef>
                <a:spcPts val="1001"/>
              </a:spcBef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  <a:ea typeface="DejaVu Sans"/>
              </a:rPr>
              <a:t>1/8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9" name="Rectangle 5"/>
          <p:cNvSpPr/>
          <p:nvPr/>
        </p:nvSpPr>
        <p:spPr>
          <a:xfrm>
            <a:off x="0" y="330120"/>
            <a:ext cx="9141840" cy="65257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90" name="ZoneTexte 6"/>
          <p:cNvSpPr/>
          <p:nvPr/>
        </p:nvSpPr>
        <p:spPr>
          <a:xfrm>
            <a:off x="1561320" y="2041560"/>
            <a:ext cx="6095520" cy="2953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endParaRPr b="0" lang="fr-FR" sz="2800" spc="-1" strike="noStrike">
              <a:solidFill>
                <a:srgbClr val="000000"/>
              </a:solidFill>
              <a:latin typeface="Arial"/>
            </a:endParaRPr>
          </a:p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r>
              <a:rPr b="1" lang="fr-FR" sz="3200" spc="-1" strike="noStrike">
                <a:solidFill>
                  <a:srgbClr val="ffffff"/>
                </a:solidFill>
                <a:latin typeface="Calibri"/>
                <a:ea typeface="DejaVu Sans"/>
              </a:rPr>
              <a:t>CE2 : Je sais multiplier par 20, 30, 40 ...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r>
              <a:rPr b="1" lang="fr-FR" sz="3200" spc="-1" strike="noStrike">
                <a:solidFill>
                  <a:srgbClr val="ffffff"/>
                </a:solidFill>
                <a:latin typeface="Calibri"/>
                <a:ea typeface="DejaVu Sans"/>
              </a:rPr>
              <a:t>CM1 : Je sais multiplier un nombre décimal par 10.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91" name="Image 7" descr=""/>
          <p:cNvPicPr/>
          <p:nvPr/>
        </p:nvPicPr>
        <p:blipFill>
          <a:blip r:embed="rId1"/>
          <a:stretch/>
        </p:blipFill>
        <p:spPr>
          <a:xfrm>
            <a:off x="3654360" y="571320"/>
            <a:ext cx="1833120" cy="12639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PlaceHolder 1"/>
          <p:cNvSpPr>
            <a:spLocks noGrp="1"/>
          </p:cNvSpPr>
          <p:nvPr>
            <p:ph type="title"/>
          </p:nvPr>
        </p:nvSpPr>
        <p:spPr>
          <a:xfrm>
            <a:off x="588600" y="348120"/>
            <a:ext cx="7884720" cy="5245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8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Calcule.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5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9680" cy="3657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5/10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6" name=""/>
          <p:cNvSpPr/>
          <p:nvPr/>
        </p:nvSpPr>
        <p:spPr>
          <a:xfrm>
            <a:off x="8047080" y="337320"/>
            <a:ext cx="10760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7" name=""/>
          <p:cNvSpPr/>
          <p:nvPr/>
        </p:nvSpPr>
        <p:spPr>
          <a:xfrm>
            <a:off x="7841880" y="3666240"/>
            <a:ext cx="12560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8" name=""/>
          <p:cNvSpPr/>
          <p:nvPr/>
        </p:nvSpPr>
        <p:spPr>
          <a:xfrm>
            <a:off x="180000" y="360036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0" bIns="0" anchor="t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69" name="ZoneTexte 18"/>
          <p:cNvSpPr/>
          <p:nvPr/>
        </p:nvSpPr>
        <p:spPr>
          <a:xfrm>
            <a:off x="590400" y="1800000"/>
            <a:ext cx="348192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60 × 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5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 = …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0" name="ZoneTexte 17"/>
          <p:cNvSpPr/>
          <p:nvPr/>
        </p:nvSpPr>
        <p:spPr>
          <a:xfrm>
            <a:off x="540000" y="4320000"/>
            <a:ext cx="7890840" cy="1551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Lire la stratégie C8 dans le cahier de leçons.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PlaceHolder 1"/>
          <p:cNvSpPr>
            <a:spLocks noGrp="1"/>
          </p:cNvSpPr>
          <p:nvPr>
            <p:ph type="title"/>
          </p:nvPr>
        </p:nvSpPr>
        <p:spPr>
          <a:xfrm>
            <a:off x="588600" y="348120"/>
            <a:ext cx="7884720" cy="5245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8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2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9680" cy="3657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5/10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3" name=""/>
          <p:cNvSpPr/>
          <p:nvPr/>
        </p:nvSpPr>
        <p:spPr>
          <a:xfrm>
            <a:off x="8047440" y="337680"/>
            <a:ext cx="10760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4" name=""/>
          <p:cNvSpPr/>
          <p:nvPr/>
        </p:nvSpPr>
        <p:spPr>
          <a:xfrm>
            <a:off x="7842240" y="3666600"/>
            <a:ext cx="12560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5" name=""/>
          <p:cNvSpPr/>
          <p:nvPr/>
        </p:nvSpPr>
        <p:spPr>
          <a:xfrm>
            <a:off x="180000" y="360072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0" bIns="0" anchor="t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76" name="ZoneTexte 19"/>
          <p:cNvSpPr/>
          <p:nvPr/>
        </p:nvSpPr>
        <p:spPr>
          <a:xfrm>
            <a:off x="540000" y="1260000"/>
            <a:ext cx="7739280" cy="1551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60 × 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5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 = 6 × 10 × 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5 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=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 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30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 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× 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10 = 300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7" name="ZoneTexte 20"/>
          <p:cNvSpPr/>
          <p:nvPr/>
        </p:nvSpPr>
        <p:spPr>
          <a:xfrm>
            <a:off x="540000" y="4320000"/>
            <a:ext cx="7890840" cy="1551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Lire la stratégie C8 dans le cahier de leçons.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PlaceHolder 1"/>
          <p:cNvSpPr>
            <a:spLocks noGrp="1"/>
          </p:cNvSpPr>
          <p:nvPr>
            <p:ph type="title"/>
          </p:nvPr>
        </p:nvSpPr>
        <p:spPr>
          <a:xfrm>
            <a:off x="588600" y="348120"/>
            <a:ext cx="7884720" cy="5245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8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Calcule.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9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9680" cy="3657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6/10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0" name=""/>
          <p:cNvSpPr/>
          <p:nvPr/>
        </p:nvSpPr>
        <p:spPr>
          <a:xfrm>
            <a:off x="8047080" y="337320"/>
            <a:ext cx="10760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1" name=""/>
          <p:cNvSpPr/>
          <p:nvPr/>
        </p:nvSpPr>
        <p:spPr>
          <a:xfrm>
            <a:off x="7841880" y="3666240"/>
            <a:ext cx="12560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2" name=""/>
          <p:cNvSpPr/>
          <p:nvPr/>
        </p:nvSpPr>
        <p:spPr>
          <a:xfrm>
            <a:off x="180000" y="360036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0" bIns="0" anchor="t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83" name="ZoneTexte 22"/>
          <p:cNvSpPr/>
          <p:nvPr/>
        </p:nvSpPr>
        <p:spPr>
          <a:xfrm>
            <a:off x="590400" y="1800000"/>
            <a:ext cx="348192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8 × 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40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 = …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4" name="ZoneTexte 21"/>
          <p:cNvSpPr/>
          <p:nvPr/>
        </p:nvSpPr>
        <p:spPr>
          <a:xfrm>
            <a:off x="540000" y="4320000"/>
            <a:ext cx="7890840" cy="1551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Lire la stratégie C8 dans le cahier de leçons.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PlaceHolder 1"/>
          <p:cNvSpPr>
            <a:spLocks noGrp="1"/>
          </p:cNvSpPr>
          <p:nvPr>
            <p:ph type="title"/>
          </p:nvPr>
        </p:nvSpPr>
        <p:spPr>
          <a:xfrm>
            <a:off x="588600" y="348120"/>
            <a:ext cx="7884720" cy="5245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8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6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9680" cy="3657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6/10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7" name=""/>
          <p:cNvSpPr/>
          <p:nvPr/>
        </p:nvSpPr>
        <p:spPr>
          <a:xfrm>
            <a:off x="8047440" y="337680"/>
            <a:ext cx="10760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8" name=""/>
          <p:cNvSpPr/>
          <p:nvPr/>
        </p:nvSpPr>
        <p:spPr>
          <a:xfrm>
            <a:off x="7842240" y="3666600"/>
            <a:ext cx="12560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9" name=""/>
          <p:cNvSpPr/>
          <p:nvPr/>
        </p:nvSpPr>
        <p:spPr>
          <a:xfrm>
            <a:off x="180000" y="360072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0" bIns="0" anchor="t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90" name="ZoneTexte 23"/>
          <p:cNvSpPr/>
          <p:nvPr/>
        </p:nvSpPr>
        <p:spPr>
          <a:xfrm>
            <a:off x="540000" y="1260000"/>
            <a:ext cx="7739280" cy="1551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8 × 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40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 = 8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 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×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 4 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× 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10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 =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 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32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 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× 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10 = 320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1" name="ZoneTexte 24"/>
          <p:cNvSpPr/>
          <p:nvPr/>
        </p:nvSpPr>
        <p:spPr>
          <a:xfrm>
            <a:off x="540000" y="4320000"/>
            <a:ext cx="7890840" cy="1551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Lire la stratégie C8 dans le cahier de leçons.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PlaceHolder 1"/>
          <p:cNvSpPr>
            <a:spLocks noGrp="1"/>
          </p:cNvSpPr>
          <p:nvPr>
            <p:ph type="title"/>
          </p:nvPr>
        </p:nvSpPr>
        <p:spPr>
          <a:xfrm>
            <a:off x="588600" y="348120"/>
            <a:ext cx="7884720" cy="5245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8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Calcule.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3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9680" cy="3657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7/10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4" name=""/>
          <p:cNvSpPr/>
          <p:nvPr/>
        </p:nvSpPr>
        <p:spPr>
          <a:xfrm>
            <a:off x="8047080" y="337320"/>
            <a:ext cx="10760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5" name=""/>
          <p:cNvSpPr/>
          <p:nvPr/>
        </p:nvSpPr>
        <p:spPr>
          <a:xfrm>
            <a:off x="7841880" y="3666240"/>
            <a:ext cx="12560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6" name=""/>
          <p:cNvSpPr/>
          <p:nvPr/>
        </p:nvSpPr>
        <p:spPr>
          <a:xfrm>
            <a:off x="180000" y="360036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0" bIns="0" anchor="t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97" name="ZoneTexte 26"/>
          <p:cNvSpPr/>
          <p:nvPr/>
        </p:nvSpPr>
        <p:spPr>
          <a:xfrm>
            <a:off x="590400" y="1800000"/>
            <a:ext cx="348192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5 × 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70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 = …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8" name="ZoneTexte 25"/>
          <p:cNvSpPr/>
          <p:nvPr/>
        </p:nvSpPr>
        <p:spPr>
          <a:xfrm>
            <a:off x="540000" y="4320000"/>
            <a:ext cx="7890840" cy="1551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Lire la stratégie C8 dans le cahier de leçons.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PlaceHolder 1"/>
          <p:cNvSpPr>
            <a:spLocks noGrp="1"/>
          </p:cNvSpPr>
          <p:nvPr>
            <p:ph type="title"/>
          </p:nvPr>
        </p:nvSpPr>
        <p:spPr>
          <a:xfrm>
            <a:off x="588600" y="348120"/>
            <a:ext cx="7884720" cy="5245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8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0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9680" cy="3657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7/10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1" name=""/>
          <p:cNvSpPr/>
          <p:nvPr/>
        </p:nvSpPr>
        <p:spPr>
          <a:xfrm>
            <a:off x="8047440" y="337680"/>
            <a:ext cx="10760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2" name=""/>
          <p:cNvSpPr/>
          <p:nvPr/>
        </p:nvSpPr>
        <p:spPr>
          <a:xfrm>
            <a:off x="7842240" y="3666600"/>
            <a:ext cx="12560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3" name=""/>
          <p:cNvSpPr/>
          <p:nvPr/>
        </p:nvSpPr>
        <p:spPr>
          <a:xfrm>
            <a:off x="180000" y="360072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0" bIns="0" anchor="t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204" name="ZoneTexte 27"/>
          <p:cNvSpPr/>
          <p:nvPr/>
        </p:nvSpPr>
        <p:spPr>
          <a:xfrm>
            <a:off x="540000" y="1260000"/>
            <a:ext cx="7739280" cy="1551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5 × 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70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 = 5 × 7 × 10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 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=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 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35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 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× 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10 = 350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5" name="ZoneTexte 28"/>
          <p:cNvSpPr/>
          <p:nvPr/>
        </p:nvSpPr>
        <p:spPr>
          <a:xfrm>
            <a:off x="540000" y="4320000"/>
            <a:ext cx="7890840" cy="1551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Lire la stratégie C8 dans le cahier de leçons.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PlaceHolder 1"/>
          <p:cNvSpPr>
            <a:spLocks noGrp="1"/>
          </p:cNvSpPr>
          <p:nvPr>
            <p:ph type="title"/>
          </p:nvPr>
        </p:nvSpPr>
        <p:spPr>
          <a:xfrm>
            <a:off x="588600" y="348120"/>
            <a:ext cx="7884720" cy="5245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8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Calcule.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9680" cy="3657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8/10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8" name=""/>
          <p:cNvSpPr/>
          <p:nvPr/>
        </p:nvSpPr>
        <p:spPr>
          <a:xfrm>
            <a:off x="8047080" y="337320"/>
            <a:ext cx="10760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9" name=""/>
          <p:cNvSpPr/>
          <p:nvPr/>
        </p:nvSpPr>
        <p:spPr>
          <a:xfrm>
            <a:off x="7841880" y="3666240"/>
            <a:ext cx="12560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0" name=""/>
          <p:cNvSpPr/>
          <p:nvPr/>
        </p:nvSpPr>
        <p:spPr>
          <a:xfrm>
            <a:off x="180000" y="360036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0" bIns="0" anchor="t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211" name="ZoneTexte 30"/>
          <p:cNvSpPr/>
          <p:nvPr/>
        </p:nvSpPr>
        <p:spPr>
          <a:xfrm>
            <a:off x="590400" y="1800000"/>
            <a:ext cx="348192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4 × 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90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 = …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2" name="ZoneTexte 29"/>
          <p:cNvSpPr/>
          <p:nvPr/>
        </p:nvSpPr>
        <p:spPr>
          <a:xfrm>
            <a:off x="266760" y="4680000"/>
            <a:ext cx="380556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1,3 × 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10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 =</a:t>
            </a:r>
            <a:r>
              <a:rPr b="0" lang="fr-FR" sz="4800" spc="-1" strike="noStrike">
                <a:solidFill>
                  <a:srgbClr val="c9211e"/>
                </a:solidFill>
                <a:latin typeface="Calibri"/>
                <a:ea typeface="DejaVu Sans"/>
              </a:rPr>
              <a:t> ...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PlaceHolder 1"/>
          <p:cNvSpPr>
            <a:spLocks noGrp="1"/>
          </p:cNvSpPr>
          <p:nvPr>
            <p:ph type="title"/>
          </p:nvPr>
        </p:nvSpPr>
        <p:spPr>
          <a:xfrm>
            <a:off x="588600" y="348120"/>
            <a:ext cx="7884720" cy="5245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8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4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9680" cy="3657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8/10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5" name=""/>
          <p:cNvSpPr/>
          <p:nvPr/>
        </p:nvSpPr>
        <p:spPr>
          <a:xfrm>
            <a:off x="8047440" y="337680"/>
            <a:ext cx="10760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6" name=""/>
          <p:cNvSpPr/>
          <p:nvPr/>
        </p:nvSpPr>
        <p:spPr>
          <a:xfrm>
            <a:off x="7842240" y="3666600"/>
            <a:ext cx="12560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7" name=""/>
          <p:cNvSpPr/>
          <p:nvPr/>
        </p:nvSpPr>
        <p:spPr>
          <a:xfrm>
            <a:off x="180000" y="360072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0" bIns="0" anchor="t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218" name="ZoneTexte 32"/>
          <p:cNvSpPr/>
          <p:nvPr/>
        </p:nvSpPr>
        <p:spPr>
          <a:xfrm>
            <a:off x="266760" y="4680000"/>
            <a:ext cx="380556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1,3 × 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10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 =</a:t>
            </a:r>
            <a:r>
              <a:rPr b="0" lang="fr-FR" sz="4800" spc="-1" strike="noStrike">
                <a:solidFill>
                  <a:srgbClr val="c9211e"/>
                </a:solidFill>
                <a:latin typeface="Calibri"/>
                <a:ea typeface="DejaVu Sans"/>
              </a:rPr>
              <a:t> 13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9" name="ZoneTexte 31"/>
          <p:cNvSpPr/>
          <p:nvPr/>
        </p:nvSpPr>
        <p:spPr>
          <a:xfrm>
            <a:off x="540000" y="1260000"/>
            <a:ext cx="7739280" cy="1551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4 × 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90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 = 4 × 9 × 10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 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=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 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36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 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× 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10 = 360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0" name="Rectangle 35"/>
          <p:cNvSpPr/>
          <p:nvPr/>
        </p:nvSpPr>
        <p:spPr>
          <a:xfrm>
            <a:off x="7378920" y="4498920"/>
            <a:ext cx="718920" cy="53892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221" name="Rectangle 37"/>
          <p:cNvSpPr/>
          <p:nvPr/>
        </p:nvSpPr>
        <p:spPr>
          <a:xfrm>
            <a:off x="8098920" y="4498920"/>
            <a:ext cx="718920" cy="53892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222" name="Rectangle 38"/>
          <p:cNvSpPr/>
          <p:nvPr/>
        </p:nvSpPr>
        <p:spPr>
          <a:xfrm>
            <a:off x="6658920" y="4498920"/>
            <a:ext cx="718920" cy="53892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0070c0"/>
                </a:solidFill>
                <a:latin typeface="Calibri"/>
                <a:ea typeface="DejaVu Sans"/>
              </a:rPr>
              <a:t>U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3" name="Rectangle 39"/>
          <p:cNvSpPr/>
          <p:nvPr/>
        </p:nvSpPr>
        <p:spPr>
          <a:xfrm>
            <a:off x="5218920" y="4498920"/>
            <a:ext cx="718920" cy="53892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00b050"/>
                </a:solidFill>
                <a:latin typeface="Calibri"/>
                <a:ea typeface="DejaVu Sans"/>
              </a:rPr>
              <a:t>C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4" name="Rectangle 40"/>
          <p:cNvSpPr/>
          <p:nvPr/>
        </p:nvSpPr>
        <p:spPr>
          <a:xfrm>
            <a:off x="5938920" y="4498920"/>
            <a:ext cx="718920" cy="53892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c00000"/>
                </a:solidFill>
                <a:latin typeface="Calibri"/>
                <a:ea typeface="DejaVu Sans"/>
              </a:rPr>
              <a:t>D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5" name="Rectangle 41"/>
          <p:cNvSpPr/>
          <p:nvPr/>
        </p:nvSpPr>
        <p:spPr>
          <a:xfrm>
            <a:off x="5218920" y="5038920"/>
            <a:ext cx="718920" cy="89892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226" name="Rectangle 42"/>
          <p:cNvSpPr/>
          <p:nvPr/>
        </p:nvSpPr>
        <p:spPr>
          <a:xfrm>
            <a:off x="8098920" y="5038920"/>
            <a:ext cx="718920" cy="89892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grpSp>
        <p:nvGrpSpPr>
          <p:cNvPr id="227" name=""/>
          <p:cNvGrpSpPr/>
          <p:nvPr/>
        </p:nvGrpSpPr>
        <p:grpSpPr>
          <a:xfrm>
            <a:off x="5939280" y="5039280"/>
            <a:ext cx="2878920" cy="898920"/>
            <a:chOff x="5939280" y="5039280"/>
            <a:chExt cx="2878920" cy="898920"/>
          </a:xfrm>
        </p:grpSpPr>
        <p:sp>
          <p:nvSpPr>
            <p:cNvPr id="228" name="Rectangle 16"/>
            <p:cNvSpPr/>
            <p:nvPr/>
          </p:nvSpPr>
          <p:spPr>
            <a:xfrm>
              <a:off x="8099280" y="5039280"/>
              <a:ext cx="718920" cy="89892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0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29" name="Rectangle 24"/>
            <p:cNvSpPr/>
            <p:nvPr/>
          </p:nvSpPr>
          <p:spPr>
            <a:xfrm>
              <a:off x="7379280" y="5039280"/>
              <a:ext cx="718920" cy="89892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pPr>
                <a:lnSpc>
                  <a:spcPct val="100000"/>
                </a:lnSpc>
              </a:pPr>
              <a:endParaRPr b="0" lang="fr-FR" sz="1800" spc="-1" strike="noStrike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  <p:sp>
          <p:nvSpPr>
            <p:cNvPr id="230" name="Rectangle 25"/>
            <p:cNvSpPr/>
            <p:nvPr/>
          </p:nvSpPr>
          <p:spPr>
            <a:xfrm>
              <a:off x="8099280" y="5039280"/>
              <a:ext cx="718920" cy="89892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0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31" name="Rectangle 26"/>
            <p:cNvSpPr/>
            <p:nvPr/>
          </p:nvSpPr>
          <p:spPr>
            <a:xfrm>
              <a:off x="6659280" y="5039280"/>
              <a:ext cx="718920" cy="89892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1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32" name="Rectangle 36"/>
            <p:cNvSpPr/>
            <p:nvPr/>
          </p:nvSpPr>
          <p:spPr>
            <a:xfrm>
              <a:off x="7379280" y="5039280"/>
              <a:ext cx="718920" cy="89892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3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33" name="Rectangle 77"/>
            <p:cNvSpPr/>
            <p:nvPr/>
          </p:nvSpPr>
          <p:spPr>
            <a:xfrm>
              <a:off x="8099280" y="5039280"/>
              <a:ext cx="718920" cy="89892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pPr>
                <a:lnSpc>
                  <a:spcPct val="100000"/>
                </a:lnSpc>
              </a:pPr>
              <a:endParaRPr b="0" lang="fr-FR" sz="1800" spc="-1" strike="noStrike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  <p:sp>
          <p:nvSpPr>
            <p:cNvPr id="234" name="Rectangle 27"/>
            <p:cNvSpPr/>
            <p:nvPr/>
          </p:nvSpPr>
          <p:spPr>
            <a:xfrm>
              <a:off x="5939280" y="5039280"/>
              <a:ext cx="718920" cy="89892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pPr>
                <a:lnSpc>
                  <a:spcPct val="100000"/>
                </a:lnSpc>
              </a:pPr>
              <a:endParaRPr b="0" lang="fr-FR" sz="1800" spc="-1" strike="noStrike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</p:grpSp>
      <p:sp>
        <p:nvSpPr>
          <p:cNvPr id="235" name="ZoneTexte 58"/>
          <p:cNvSpPr/>
          <p:nvPr/>
        </p:nvSpPr>
        <p:spPr>
          <a:xfrm>
            <a:off x="7198920" y="4938120"/>
            <a:ext cx="69624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Aptos"/>
                <a:ea typeface="DejaVu Sans"/>
              </a:rPr>
              <a:t>,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236" name="ZoneTexte 59"/>
              <p:cNvSpPr txBox="1"/>
              <p:nvPr/>
            </p:nvSpPr>
            <p:spPr>
              <a:xfrm>
                <a:off x="7468920" y="4588920"/>
                <a:ext cx="551520" cy="37008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1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=</m:t>
                    </m:r>
                    <m:r>
                      <m:t xml:space="preserve">0,1</m:t>
                    </m:r>
                  </m:oMath>
                </a14:m>
              </a:p>
            </p:txBody>
          </p:sp>
        </mc:Choice>
        <mc:Fallback/>
      </mc:AlternateContent>
      <mc:AlternateContent>
        <mc:Choice xmlns:a14="http://schemas.microsoft.com/office/drawing/2010/main" Requires="a14">
          <p:sp>
            <p:nvSpPr>
              <p:cNvPr id="237" name="ZoneTexte 60"/>
              <p:cNvSpPr txBox="1"/>
              <p:nvPr/>
            </p:nvSpPr>
            <p:spPr>
              <a:xfrm>
                <a:off x="8098920" y="4588920"/>
                <a:ext cx="706680" cy="36972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1</m:t>
                        </m:r>
                      </m:num>
                      <m:den>
                        <m:r>
                          <m:t xml:space="preserve">100</m:t>
                        </m:r>
                      </m:den>
                    </m:f>
                    <m:r>
                      <m:t xml:space="preserve">=</m:t>
                    </m:r>
                    <m:r>
                      <m:t xml:space="preserve">0,01</m:t>
                    </m:r>
                  </m:oMath>
                </a14:m>
              </a:p>
            </p:txBody>
          </p:sp>
        </mc:Choice>
        <mc:Fallback/>
      </mc:AlternateContent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2" dur="indefinite" restart="never" nodeType="tmRoot">
          <p:childTnLst>
            <p:seq>
              <p:cTn id="13" dur="indefinite" nodeType="mainSeq">
                <p:childTnLst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nodeType="clickEffect" fill="hold" presetClass="path" presetID="35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08099072229943 0 L -0.0776957698830266 0 E">
                                      <p:cBhvr>
                                        <p:cTn id="17" dur="2000" fill="hold"/>
                                        <p:tgtEl>
                                          <p:spTgt spid="227"/>
                                        </p:tgtEl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nodeType="clickEffect" fill="hold" presetClass="exit" presetID="1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 additive="repl">
                                        <p:cTn id="21" dur="20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PlaceHolder 1"/>
          <p:cNvSpPr>
            <a:spLocks noGrp="1"/>
          </p:cNvSpPr>
          <p:nvPr>
            <p:ph type="title"/>
          </p:nvPr>
        </p:nvSpPr>
        <p:spPr>
          <a:xfrm>
            <a:off x="588600" y="348120"/>
            <a:ext cx="7884720" cy="5245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8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Calcule.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9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9680" cy="3657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9/10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0" name="ZoneTexte 33"/>
          <p:cNvSpPr/>
          <p:nvPr/>
        </p:nvSpPr>
        <p:spPr>
          <a:xfrm>
            <a:off x="31680" y="4680000"/>
            <a:ext cx="410544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4,72 × 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10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 = …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1" name=""/>
          <p:cNvSpPr/>
          <p:nvPr/>
        </p:nvSpPr>
        <p:spPr>
          <a:xfrm>
            <a:off x="8047080" y="337320"/>
            <a:ext cx="10760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2" name=""/>
          <p:cNvSpPr/>
          <p:nvPr/>
        </p:nvSpPr>
        <p:spPr>
          <a:xfrm>
            <a:off x="7841880" y="3666240"/>
            <a:ext cx="12560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3" name=""/>
          <p:cNvSpPr/>
          <p:nvPr/>
        </p:nvSpPr>
        <p:spPr>
          <a:xfrm>
            <a:off x="180000" y="360036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0" bIns="0" anchor="t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244" name="ZoneTexte 34"/>
          <p:cNvSpPr/>
          <p:nvPr/>
        </p:nvSpPr>
        <p:spPr>
          <a:xfrm>
            <a:off x="590400" y="1800000"/>
            <a:ext cx="348192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80 × 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6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 = …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PlaceHolder 1"/>
          <p:cNvSpPr>
            <a:spLocks noGrp="1"/>
          </p:cNvSpPr>
          <p:nvPr>
            <p:ph type="title"/>
          </p:nvPr>
        </p:nvSpPr>
        <p:spPr>
          <a:xfrm>
            <a:off x="588600" y="348120"/>
            <a:ext cx="7884720" cy="5245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8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6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9680" cy="3657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9/10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7" name=""/>
          <p:cNvSpPr/>
          <p:nvPr/>
        </p:nvSpPr>
        <p:spPr>
          <a:xfrm>
            <a:off x="8047440" y="337680"/>
            <a:ext cx="10760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8" name=""/>
          <p:cNvSpPr/>
          <p:nvPr/>
        </p:nvSpPr>
        <p:spPr>
          <a:xfrm>
            <a:off x="7842240" y="3666600"/>
            <a:ext cx="12560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9" name=""/>
          <p:cNvSpPr/>
          <p:nvPr/>
        </p:nvSpPr>
        <p:spPr>
          <a:xfrm>
            <a:off x="180000" y="360072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0" bIns="0" anchor="t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250" name="ZoneTexte 36"/>
          <p:cNvSpPr/>
          <p:nvPr/>
        </p:nvSpPr>
        <p:spPr>
          <a:xfrm>
            <a:off x="266760" y="4680000"/>
            <a:ext cx="423252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4,72 × 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10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 = </a:t>
            </a:r>
            <a:r>
              <a:rPr b="0" lang="fr-FR" sz="4800" spc="-1" strike="noStrike">
                <a:solidFill>
                  <a:srgbClr val="c9211e"/>
                </a:solidFill>
                <a:latin typeface="Calibri"/>
                <a:ea typeface="DejaVu Sans"/>
              </a:rPr>
              <a:t>47,2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1" name="ZoneTexte 35"/>
          <p:cNvSpPr/>
          <p:nvPr/>
        </p:nvSpPr>
        <p:spPr>
          <a:xfrm>
            <a:off x="540000" y="1260000"/>
            <a:ext cx="7739280" cy="1551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80 × 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6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 = 10 × 8 × 6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 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=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 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10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 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× 48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 = 480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2" name="Rectangle 1"/>
          <p:cNvSpPr/>
          <p:nvPr/>
        </p:nvSpPr>
        <p:spPr>
          <a:xfrm>
            <a:off x="7378920" y="4498920"/>
            <a:ext cx="718920" cy="53892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253" name="Rectangle 2"/>
          <p:cNvSpPr/>
          <p:nvPr/>
        </p:nvSpPr>
        <p:spPr>
          <a:xfrm>
            <a:off x="8098920" y="4498920"/>
            <a:ext cx="718920" cy="53892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254" name="Rectangle 4"/>
          <p:cNvSpPr/>
          <p:nvPr/>
        </p:nvSpPr>
        <p:spPr>
          <a:xfrm>
            <a:off x="6658920" y="4498920"/>
            <a:ext cx="718920" cy="53892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0070c0"/>
                </a:solidFill>
                <a:latin typeface="Calibri"/>
                <a:ea typeface="DejaVu Sans"/>
              </a:rPr>
              <a:t>U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5" name="Rectangle 6"/>
          <p:cNvSpPr/>
          <p:nvPr/>
        </p:nvSpPr>
        <p:spPr>
          <a:xfrm>
            <a:off x="5218920" y="4498920"/>
            <a:ext cx="718920" cy="53892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00b050"/>
                </a:solidFill>
                <a:latin typeface="Calibri"/>
                <a:ea typeface="DejaVu Sans"/>
              </a:rPr>
              <a:t>C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6" name="Rectangle 9"/>
          <p:cNvSpPr/>
          <p:nvPr/>
        </p:nvSpPr>
        <p:spPr>
          <a:xfrm>
            <a:off x="5938920" y="4498920"/>
            <a:ext cx="718920" cy="53892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c00000"/>
                </a:solidFill>
                <a:latin typeface="Calibri"/>
                <a:ea typeface="DejaVu Sans"/>
              </a:rPr>
              <a:t>D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7" name="Rectangle 10"/>
          <p:cNvSpPr/>
          <p:nvPr/>
        </p:nvSpPr>
        <p:spPr>
          <a:xfrm>
            <a:off x="5218920" y="5038920"/>
            <a:ext cx="718920" cy="89892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258" name="Rectangle 34"/>
          <p:cNvSpPr/>
          <p:nvPr/>
        </p:nvSpPr>
        <p:spPr>
          <a:xfrm>
            <a:off x="8098920" y="5038920"/>
            <a:ext cx="718920" cy="89892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grpSp>
        <p:nvGrpSpPr>
          <p:cNvPr id="259" name=""/>
          <p:cNvGrpSpPr/>
          <p:nvPr/>
        </p:nvGrpSpPr>
        <p:grpSpPr>
          <a:xfrm>
            <a:off x="5939280" y="5039280"/>
            <a:ext cx="2878920" cy="898920"/>
            <a:chOff x="5939280" y="5039280"/>
            <a:chExt cx="2878920" cy="898920"/>
          </a:xfrm>
        </p:grpSpPr>
        <p:sp>
          <p:nvSpPr>
            <p:cNvPr id="260" name="Rectangle 16"/>
            <p:cNvSpPr/>
            <p:nvPr/>
          </p:nvSpPr>
          <p:spPr>
            <a:xfrm>
              <a:off x="8099280" y="5039280"/>
              <a:ext cx="718920" cy="89892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0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61" name="Rectangle 24"/>
            <p:cNvSpPr/>
            <p:nvPr/>
          </p:nvSpPr>
          <p:spPr>
            <a:xfrm>
              <a:off x="7379280" y="5039280"/>
              <a:ext cx="718920" cy="89892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pPr>
                <a:lnSpc>
                  <a:spcPct val="100000"/>
                </a:lnSpc>
              </a:pPr>
              <a:endParaRPr b="0" lang="fr-FR" sz="1800" spc="-1" strike="noStrike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  <p:sp>
          <p:nvSpPr>
            <p:cNvPr id="262" name="Rectangle 25"/>
            <p:cNvSpPr/>
            <p:nvPr/>
          </p:nvSpPr>
          <p:spPr>
            <a:xfrm>
              <a:off x="8099280" y="5039280"/>
              <a:ext cx="718920" cy="89892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0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63" name="Rectangle 26"/>
            <p:cNvSpPr/>
            <p:nvPr/>
          </p:nvSpPr>
          <p:spPr>
            <a:xfrm>
              <a:off x="6659280" y="5039280"/>
              <a:ext cx="718920" cy="89892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4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64" name="Rectangle 36"/>
            <p:cNvSpPr/>
            <p:nvPr/>
          </p:nvSpPr>
          <p:spPr>
            <a:xfrm>
              <a:off x="7379280" y="5039280"/>
              <a:ext cx="718920" cy="89892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7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65" name="Rectangle 77"/>
            <p:cNvSpPr/>
            <p:nvPr/>
          </p:nvSpPr>
          <p:spPr>
            <a:xfrm>
              <a:off x="8099280" y="5039280"/>
              <a:ext cx="718920" cy="89892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2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66" name="Rectangle 27"/>
            <p:cNvSpPr/>
            <p:nvPr/>
          </p:nvSpPr>
          <p:spPr>
            <a:xfrm>
              <a:off x="5939280" y="5039280"/>
              <a:ext cx="718920" cy="89892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pPr>
                <a:lnSpc>
                  <a:spcPct val="100000"/>
                </a:lnSpc>
              </a:pPr>
              <a:endParaRPr b="0" lang="fr-FR" sz="1800" spc="-1" strike="noStrike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</p:grpSp>
      <p:sp>
        <p:nvSpPr>
          <p:cNvPr id="267" name="ZoneTexte 55"/>
          <p:cNvSpPr/>
          <p:nvPr/>
        </p:nvSpPr>
        <p:spPr>
          <a:xfrm>
            <a:off x="7198920" y="4938120"/>
            <a:ext cx="69624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Aptos"/>
                <a:ea typeface="DejaVu Sans"/>
              </a:rPr>
              <a:t>,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268" name="ZoneTexte 56"/>
              <p:cNvSpPr txBox="1"/>
              <p:nvPr/>
            </p:nvSpPr>
            <p:spPr>
              <a:xfrm>
                <a:off x="7468920" y="4588920"/>
                <a:ext cx="551520" cy="37008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1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=</m:t>
                    </m:r>
                    <m:r>
                      <m:t xml:space="preserve">0,1</m:t>
                    </m:r>
                  </m:oMath>
                </a14:m>
              </a:p>
            </p:txBody>
          </p:sp>
        </mc:Choice>
        <mc:Fallback/>
      </mc:AlternateContent>
      <mc:AlternateContent>
        <mc:Choice xmlns:a14="http://schemas.microsoft.com/office/drawing/2010/main" Requires="a14">
          <p:sp>
            <p:nvSpPr>
              <p:cNvPr id="269" name="ZoneTexte 57"/>
              <p:cNvSpPr txBox="1"/>
              <p:nvPr/>
            </p:nvSpPr>
            <p:spPr>
              <a:xfrm>
                <a:off x="8098920" y="4588920"/>
                <a:ext cx="706680" cy="36972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1</m:t>
                        </m:r>
                      </m:num>
                      <m:den>
                        <m:r>
                          <m:t xml:space="preserve">100</m:t>
                        </m:r>
                      </m:den>
                    </m:f>
                    <m:r>
                      <m:t xml:space="preserve">=</m:t>
                    </m:r>
                    <m:r>
                      <m:t xml:space="preserve">0,01</m:t>
                    </m:r>
                  </m:oMath>
                </a14:m>
              </a:p>
            </p:txBody>
          </p:sp>
        </mc:Choice>
        <mc:Fallback/>
      </mc:AlternateContent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23" dur="indefinite" restart="never" nodeType="tmRoot">
          <p:childTnLst>
            <p:seq>
              <p:cTn id="24" dur="indefinite" nodeType="mainSeq">
                <p:childTnLst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nodeType="clickEffect" fill="hold" presetClass="path" presetID="35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809308951345998 0 L -0.0794163609695129 0 E">
                                      <p:cBhvr>
                                        <p:cTn id="28" dur="2000" fill="hold"/>
                                        <p:tgtEl>
                                          <p:spTgt spid="259"/>
                                        </p:tgtEl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69680" cy="3657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1/10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3" name="ZoneTexte 2"/>
          <p:cNvSpPr/>
          <p:nvPr/>
        </p:nvSpPr>
        <p:spPr>
          <a:xfrm>
            <a:off x="266760" y="4680000"/>
            <a:ext cx="380556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1,7 × 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10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 = …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4" name=""/>
          <p:cNvSpPr/>
          <p:nvPr/>
        </p:nvSpPr>
        <p:spPr>
          <a:xfrm>
            <a:off x="8047080" y="337320"/>
            <a:ext cx="10760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5" name=""/>
          <p:cNvSpPr/>
          <p:nvPr/>
        </p:nvSpPr>
        <p:spPr>
          <a:xfrm>
            <a:off x="7841880" y="3666240"/>
            <a:ext cx="12560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6" name=""/>
          <p:cNvSpPr/>
          <p:nvPr/>
        </p:nvSpPr>
        <p:spPr>
          <a:xfrm>
            <a:off x="180000" y="360036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0" bIns="0" anchor="t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97" name="ZoneTexte 1"/>
          <p:cNvSpPr/>
          <p:nvPr/>
        </p:nvSpPr>
        <p:spPr>
          <a:xfrm>
            <a:off x="620280" y="1041120"/>
            <a:ext cx="7890840" cy="1551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Relire la stratégie C6 dans le cahier de leçons.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PlaceHolder 1"/>
          <p:cNvSpPr>
            <a:spLocks noGrp="1"/>
          </p:cNvSpPr>
          <p:nvPr>
            <p:ph type="title"/>
          </p:nvPr>
        </p:nvSpPr>
        <p:spPr>
          <a:xfrm>
            <a:off x="588600" y="348120"/>
            <a:ext cx="7884720" cy="5245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8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Calcule.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1" name="PlaceHolder 2"/>
          <p:cNvSpPr>
            <a:spLocks noGrp="1"/>
          </p:cNvSpPr>
          <p:nvPr>
            <p:ph/>
          </p:nvPr>
        </p:nvSpPr>
        <p:spPr>
          <a:xfrm>
            <a:off x="8166240" y="6490080"/>
            <a:ext cx="975600" cy="3657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10/10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2" name="ZoneTexte 37"/>
          <p:cNvSpPr/>
          <p:nvPr/>
        </p:nvSpPr>
        <p:spPr>
          <a:xfrm>
            <a:off x="31680" y="4680000"/>
            <a:ext cx="410544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8,05 × 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10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 = …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3" name=""/>
          <p:cNvSpPr/>
          <p:nvPr/>
        </p:nvSpPr>
        <p:spPr>
          <a:xfrm>
            <a:off x="8047080" y="337320"/>
            <a:ext cx="10760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4" name=""/>
          <p:cNvSpPr/>
          <p:nvPr/>
        </p:nvSpPr>
        <p:spPr>
          <a:xfrm>
            <a:off x="7841880" y="3666240"/>
            <a:ext cx="12560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5" name=""/>
          <p:cNvSpPr/>
          <p:nvPr/>
        </p:nvSpPr>
        <p:spPr>
          <a:xfrm>
            <a:off x="180000" y="360036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0" bIns="0" anchor="t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276" name="ZoneTexte 39"/>
          <p:cNvSpPr/>
          <p:nvPr/>
        </p:nvSpPr>
        <p:spPr>
          <a:xfrm>
            <a:off x="590400" y="1800000"/>
            <a:ext cx="348192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80 × 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8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 = …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PlaceHolder 1"/>
          <p:cNvSpPr>
            <a:spLocks noGrp="1"/>
          </p:cNvSpPr>
          <p:nvPr>
            <p:ph type="title"/>
          </p:nvPr>
        </p:nvSpPr>
        <p:spPr>
          <a:xfrm>
            <a:off x="588600" y="348120"/>
            <a:ext cx="7884720" cy="5245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8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8" name="PlaceHolder 2"/>
          <p:cNvSpPr>
            <a:spLocks noGrp="1"/>
          </p:cNvSpPr>
          <p:nvPr>
            <p:ph/>
          </p:nvPr>
        </p:nvSpPr>
        <p:spPr>
          <a:xfrm>
            <a:off x="8267760" y="6490080"/>
            <a:ext cx="874080" cy="3657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10/10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9" name=""/>
          <p:cNvSpPr/>
          <p:nvPr/>
        </p:nvSpPr>
        <p:spPr>
          <a:xfrm>
            <a:off x="8047440" y="337680"/>
            <a:ext cx="10760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0" name=""/>
          <p:cNvSpPr/>
          <p:nvPr/>
        </p:nvSpPr>
        <p:spPr>
          <a:xfrm>
            <a:off x="7842240" y="3666600"/>
            <a:ext cx="12560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1" name=""/>
          <p:cNvSpPr/>
          <p:nvPr/>
        </p:nvSpPr>
        <p:spPr>
          <a:xfrm>
            <a:off x="180000" y="360072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0" bIns="0" anchor="t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282" name="ZoneTexte 41"/>
          <p:cNvSpPr/>
          <p:nvPr/>
        </p:nvSpPr>
        <p:spPr>
          <a:xfrm>
            <a:off x="266760" y="4680000"/>
            <a:ext cx="423252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8,05 × 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10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 = </a:t>
            </a:r>
            <a:r>
              <a:rPr b="0" lang="fr-FR" sz="4800" spc="-1" strike="noStrike">
                <a:solidFill>
                  <a:srgbClr val="c9211e"/>
                </a:solidFill>
                <a:latin typeface="Calibri"/>
                <a:ea typeface="DejaVu Sans"/>
              </a:rPr>
              <a:t>80,5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3" name="ZoneTexte 40"/>
          <p:cNvSpPr/>
          <p:nvPr/>
        </p:nvSpPr>
        <p:spPr>
          <a:xfrm>
            <a:off x="540000" y="1260000"/>
            <a:ext cx="7739280" cy="1551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80 × 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8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 = 10 × 8 × 8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 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=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 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10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 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× 64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 = 640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4" name="Rectangle 15"/>
          <p:cNvSpPr/>
          <p:nvPr/>
        </p:nvSpPr>
        <p:spPr>
          <a:xfrm>
            <a:off x="7379280" y="4499280"/>
            <a:ext cx="718920" cy="53892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285" name="Rectangle 20"/>
          <p:cNvSpPr/>
          <p:nvPr/>
        </p:nvSpPr>
        <p:spPr>
          <a:xfrm>
            <a:off x="8099280" y="4499280"/>
            <a:ext cx="718920" cy="53892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286" name="Rectangle 21"/>
          <p:cNvSpPr/>
          <p:nvPr/>
        </p:nvSpPr>
        <p:spPr>
          <a:xfrm>
            <a:off x="6659280" y="4499280"/>
            <a:ext cx="718920" cy="53892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0070c0"/>
                </a:solidFill>
                <a:latin typeface="Calibri"/>
                <a:ea typeface="DejaVu Sans"/>
              </a:rPr>
              <a:t>U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7" name="Rectangle 22"/>
          <p:cNvSpPr/>
          <p:nvPr/>
        </p:nvSpPr>
        <p:spPr>
          <a:xfrm>
            <a:off x="5219280" y="4499280"/>
            <a:ext cx="718920" cy="53892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00b050"/>
                </a:solidFill>
                <a:latin typeface="Calibri"/>
                <a:ea typeface="DejaVu Sans"/>
              </a:rPr>
              <a:t>C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8" name="Rectangle 30"/>
          <p:cNvSpPr/>
          <p:nvPr/>
        </p:nvSpPr>
        <p:spPr>
          <a:xfrm>
            <a:off x="5939280" y="4499280"/>
            <a:ext cx="718920" cy="53892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c00000"/>
                </a:solidFill>
                <a:latin typeface="Calibri"/>
                <a:ea typeface="DejaVu Sans"/>
              </a:rPr>
              <a:t>D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9" name="Rectangle 31"/>
          <p:cNvSpPr/>
          <p:nvPr/>
        </p:nvSpPr>
        <p:spPr>
          <a:xfrm>
            <a:off x="5219280" y="5039280"/>
            <a:ext cx="718920" cy="89892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290" name="Rectangle 33"/>
          <p:cNvSpPr/>
          <p:nvPr/>
        </p:nvSpPr>
        <p:spPr>
          <a:xfrm>
            <a:off x="8099280" y="5039280"/>
            <a:ext cx="718920" cy="89892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grpSp>
        <p:nvGrpSpPr>
          <p:cNvPr id="291" name=""/>
          <p:cNvGrpSpPr/>
          <p:nvPr/>
        </p:nvGrpSpPr>
        <p:grpSpPr>
          <a:xfrm>
            <a:off x="5939640" y="5039640"/>
            <a:ext cx="2878920" cy="898920"/>
            <a:chOff x="5939640" y="5039640"/>
            <a:chExt cx="2878920" cy="898920"/>
          </a:xfrm>
        </p:grpSpPr>
        <p:sp>
          <p:nvSpPr>
            <p:cNvPr id="292" name="Rectangle 16"/>
            <p:cNvSpPr/>
            <p:nvPr/>
          </p:nvSpPr>
          <p:spPr>
            <a:xfrm>
              <a:off x="8099640" y="5039640"/>
              <a:ext cx="718920" cy="89892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0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93" name="Rectangle 24"/>
            <p:cNvSpPr/>
            <p:nvPr/>
          </p:nvSpPr>
          <p:spPr>
            <a:xfrm>
              <a:off x="7379640" y="5039640"/>
              <a:ext cx="718920" cy="89892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pPr>
                <a:lnSpc>
                  <a:spcPct val="100000"/>
                </a:lnSpc>
              </a:pPr>
              <a:endParaRPr b="0" lang="fr-FR" sz="1800" spc="-1" strike="noStrike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  <p:sp>
          <p:nvSpPr>
            <p:cNvPr id="294" name="Rectangle 25"/>
            <p:cNvSpPr/>
            <p:nvPr/>
          </p:nvSpPr>
          <p:spPr>
            <a:xfrm>
              <a:off x="8099640" y="5039640"/>
              <a:ext cx="718920" cy="89892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0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95" name="Rectangle 26"/>
            <p:cNvSpPr/>
            <p:nvPr/>
          </p:nvSpPr>
          <p:spPr>
            <a:xfrm>
              <a:off x="6659640" y="5039640"/>
              <a:ext cx="718920" cy="89892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8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96" name="Rectangle 36"/>
            <p:cNvSpPr/>
            <p:nvPr/>
          </p:nvSpPr>
          <p:spPr>
            <a:xfrm>
              <a:off x="7379640" y="5039640"/>
              <a:ext cx="718920" cy="89892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0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97" name="Rectangle 77"/>
            <p:cNvSpPr/>
            <p:nvPr/>
          </p:nvSpPr>
          <p:spPr>
            <a:xfrm>
              <a:off x="8099640" y="5039640"/>
              <a:ext cx="718920" cy="89892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5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98" name="Rectangle 27"/>
            <p:cNvSpPr/>
            <p:nvPr/>
          </p:nvSpPr>
          <p:spPr>
            <a:xfrm>
              <a:off x="5939640" y="5039640"/>
              <a:ext cx="718920" cy="89892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pPr>
                <a:lnSpc>
                  <a:spcPct val="100000"/>
                </a:lnSpc>
              </a:pPr>
              <a:endParaRPr b="0" lang="fr-FR" sz="1800" spc="-1" strike="noStrike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</p:grpSp>
      <p:sp>
        <p:nvSpPr>
          <p:cNvPr id="299" name="ZoneTexte 52"/>
          <p:cNvSpPr/>
          <p:nvPr/>
        </p:nvSpPr>
        <p:spPr>
          <a:xfrm>
            <a:off x="7199280" y="4938480"/>
            <a:ext cx="69624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Aptos"/>
                <a:ea typeface="DejaVu Sans"/>
              </a:rPr>
              <a:t>,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300" name="ZoneTexte 53"/>
              <p:cNvSpPr txBox="1"/>
              <p:nvPr/>
            </p:nvSpPr>
            <p:spPr>
              <a:xfrm>
                <a:off x="7469280" y="4589280"/>
                <a:ext cx="551520" cy="37008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1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=</m:t>
                    </m:r>
                    <m:r>
                      <m:t xml:space="preserve">0,1</m:t>
                    </m:r>
                  </m:oMath>
                </a14:m>
              </a:p>
            </p:txBody>
          </p:sp>
        </mc:Choice>
        <mc:Fallback/>
      </mc:AlternateContent>
      <mc:AlternateContent>
        <mc:Choice xmlns:a14="http://schemas.microsoft.com/office/drawing/2010/main" Requires="a14">
          <p:sp>
            <p:nvSpPr>
              <p:cNvPr id="301" name="ZoneTexte 54"/>
              <p:cNvSpPr txBox="1"/>
              <p:nvPr/>
            </p:nvSpPr>
            <p:spPr>
              <a:xfrm>
                <a:off x="8099280" y="4589280"/>
                <a:ext cx="706680" cy="36972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1</m:t>
                        </m:r>
                      </m:num>
                      <m:den>
                        <m:r>
                          <m:t xml:space="preserve">100</m:t>
                        </m:r>
                      </m:den>
                    </m:f>
                    <m:r>
                      <m:t xml:space="preserve">=</m:t>
                    </m:r>
                    <m:r>
                      <m:t xml:space="preserve">0,01</m:t>
                    </m:r>
                  </m:oMath>
                </a14:m>
              </a:p>
            </p:txBody>
          </p:sp>
        </mc:Choice>
        <mc:Fallback/>
      </mc:AlternateContent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29" dur="indefinite" restart="never" nodeType="tmRoot">
          <p:childTnLst>
            <p:seq>
              <p:cTn id="30" dur="indefinite" nodeType="mainSeq">
                <p:childTnLst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nodeType="clickEffect" fill="hold" presetClass="path" presetID="35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855342315985144 0 L -0.077608541270088 0 E">
                                      <p:cBhvr>
                                        <p:cTn id="34" dur="2000" fill="hold"/>
                                        <p:tgtEl>
                                          <p:spTgt spid="291"/>
                                        </p:tgtEl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PlaceHolder 1"/>
          <p:cNvSpPr>
            <a:spLocks noGrp="1"/>
          </p:cNvSpPr>
          <p:nvPr>
            <p:ph type="title"/>
          </p:nvPr>
        </p:nvSpPr>
        <p:spPr>
          <a:xfrm>
            <a:off x="588600" y="348120"/>
            <a:ext cx="7884720" cy="5245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8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Calcule.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3" name="PlaceHolder 2"/>
          <p:cNvSpPr>
            <a:spLocks noGrp="1"/>
          </p:cNvSpPr>
          <p:nvPr>
            <p:ph/>
          </p:nvPr>
        </p:nvSpPr>
        <p:spPr>
          <a:xfrm>
            <a:off x="8166240" y="6490080"/>
            <a:ext cx="975600" cy="3657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11/10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4" name=""/>
          <p:cNvSpPr/>
          <p:nvPr/>
        </p:nvSpPr>
        <p:spPr>
          <a:xfrm>
            <a:off x="8047080" y="337320"/>
            <a:ext cx="10760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5" name=""/>
          <p:cNvSpPr/>
          <p:nvPr/>
        </p:nvSpPr>
        <p:spPr>
          <a:xfrm>
            <a:off x="7841880" y="3666240"/>
            <a:ext cx="12560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6" name=""/>
          <p:cNvSpPr/>
          <p:nvPr/>
        </p:nvSpPr>
        <p:spPr>
          <a:xfrm>
            <a:off x="180000" y="360036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0" bIns="0" anchor="t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307" name="ZoneTexte 46"/>
          <p:cNvSpPr/>
          <p:nvPr/>
        </p:nvSpPr>
        <p:spPr>
          <a:xfrm>
            <a:off x="590400" y="1800000"/>
            <a:ext cx="348192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9 × 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70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 = …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8" name="ZoneTexte 45"/>
          <p:cNvSpPr/>
          <p:nvPr/>
        </p:nvSpPr>
        <p:spPr>
          <a:xfrm>
            <a:off x="266760" y="4680000"/>
            <a:ext cx="423252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60,4 × 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10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 = </a:t>
            </a:r>
            <a:r>
              <a:rPr b="0" lang="fr-FR" sz="4800" spc="-1" strike="noStrike">
                <a:solidFill>
                  <a:srgbClr val="c9211e"/>
                </a:solidFill>
                <a:latin typeface="Calibri"/>
                <a:ea typeface="DejaVu Sans"/>
              </a:rPr>
              <a:t>...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PlaceHolder 1"/>
          <p:cNvSpPr>
            <a:spLocks noGrp="1"/>
          </p:cNvSpPr>
          <p:nvPr>
            <p:ph type="title"/>
          </p:nvPr>
        </p:nvSpPr>
        <p:spPr>
          <a:xfrm>
            <a:off x="588600" y="348120"/>
            <a:ext cx="7884720" cy="5245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8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0" name="PlaceHolder 2"/>
          <p:cNvSpPr>
            <a:spLocks noGrp="1"/>
          </p:cNvSpPr>
          <p:nvPr>
            <p:ph/>
          </p:nvPr>
        </p:nvSpPr>
        <p:spPr>
          <a:xfrm>
            <a:off x="8267760" y="6490080"/>
            <a:ext cx="874080" cy="3657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11/10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1" name=""/>
          <p:cNvSpPr/>
          <p:nvPr/>
        </p:nvSpPr>
        <p:spPr>
          <a:xfrm>
            <a:off x="8047440" y="337680"/>
            <a:ext cx="10760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2" name=""/>
          <p:cNvSpPr/>
          <p:nvPr/>
        </p:nvSpPr>
        <p:spPr>
          <a:xfrm>
            <a:off x="7842240" y="3666600"/>
            <a:ext cx="12560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3" name=""/>
          <p:cNvSpPr/>
          <p:nvPr/>
        </p:nvSpPr>
        <p:spPr>
          <a:xfrm>
            <a:off x="180000" y="360072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0" bIns="0" anchor="t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314" name="ZoneTexte 47"/>
          <p:cNvSpPr/>
          <p:nvPr/>
        </p:nvSpPr>
        <p:spPr>
          <a:xfrm>
            <a:off x="266760" y="4680000"/>
            <a:ext cx="423252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60,4 × 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10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 = </a:t>
            </a:r>
            <a:r>
              <a:rPr b="0" lang="fr-FR" sz="4800" spc="-1" strike="noStrike">
                <a:solidFill>
                  <a:srgbClr val="c9211e"/>
                </a:solidFill>
                <a:latin typeface="Calibri"/>
                <a:ea typeface="DejaVu Sans"/>
              </a:rPr>
              <a:t>604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5" name="ZoneTexte 48"/>
          <p:cNvSpPr/>
          <p:nvPr/>
        </p:nvSpPr>
        <p:spPr>
          <a:xfrm>
            <a:off x="540000" y="1260000"/>
            <a:ext cx="7739280" cy="1551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9 × 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70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 = 9 × 7 × 10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 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=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 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63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 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× 10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 = 630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6" name="Rectangle 3"/>
          <p:cNvSpPr/>
          <p:nvPr/>
        </p:nvSpPr>
        <p:spPr>
          <a:xfrm>
            <a:off x="7379640" y="4499640"/>
            <a:ext cx="718920" cy="53892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317" name="Rectangle 7"/>
          <p:cNvSpPr/>
          <p:nvPr/>
        </p:nvSpPr>
        <p:spPr>
          <a:xfrm>
            <a:off x="8099640" y="4499640"/>
            <a:ext cx="718920" cy="53892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318" name="Rectangle 8"/>
          <p:cNvSpPr/>
          <p:nvPr/>
        </p:nvSpPr>
        <p:spPr>
          <a:xfrm>
            <a:off x="6659640" y="4499640"/>
            <a:ext cx="718920" cy="53892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0070c0"/>
                </a:solidFill>
                <a:latin typeface="Calibri"/>
                <a:ea typeface="DejaVu Sans"/>
              </a:rPr>
              <a:t>U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9" name="Rectangle 11"/>
          <p:cNvSpPr/>
          <p:nvPr/>
        </p:nvSpPr>
        <p:spPr>
          <a:xfrm>
            <a:off x="5219640" y="4499640"/>
            <a:ext cx="718920" cy="53892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00b050"/>
                </a:solidFill>
                <a:latin typeface="Calibri"/>
                <a:ea typeface="DejaVu Sans"/>
              </a:rPr>
              <a:t>C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0" name="Rectangle 12"/>
          <p:cNvSpPr/>
          <p:nvPr/>
        </p:nvSpPr>
        <p:spPr>
          <a:xfrm>
            <a:off x="5939640" y="4499640"/>
            <a:ext cx="718920" cy="53892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c00000"/>
                </a:solidFill>
                <a:latin typeface="Calibri"/>
                <a:ea typeface="DejaVu Sans"/>
              </a:rPr>
              <a:t>D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1" name="Rectangle 13"/>
          <p:cNvSpPr/>
          <p:nvPr/>
        </p:nvSpPr>
        <p:spPr>
          <a:xfrm>
            <a:off x="5219640" y="5039640"/>
            <a:ext cx="718920" cy="89892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322" name="Rectangle 14"/>
          <p:cNvSpPr/>
          <p:nvPr/>
        </p:nvSpPr>
        <p:spPr>
          <a:xfrm>
            <a:off x="8099640" y="5039640"/>
            <a:ext cx="718920" cy="89892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grpSp>
        <p:nvGrpSpPr>
          <p:cNvPr id="323" name=""/>
          <p:cNvGrpSpPr/>
          <p:nvPr/>
        </p:nvGrpSpPr>
        <p:grpSpPr>
          <a:xfrm>
            <a:off x="5940000" y="5040000"/>
            <a:ext cx="2878920" cy="898920"/>
            <a:chOff x="5940000" y="5040000"/>
            <a:chExt cx="2878920" cy="898920"/>
          </a:xfrm>
        </p:grpSpPr>
        <p:sp>
          <p:nvSpPr>
            <p:cNvPr id="324" name="Rectangle 16"/>
            <p:cNvSpPr/>
            <p:nvPr/>
          </p:nvSpPr>
          <p:spPr>
            <a:xfrm>
              <a:off x="8100000" y="5040000"/>
              <a:ext cx="718920" cy="89892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0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25" name="Rectangle 24"/>
            <p:cNvSpPr/>
            <p:nvPr/>
          </p:nvSpPr>
          <p:spPr>
            <a:xfrm>
              <a:off x="7380000" y="5040000"/>
              <a:ext cx="718920" cy="89892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pPr>
                <a:lnSpc>
                  <a:spcPct val="100000"/>
                </a:lnSpc>
              </a:pPr>
              <a:endParaRPr b="0" lang="fr-FR" sz="1800" spc="-1" strike="noStrike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  <p:sp>
          <p:nvSpPr>
            <p:cNvPr id="326" name="Rectangle 25"/>
            <p:cNvSpPr/>
            <p:nvPr/>
          </p:nvSpPr>
          <p:spPr>
            <a:xfrm>
              <a:off x="8100000" y="5040000"/>
              <a:ext cx="718920" cy="89892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0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27" name="Rectangle 26"/>
            <p:cNvSpPr/>
            <p:nvPr/>
          </p:nvSpPr>
          <p:spPr>
            <a:xfrm>
              <a:off x="6660000" y="5040000"/>
              <a:ext cx="718920" cy="89892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0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28" name="Rectangle 36"/>
            <p:cNvSpPr/>
            <p:nvPr/>
          </p:nvSpPr>
          <p:spPr>
            <a:xfrm>
              <a:off x="7380000" y="5040000"/>
              <a:ext cx="718920" cy="89892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4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29" name="Rectangle 77"/>
            <p:cNvSpPr/>
            <p:nvPr/>
          </p:nvSpPr>
          <p:spPr>
            <a:xfrm>
              <a:off x="8100000" y="5040000"/>
              <a:ext cx="718920" cy="89892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pPr>
                <a:lnSpc>
                  <a:spcPct val="100000"/>
                </a:lnSpc>
              </a:pPr>
              <a:endParaRPr b="0" lang="fr-FR" sz="1800" spc="-1" strike="noStrike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  <p:sp>
          <p:nvSpPr>
            <p:cNvPr id="330" name="Rectangle 27"/>
            <p:cNvSpPr/>
            <p:nvPr/>
          </p:nvSpPr>
          <p:spPr>
            <a:xfrm>
              <a:off x="5940000" y="5040000"/>
              <a:ext cx="718920" cy="89892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6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</p:grpSp>
      <p:sp>
        <p:nvSpPr>
          <p:cNvPr id="331" name="ZoneTexte 49"/>
          <p:cNvSpPr/>
          <p:nvPr/>
        </p:nvSpPr>
        <p:spPr>
          <a:xfrm>
            <a:off x="7199640" y="4938840"/>
            <a:ext cx="69624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Aptos"/>
                <a:ea typeface="DejaVu Sans"/>
              </a:rPr>
              <a:t>,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332" name="ZoneTexte 50"/>
              <p:cNvSpPr txBox="1"/>
              <p:nvPr/>
            </p:nvSpPr>
            <p:spPr>
              <a:xfrm>
                <a:off x="7469640" y="4589640"/>
                <a:ext cx="551520" cy="37008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1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=</m:t>
                    </m:r>
                    <m:r>
                      <m:t xml:space="preserve">0,1</m:t>
                    </m:r>
                  </m:oMath>
                </a14:m>
              </a:p>
            </p:txBody>
          </p:sp>
        </mc:Choice>
        <mc:Fallback/>
      </mc:AlternateContent>
      <mc:AlternateContent>
        <mc:Choice xmlns:a14="http://schemas.microsoft.com/office/drawing/2010/main" Requires="a14">
          <p:sp>
            <p:nvSpPr>
              <p:cNvPr id="333" name="ZoneTexte 51"/>
              <p:cNvSpPr txBox="1"/>
              <p:nvPr/>
            </p:nvSpPr>
            <p:spPr>
              <a:xfrm>
                <a:off x="8099640" y="4589640"/>
                <a:ext cx="706680" cy="36972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1</m:t>
                        </m:r>
                      </m:num>
                      <m:den>
                        <m:r>
                          <m:t xml:space="preserve">100</m:t>
                        </m:r>
                      </m:den>
                    </m:f>
                    <m:r>
                      <m:t xml:space="preserve">=</m:t>
                    </m:r>
                    <m:r>
                      <m:t xml:space="preserve">0,01</m:t>
                    </m:r>
                  </m:oMath>
                </a14:m>
              </a:p>
            </p:txBody>
          </p:sp>
        </mc:Choice>
        <mc:Fallback/>
      </mc:AlternateContent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35" dur="indefinite" restart="never" nodeType="tmRoot">
          <p:childTnLst>
            <p:seq>
              <p:cTn id="36" dur="indefinite" nodeType="mainSeq">
                <p:childTnLst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nodeType="clickEffect" fill="hold" presetClass="path" presetID="35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81226986914396 0 L -0.0768280179006401 0 E">
                                      <p:cBhvr>
                                        <p:cTn id="40" dur="2000" fill="hold"/>
                                        <p:tgtEl>
                                          <p:spTgt spid="323"/>
                                        </p:tgtEl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nodeType="clickEffect" fill="hold" presetClass="exit" presetID="1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 additive="repl">
                                        <p:cTn id="44" dur="2000"/>
                                        <p:tgtEl>
                                          <p:spTgt spid="3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69680" cy="3657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1/10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9" name=""/>
          <p:cNvSpPr/>
          <p:nvPr/>
        </p:nvSpPr>
        <p:spPr>
          <a:xfrm>
            <a:off x="8047440" y="337680"/>
            <a:ext cx="10760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0" name=""/>
          <p:cNvSpPr/>
          <p:nvPr/>
        </p:nvSpPr>
        <p:spPr>
          <a:xfrm>
            <a:off x="7842240" y="3666600"/>
            <a:ext cx="12560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1" name=""/>
          <p:cNvSpPr/>
          <p:nvPr/>
        </p:nvSpPr>
        <p:spPr>
          <a:xfrm>
            <a:off x="180000" y="360072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0" bIns="0" anchor="t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02" name="ZoneTexte 38"/>
          <p:cNvSpPr/>
          <p:nvPr/>
        </p:nvSpPr>
        <p:spPr>
          <a:xfrm>
            <a:off x="266760" y="4680000"/>
            <a:ext cx="380556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1,7 × 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10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 = </a:t>
            </a:r>
            <a:r>
              <a:rPr b="0" lang="fr-FR" sz="4800" spc="-1" strike="noStrike">
                <a:solidFill>
                  <a:srgbClr val="c9211e"/>
                </a:solidFill>
                <a:latin typeface="Calibri"/>
                <a:ea typeface="DejaVu Sans"/>
              </a:rPr>
              <a:t>17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3" name="Rectangle 17"/>
          <p:cNvSpPr/>
          <p:nvPr/>
        </p:nvSpPr>
        <p:spPr>
          <a:xfrm>
            <a:off x="7380000" y="4500000"/>
            <a:ext cx="718920" cy="53892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04" name="Rectangle 18"/>
          <p:cNvSpPr/>
          <p:nvPr/>
        </p:nvSpPr>
        <p:spPr>
          <a:xfrm>
            <a:off x="8100000" y="4500000"/>
            <a:ext cx="718920" cy="53892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05" name="Rectangle 19"/>
          <p:cNvSpPr/>
          <p:nvPr/>
        </p:nvSpPr>
        <p:spPr>
          <a:xfrm>
            <a:off x="6660000" y="4500000"/>
            <a:ext cx="718920" cy="53892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0070c0"/>
                </a:solidFill>
                <a:latin typeface="Calibri"/>
                <a:ea typeface="DejaVu Sans"/>
              </a:rPr>
              <a:t>U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6" name="Rectangle 28"/>
          <p:cNvSpPr/>
          <p:nvPr/>
        </p:nvSpPr>
        <p:spPr>
          <a:xfrm>
            <a:off x="5220000" y="4500000"/>
            <a:ext cx="718920" cy="53892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00b050"/>
                </a:solidFill>
                <a:latin typeface="Calibri"/>
                <a:ea typeface="DejaVu Sans"/>
              </a:rPr>
              <a:t>C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7" name="Rectangle 29"/>
          <p:cNvSpPr/>
          <p:nvPr/>
        </p:nvSpPr>
        <p:spPr>
          <a:xfrm>
            <a:off x="5940000" y="4500000"/>
            <a:ext cx="718920" cy="53892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c00000"/>
                </a:solidFill>
                <a:latin typeface="Calibri"/>
                <a:ea typeface="DejaVu Sans"/>
              </a:rPr>
              <a:t>D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8" name="Rectangle 23"/>
          <p:cNvSpPr/>
          <p:nvPr/>
        </p:nvSpPr>
        <p:spPr>
          <a:xfrm>
            <a:off x="5220000" y="5040000"/>
            <a:ext cx="718920" cy="89892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09" name="Rectangle 32"/>
          <p:cNvSpPr/>
          <p:nvPr/>
        </p:nvSpPr>
        <p:spPr>
          <a:xfrm>
            <a:off x="8100000" y="5040000"/>
            <a:ext cx="718920" cy="89892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grpSp>
        <p:nvGrpSpPr>
          <p:cNvPr id="110" name=""/>
          <p:cNvGrpSpPr/>
          <p:nvPr/>
        </p:nvGrpSpPr>
        <p:grpSpPr>
          <a:xfrm>
            <a:off x="5940360" y="5040360"/>
            <a:ext cx="2878920" cy="898920"/>
            <a:chOff x="5940360" y="5040360"/>
            <a:chExt cx="2878920" cy="898920"/>
          </a:xfrm>
        </p:grpSpPr>
        <p:sp>
          <p:nvSpPr>
            <p:cNvPr id="111" name="Rectangle 16"/>
            <p:cNvSpPr/>
            <p:nvPr/>
          </p:nvSpPr>
          <p:spPr>
            <a:xfrm>
              <a:off x="8100360" y="5040360"/>
              <a:ext cx="718920" cy="89892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0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12" name="Rectangle 24"/>
            <p:cNvSpPr/>
            <p:nvPr/>
          </p:nvSpPr>
          <p:spPr>
            <a:xfrm>
              <a:off x="7380360" y="5040360"/>
              <a:ext cx="718920" cy="89892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pPr>
                <a:lnSpc>
                  <a:spcPct val="100000"/>
                </a:lnSpc>
              </a:pPr>
              <a:endParaRPr b="0" lang="fr-FR" sz="1800" spc="-1" strike="noStrike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  <p:sp>
          <p:nvSpPr>
            <p:cNvPr id="113" name="Rectangle 25"/>
            <p:cNvSpPr/>
            <p:nvPr/>
          </p:nvSpPr>
          <p:spPr>
            <a:xfrm>
              <a:off x="8100360" y="5040360"/>
              <a:ext cx="718920" cy="89892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0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14" name="Rectangle 26"/>
            <p:cNvSpPr/>
            <p:nvPr/>
          </p:nvSpPr>
          <p:spPr>
            <a:xfrm>
              <a:off x="6660360" y="5040360"/>
              <a:ext cx="718920" cy="89892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1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15" name="Rectangle 36"/>
            <p:cNvSpPr/>
            <p:nvPr/>
          </p:nvSpPr>
          <p:spPr>
            <a:xfrm>
              <a:off x="7380360" y="5040360"/>
              <a:ext cx="718920" cy="89892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7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16" name="Rectangle 77"/>
            <p:cNvSpPr/>
            <p:nvPr/>
          </p:nvSpPr>
          <p:spPr>
            <a:xfrm>
              <a:off x="8100360" y="5040360"/>
              <a:ext cx="718920" cy="89892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pPr>
                <a:lnSpc>
                  <a:spcPct val="100000"/>
                </a:lnSpc>
              </a:pPr>
              <a:endParaRPr b="0" lang="fr-FR" sz="1800" spc="-1" strike="noStrike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  <p:sp>
          <p:nvSpPr>
            <p:cNvPr id="117" name="Rectangle 27"/>
            <p:cNvSpPr/>
            <p:nvPr/>
          </p:nvSpPr>
          <p:spPr>
            <a:xfrm>
              <a:off x="5940360" y="5040360"/>
              <a:ext cx="718920" cy="89892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pPr>
                <a:lnSpc>
                  <a:spcPct val="100000"/>
                </a:lnSpc>
              </a:pPr>
              <a:endParaRPr b="0" lang="fr-FR" sz="1800" spc="-1" strike="noStrike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</p:grpSp>
      <p:sp>
        <p:nvSpPr>
          <p:cNvPr id="118" name="ZoneTexte 42"/>
          <p:cNvSpPr/>
          <p:nvPr/>
        </p:nvSpPr>
        <p:spPr>
          <a:xfrm>
            <a:off x="7200000" y="4939200"/>
            <a:ext cx="69624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Aptos"/>
                <a:ea typeface="DejaVu Sans"/>
              </a:rPr>
              <a:t>,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119" name="ZoneTexte 43"/>
              <p:cNvSpPr txBox="1"/>
              <p:nvPr/>
            </p:nvSpPr>
            <p:spPr>
              <a:xfrm>
                <a:off x="7470000" y="4590000"/>
                <a:ext cx="551520" cy="37008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1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=</m:t>
                    </m:r>
                    <m:r>
                      <m:t xml:space="preserve">0,1</m:t>
                    </m:r>
                  </m:oMath>
                </a14:m>
              </a:p>
            </p:txBody>
          </p:sp>
        </mc:Choice>
        <mc:Fallback/>
      </mc:AlternateContent>
      <mc:AlternateContent>
        <mc:Choice xmlns:a14="http://schemas.microsoft.com/office/drawing/2010/main" Requires="a14">
          <p:sp>
            <p:nvSpPr>
              <p:cNvPr id="120" name="ZoneTexte 44"/>
              <p:cNvSpPr txBox="1"/>
              <p:nvPr/>
            </p:nvSpPr>
            <p:spPr>
              <a:xfrm>
                <a:off x="8100000" y="4590000"/>
                <a:ext cx="706680" cy="36972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1</m:t>
                        </m:r>
                      </m:num>
                      <m:den>
                        <m:r>
                          <m:t xml:space="preserve">100</m:t>
                        </m:r>
                      </m:den>
                    </m:f>
                    <m:r>
                      <m:t xml:space="preserve">=</m:t>
                    </m:r>
                    <m:r>
                      <m:t xml:space="preserve">0,01</m:t>
                    </m:r>
                  </m:oMath>
                </a14:m>
              </a:p>
            </p:txBody>
          </p:sp>
        </mc:Choice>
        <mc:Fallback/>
      </mc:AlternateContent>
      <p:sp>
        <p:nvSpPr>
          <p:cNvPr id="121" name="ZoneTexte 4"/>
          <p:cNvSpPr/>
          <p:nvPr/>
        </p:nvSpPr>
        <p:spPr>
          <a:xfrm>
            <a:off x="620280" y="1041120"/>
            <a:ext cx="7890840" cy="1551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Relire la stratégie C6 dans le cahier de leçons.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fill="hold" presetClass="path" presetID="35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97555833033964 0 L -0.077818078015379 0 E">
                                      <p:cBhvr>
                                        <p:cTn id="6" dur="2000" fill="hold"/>
                                        <p:tgtEl>
                                          <p:spTgt spid="110"/>
                                        </p:tgtEl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nodeType="clickEffect" fill="hold" presetClass="exit" presetID="1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 additive="repl">
                                        <p:cTn id="10" dur="2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PlaceHolder 1"/>
          <p:cNvSpPr>
            <a:spLocks noGrp="1"/>
          </p:cNvSpPr>
          <p:nvPr>
            <p:ph type="title"/>
          </p:nvPr>
        </p:nvSpPr>
        <p:spPr>
          <a:xfrm>
            <a:off x="588600" y="348120"/>
            <a:ext cx="7884720" cy="5245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8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Calcule.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3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9680" cy="3657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2/10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4" name=""/>
          <p:cNvSpPr/>
          <p:nvPr/>
        </p:nvSpPr>
        <p:spPr>
          <a:xfrm>
            <a:off x="8047080" y="337320"/>
            <a:ext cx="10760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5" name=""/>
          <p:cNvSpPr/>
          <p:nvPr/>
        </p:nvSpPr>
        <p:spPr>
          <a:xfrm>
            <a:off x="7841880" y="3666240"/>
            <a:ext cx="12560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6" name=""/>
          <p:cNvSpPr/>
          <p:nvPr/>
        </p:nvSpPr>
        <p:spPr>
          <a:xfrm>
            <a:off x="180000" y="360036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0" bIns="0" anchor="t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27" name="ZoneTexte 7"/>
          <p:cNvSpPr/>
          <p:nvPr/>
        </p:nvSpPr>
        <p:spPr>
          <a:xfrm>
            <a:off x="590400" y="1800000"/>
            <a:ext cx="348192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7 × 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20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 = …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8" name="ZoneTexte 5"/>
          <p:cNvSpPr/>
          <p:nvPr/>
        </p:nvSpPr>
        <p:spPr>
          <a:xfrm>
            <a:off x="540000" y="4320000"/>
            <a:ext cx="7890840" cy="1551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Lire la stratégie C8 dans le cahier de leçons.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PlaceHolder 1"/>
          <p:cNvSpPr>
            <a:spLocks noGrp="1"/>
          </p:cNvSpPr>
          <p:nvPr>
            <p:ph type="title"/>
          </p:nvPr>
        </p:nvSpPr>
        <p:spPr>
          <a:xfrm>
            <a:off x="588600" y="348120"/>
            <a:ext cx="7884720" cy="5245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8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0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9680" cy="3657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2/10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1" name=""/>
          <p:cNvSpPr/>
          <p:nvPr/>
        </p:nvSpPr>
        <p:spPr>
          <a:xfrm>
            <a:off x="8047440" y="337680"/>
            <a:ext cx="10760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2" name=""/>
          <p:cNvSpPr/>
          <p:nvPr/>
        </p:nvSpPr>
        <p:spPr>
          <a:xfrm>
            <a:off x="7842240" y="3666600"/>
            <a:ext cx="12560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3" name=""/>
          <p:cNvSpPr/>
          <p:nvPr/>
        </p:nvSpPr>
        <p:spPr>
          <a:xfrm>
            <a:off x="180000" y="360072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0" bIns="0" anchor="t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34" name="ZoneTexte 3"/>
          <p:cNvSpPr/>
          <p:nvPr/>
        </p:nvSpPr>
        <p:spPr>
          <a:xfrm>
            <a:off x="540000" y="1260000"/>
            <a:ext cx="7739280" cy="1551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7 × 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20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 = 7 × 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2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 × 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10 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=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 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14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 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× 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10 = 140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5" name="ZoneTexte 8"/>
          <p:cNvSpPr/>
          <p:nvPr/>
        </p:nvSpPr>
        <p:spPr>
          <a:xfrm>
            <a:off x="540000" y="4320000"/>
            <a:ext cx="7890840" cy="1551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Lire la stratégie C8 dans le cahier de leçons.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PlaceHolder 1"/>
          <p:cNvSpPr>
            <a:spLocks noGrp="1"/>
          </p:cNvSpPr>
          <p:nvPr>
            <p:ph type="title"/>
          </p:nvPr>
        </p:nvSpPr>
        <p:spPr>
          <a:xfrm>
            <a:off x="588600" y="348120"/>
            <a:ext cx="7884720" cy="5245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8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Calcule.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9680" cy="3657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3/10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8" name=""/>
          <p:cNvSpPr/>
          <p:nvPr/>
        </p:nvSpPr>
        <p:spPr>
          <a:xfrm>
            <a:off x="8047080" y="337320"/>
            <a:ext cx="10760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9" name=""/>
          <p:cNvSpPr/>
          <p:nvPr/>
        </p:nvSpPr>
        <p:spPr>
          <a:xfrm>
            <a:off x="7841880" y="3666240"/>
            <a:ext cx="12560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0" name=""/>
          <p:cNvSpPr/>
          <p:nvPr/>
        </p:nvSpPr>
        <p:spPr>
          <a:xfrm>
            <a:off x="180000" y="360036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0" bIns="0" anchor="t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41" name="ZoneTexte 10"/>
          <p:cNvSpPr/>
          <p:nvPr/>
        </p:nvSpPr>
        <p:spPr>
          <a:xfrm>
            <a:off x="590400" y="1800000"/>
            <a:ext cx="348192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4 × 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60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 = …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2" name="ZoneTexte 9"/>
          <p:cNvSpPr/>
          <p:nvPr/>
        </p:nvSpPr>
        <p:spPr>
          <a:xfrm>
            <a:off x="540000" y="4320000"/>
            <a:ext cx="7890840" cy="1551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Lire la stratégie C8 dans le cahier de leçons.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PlaceHolder 1"/>
          <p:cNvSpPr>
            <a:spLocks noGrp="1"/>
          </p:cNvSpPr>
          <p:nvPr>
            <p:ph type="title"/>
          </p:nvPr>
        </p:nvSpPr>
        <p:spPr>
          <a:xfrm>
            <a:off x="588600" y="348120"/>
            <a:ext cx="7884720" cy="5245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8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4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9680" cy="3657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3/10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5" name=""/>
          <p:cNvSpPr/>
          <p:nvPr/>
        </p:nvSpPr>
        <p:spPr>
          <a:xfrm>
            <a:off x="8047440" y="337680"/>
            <a:ext cx="10760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6" name=""/>
          <p:cNvSpPr/>
          <p:nvPr/>
        </p:nvSpPr>
        <p:spPr>
          <a:xfrm>
            <a:off x="7842240" y="3666600"/>
            <a:ext cx="12560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7" name=""/>
          <p:cNvSpPr/>
          <p:nvPr/>
        </p:nvSpPr>
        <p:spPr>
          <a:xfrm>
            <a:off x="180000" y="360072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0" bIns="0" anchor="t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48" name="ZoneTexte 11"/>
          <p:cNvSpPr/>
          <p:nvPr/>
        </p:nvSpPr>
        <p:spPr>
          <a:xfrm>
            <a:off x="540000" y="1260000"/>
            <a:ext cx="7739280" cy="1551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4 × 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60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 = 7 × 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6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 × 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10 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=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 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24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 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× 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10 = 240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9" name="ZoneTexte 12"/>
          <p:cNvSpPr/>
          <p:nvPr/>
        </p:nvSpPr>
        <p:spPr>
          <a:xfrm>
            <a:off x="540000" y="4320000"/>
            <a:ext cx="7890840" cy="1551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Lire la stratégie C8 dans le cahier de leçons.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PlaceHolder 1"/>
          <p:cNvSpPr>
            <a:spLocks noGrp="1"/>
          </p:cNvSpPr>
          <p:nvPr>
            <p:ph type="title"/>
          </p:nvPr>
        </p:nvSpPr>
        <p:spPr>
          <a:xfrm>
            <a:off x="588600" y="348120"/>
            <a:ext cx="7884720" cy="5245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8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Calcule.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1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9680" cy="3657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4/10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2" name=""/>
          <p:cNvSpPr/>
          <p:nvPr/>
        </p:nvSpPr>
        <p:spPr>
          <a:xfrm>
            <a:off x="8047080" y="337320"/>
            <a:ext cx="10760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3" name=""/>
          <p:cNvSpPr/>
          <p:nvPr/>
        </p:nvSpPr>
        <p:spPr>
          <a:xfrm>
            <a:off x="7841880" y="3666240"/>
            <a:ext cx="12560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4" name=""/>
          <p:cNvSpPr/>
          <p:nvPr/>
        </p:nvSpPr>
        <p:spPr>
          <a:xfrm>
            <a:off x="180000" y="360036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0" bIns="0" anchor="t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55" name="ZoneTexte 14"/>
          <p:cNvSpPr/>
          <p:nvPr/>
        </p:nvSpPr>
        <p:spPr>
          <a:xfrm>
            <a:off x="590400" y="1800000"/>
            <a:ext cx="348192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70 × 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4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 = …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6" name="ZoneTexte 13"/>
          <p:cNvSpPr/>
          <p:nvPr/>
        </p:nvSpPr>
        <p:spPr>
          <a:xfrm>
            <a:off x="540000" y="4320000"/>
            <a:ext cx="7890840" cy="1551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Lire la stratégie C8 dans le cahier de leçons.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PlaceHolder 1"/>
          <p:cNvSpPr>
            <a:spLocks noGrp="1"/>
          </p:cNvSpPr>
          <p:nvPr>
            <p:ph type="title"/>
          </p:nvPr>
        </p:nvSpPr>
        <p:spPr>
          <a:xfrm>
            <a:off x="588600" y="348120"/>
            <a:ext cx="7884720" cy="5245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8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8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9680" cy="3657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4/10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9" name=""/>
          <p:cNvSpPr/>
          <p:nvPr/>
        </p:nvSpPr>
        <p:spPr>
          <a:xfrm>
            <a:off x="8047440" y="337680"/>
            <a:ext cx="10760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0" name=""/>
          <p:cNvSpPr/>
          <p:nvPr/>
        </p:nvSpPr>
        <p:spPr>
          <a:xfrm>
            <a:off x="7842240" y="3666600"/>
            <a:ext cx="12560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1" name=""/>
          <p:cNvSpPr/>
          <p:nvPr/>
        </p:nvSpPr>
        <p:spPr>
          <a:xfrm>
            <a:off x="180000" y="360072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0" bIns="0" anchor="t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62" name="ZoneTexte 15"/>
          <p:cNvSpPr/>
          <p:nvPr/>
        </p:nvSpPr>
        <p:spPr>
          <a:xfrm>
            <a:off x="540000" y="1260000"/>
            <a:ext cx="7739280" cy="1551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70 × 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4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 = 7 × 10 × 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4 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=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 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28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 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× 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10 = 280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3" name="ZoneTexte 16"/>
          <p:cNvSpPr/>
          <p:nvPr/>
        </p:nvSpPr>
        <p:spPr>
          <a:xfrm>
            <a:off x="540000" y="4320000"/>
            <a:ext cx="7890840" cy="1551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Lire la stratégie C8 dans le cahier de leçons.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137</TotalTime>
  <Application>LibreOffice/7.4.3.2$Windows_X86_64 LibreOffice_project/1048a8393ae2eeec98dff31b5c133c5f1d08b890</Application>
  <AppVersion>15.0000</AppVersion>
  <Words>274</Words>
  <Paragraphs>92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2023-02-07T14:55:57Z</dcterms:created>
  <dc:creator>MHM</dc:creator>
  <dc:description/>
  <dc:language>fr-FR</dc:language>
  <cp:lastModifiedBy/>
  <dcterms:modified xsi:type="dcterms:W3CDTF">2026-03-24T17:19:28Z</dcterms:modified>
  <cp:revision>119</cp:revision>
  <dc:subject/>
  <dc:title>Présentation PowerPoint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Affichage à l'écran (4:3)</vt:lpwstr>
  </property>
  <property fmtid="{D5CDD505-2E9C-101B-9397-08002B2CF9AE}" pid="3" name="Slides">
    <vt:i4>15</vt:i4>
  </property>
</Properties>
</file>