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media/image1.png" ContentType="image/png"/>
  <Override PartName="/ppt/media/image2.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8633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889380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8372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8633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889380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8372160" y="4622760"/>
            <a:ext cx="771480" cy="4102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4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588600" y="367920"/>
            <a:ext cx="7886520" cy="2509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360" cy="6858360"/>
          </a:xfrm>
          <a:prstGeom prst="straightConnector1">
            <a:avLst/>
          </a:prstGeom>
          <a:ln w="76200">
            <a:solidFill>
              <a:srgbClr val="0070c0"/>
            </a:solidFill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816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9960" cy="3243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</a:rPr>
              <a:t>Séance 93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9440" cy="32436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Modifiez le style du titre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X/X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6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9120" cy="359640"/>
          </a:xfrm>
          <a:prstGeom prst="rect">
            <a:avLst/>
          </a:prstGeom>
          <a:ln w="0">
            <a:noFill/>
          </a:ln>
        </p:spPr>
      </p:pic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5" name="Rectangle 4"/>
          <p:cNvSpPr/>
          <p:nvPr/>
        </p:nvSpPr>
        <p:spPr>
          <a:xfrm>
            <a:off x="0" y="330120"/>
            <a:ext cx="9143640" cy="652752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6" name="ZoneTexte 5"/>
          <p:cNvSpPr/>
          <p:nvPr/>
        </p:nvSpPr>
        <p:spPr>
          <a:xfrm>
            <a:off x="1080000" y="2340000"/>
            <a:ext cx="7200000" cy="252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Microsoft YaHei"/>
              </a:rPr>
              <a:t>CE2 : </a:t>
            </a:r>
            <a:r>
              <a:rPr b="1" lang="fr-FR" sz="3200" spc="-1" strike="noStrike">
                <a:solidFill>
                  <a:srgbClr val="ffffff"/>
                </a:solidFill>
                <a:latin typeface="Calibri"/>
              </a:rPr>
              <a:t>Je sais poser et calculer des additions, soustractions et multiplications.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  <a:tabLst>
                <a:tab algn="l" pos="0"/>
              </a:tabLst>
            </a:pP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</a:rPr>
              <a:t>CM1 : Je découvre les probabilités.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47" name="Image 6" descr=""/>
          <p:cNvPicPr/>
          <p:nvPr/>
        </p:nvPicPr>
        <p:blipFill>
          <a:blip r:embed="rId1"/>
          <a:stretch/>
        </p:blipFill>
        <p:spPr>
          <a:xfrm>
            <a:off x="3654360" y="571320"/>
            <a:ext cx="1834920" cy="12657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576720" y="348120"/>
            <a:ext cx="7886520" cy="5263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88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Réponds sur l’ardoise.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/>
          </p:nvPr>
        </p:nvSpPr>
        <p:spPr>
          <a:xfrm>
            <a:off x="8372160" y="65098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1/4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0" name="ZoneTexte 19"/>
          <p:cNvSpPr/>
          <p:nvPr/>
        </p:nvSpPr>
        <p:spPr>
          <a:xfrm>
            <a:off x="252000" y="941760"/>
            <a:ext cx="8639280" cy="1827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70c0"/>
                </a:solidFill>
                <a:latin typeface="Calibri"/>
              </a:rPr>
              <a:t>Ecris O (pour Oui) si c’est un événement dont on connait le résultat à l’avance.</a:t>
            </a:r>
            <a:endParaRPr b="0" lang="fr-FR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70c0"/>
                </a:solidFill>
                <a:latin typeface="Calibri"/>
                <a:ea typeface="Calibri"/>
              </a:rPr>
              <a:t>Ecris N (pour Non), si c’est un événement dont on ne peut pas être s</a:t>
            </a:r>
            <a:r>
              <a:rPr b="0" lang="fr-FR" sz="2400" spc="-1" strike="noStrike">
                <a:solidFill>
                  <a:srgbClr val="0070c0"/>
                </a:solidFill>
                <a:latin typeface="Calibri"/>
                <a:ea typeface="Calibri"/>
              </a:rPr>
              <a:t>û</a:t>
            </a:r>
            <a:r>
              <a:rPr b="0" lang="fr-FR" sz="2400" spc="-1" strike="noStrike">
                <a:solidFill>
                  <a:srgbClr val="0070c0"/>
                </a:solidFill>
                <a:latin typeface="Calibri"/>
                <a:ea typeface="Calibri"/>
              </a:rPr>
              <a:t>r du résultat. </a:t>
            </a:r>
            <a:endParaRPr b="0" lang="fr-FR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800" spc="-1" strike="noStrike">
              <a:latin typeface="Arial"/>
            </a:endParaRPr>
          </a:p>
        </p:txBody>
      </p:sp>
      <p:sp>
        <p:nvSpPr>
          <p:cNvPr id="51" name="ZoneTexte 3"/>
          <p:cNvSpPr/>
          <p:nvPr/>
        </p:nvSpPr>
        <p:spPr>
          <a:xfrm>
            <a:off x="327600" y="2520000"/>
            <a:ext cx="8639280" cy="5169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Événement</a:t>
            </a: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 : le jour que l’on sera demain. 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52" name=""/>
          <p:cNvSpPr/>
          <p:nvPr/>
        </p:nvSpPr>
        <p:spPr>
          <a:xfrm>
            <a:off x="180000" y="396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53" name=""/>
          <p:cNvSpPr/>
          <p:nvPr/>
        </p:nvSpPr>
        <p:spPr>
          <a:xfrm>
            <a:off x="7889760" y="3402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54" name=""/>
          <p:cNvSpPr/>
          <p:nvPr/>
        </p:nvSpPr>
        <p:spPr>
          <a:xfrm>
            <a:off x="8069760" y="396000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55" name="Titre 2"/>
          <p:cNvSpPr txBox="1"/>
          <p:nvPr/>
        </p:nvSpPr>
        <p:spPr>
          <a:xfrm>
            <a:off x="393480" y="4140000"/>
            <a:ext cx="7886520" cy="5263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88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Pose et calcule dans le cahier.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ZoneTexte 7"/>
          <p:cNvSpPr/>
          <p:nvPr/>
        </p:nvSpPr>
        <p:spPr>
          <a:xfrm>
            <a:off x="540000" y="4680000"/>
            <a:ext cx="245772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1 258 + 475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 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2 084 + 5 209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57" name="ZoneTexte 8"/>
          <p:cNvSpPr/>
          <p:nvPr/>
        </p:nvSpPr>
        <p:spPr>
          <a:xfrm>
            <a:off x="3600000" y="4680000"/>
            <a:ext cx="245772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4 679 − 1 125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6 381 − 2 537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58" name="ZoneTexte 9"/>
          <p:cNvSpPr/>
          <p:nvPr/>
        </p:nvSpPr>
        <p:spPr>
          <a:xfrm>
            <a:off x="7020000" y="4680000"/>
            <a:ext cx="162000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194 × 5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 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137 × 48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576720" y="348120"/>
            <a:ext cx="7886520" cy="5263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88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ZoneTexte 2"/>
          <p:cNvSpPr/>
          <p:nvPr/>
        </p:nvSpPr>
        <p:spPr>
          <a:xfrm>
            <a:off x="252000" y="941760"/>
            <a:ext cx="8639280" cy="1827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70c0"/>
                </a:solidFill>
                <a:latin typeface="Calibri"/>
              </a:rPr>
              <a:t>Ecris O (pour Oui) si c’est un événement dont on connait le résultat à l’avance.</a:t>
            </a:r>
            <a:endParaRPr b="0" lang="fr-FR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70c0"/>
                </a:solidFill>
                <a:latin typeface="Calibri"/>
                <a:ea typeface="Calibri"/>
              </a:rPr>
              <a:t>Ecris N (pour Non), si c’est un événement dont on ne peut pas être s</a:t>
            </a:r>
            <a:r>
              <a:rPr b="0" lang="fr-FR" sz="2400" spc="-1" strike="noStrike">
                <a:solidFill>
                  <a:srgbClr val="0070c0"/>
                </a:solidFill>
                <a:latin typeface="Calibri"/>
                <a:ea typeface="Calibri"/>
              </a:rPr>
              <a:t>û</a:t>
            </a:r>
            <a:r>
              <a:rPr b="0" lang="fr-FR" sz="2400" spc="-1" strike="noStrike">
                <a:solidFill>
                  <a:srgbClr val="0070c0"/>
                </a:solidFill>
                <a:latin typeface="Calibri"/>
                <a:ea typeface="Calibri"/>
              </a:rPr>
              <a:t>r du résultat. </a:t>
            </a:r>
            <a:endParaRPr b="0" lang="fr-FR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800" spc="-1" strike="noStrike">
              <a:latin typeface="Arial"/>
            </a:endParaRPr>
          </a:p>
        </p:txBody>
      </p:sp>
      <p:sp>
        <p:nvSpPr>
          <p:cNvPr id="61" name="ZoneTexte 12"/>
          <p:cNvSpPr/>
          <p:nvPr/>
        </p:nvSpPr>
        <p:spPr>
          <a:xfrm>
            <a:off x="327600" y="2520000"/>
            <a:ext cx="8639280" cy="5169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Événement</a:t>
            </a: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 : le jour que l’on sera demain. 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62" name="ZoneTexte 15"/>
          <p:cNvSpPr/>
          <p:nvPr/>
        </p:nvSpPr>
        <p:spPr>
          <a:xfrm>
            <a:off x="1080000" y="3420000"/>
            <a:ext cx="8639280" cy="7905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800" spc="-1" strike="noStrike">
                <a:solidFill>
                  <a:srgbClr val="00b050"/>
                </a:solidFill>
                <a:latin typeface="Calibri"/>
                <a:ea typeface="Calibri"/>
              </a:rPr>
              <a:t>OUI. Il n’y a pas de doute.</a:t>
            </a:r>
            <a:endParaRPr b="0" lang="fr-FR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800" spc="-1" strike="noStrike">
              <a:latin typeface="Arial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/>
          </p:nvPr>
        </p:nvSpPr>
        <p:spPr>
          <a:xfrm>
            <a:off x="8372160" y="65098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1/4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"/>
          <p:cNvSpPr/>
          <p:nvPr/>
        </p:nvSpPr>
        <p:spPr>
          <a:xfrm>
            <a:off x="180000" y="395964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65" name=""/>
          <p:cNvSpPr/>
          <p:nvPr/>
        </p:nvSpPr>
        <p:spPr>
          <a:xfrm>
            <a:off x="7889760" y="3402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66" name=""/>
          <p:cNvSpPr/>
          <p:nvPr/>
        </p:nvSpPr>
        <p:spPr>
          <a:xfrm>
            <a:off x="8069760" y="396000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67" name="Titre 3"/>
          <p:cNvSpPr txBox="1"/>
          <p:nvPr/>
        </p:nvSpPr>
        <p:spPr>
          <a:xfrm>
            <a:off x="393840" y="4140000"/>
            <a:ext cx="7886520" cy="5263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88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Pose et calcule dans le cahier.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ZoneTexte 10"/>
          <p:cNvSpPr/>
          <p:nvPr/>
        </p:nvSpPr>
        <p:spPr>
          <a:xfrm>
            <a:off x="540000" y="4680000"/>
            <a:ext cx="245772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1 258 + 475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 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2 084 + 5 209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69" name="ZoneTexte 11"/>
          <p:cNvSpPr/>
          <p:nvPr/>
        </p:nvSpPr>
        <p:spPr>
          <a:xfrm>
            <a:off x="3600000" y="4680000"/>
            <a:ext cx="245772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4 679 − 1 125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6 381 − 2 537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70" name="ZoneTexte 13"/>
          <p:cNvSpPr/>
          <p:nvPr/>
        </p:nvSpPr>
        <p:spPr>
          <a:xfrm>
            <a:off x="7020000" y="4680000"/>
            <a:ext cx="162000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194 × 5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 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137 × 48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576720" y="348120"/>
            <a:ext cx="7886520" cy="5263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88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Réponds sur l’ardoise.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8372160" y="65098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2/4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ZoneTexte 19"/>
          <p:cNvSpPr/>
          <p:nvPr/>
        </p:nvSpPr>
        <p:spPr>
          <a:xfrm>
            <a:off x="252000" y="941760"/>
            <a:ext cx="8639280" cy="1827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70c0"/>
                </a:solidFill>
                <a:latin typeface="Calibri"/>
              </a:rPr>
              <a:t>Ecris O (pour Oui) si c’est un événement dont on connait le résultat à l’avance.</a:t>
            </a:r>
            <a:endParaRPr b="0" lang="fr-FR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70c0"/>
                </a:solidFill>
                <a:latin typeface="Calibri"/>
                <a:ea typeface="Calibri"/>
              </a:rPr>
              <a:t>Ecris N (pour Non), si c’est un événement dont on ne peut pas être s</a:t>
            </a:r>
            <a:r>
              <a:rPr b="0" lang="fr-FR" sz="2400" spc="-1" strike="noStrike">
                <a:solidFill>
                  <a:srgbClr val="0070c0"/>
                </a:solidFill>
                <a:latin typeface="Calibri"/>
                <a:ea typeface="Calibri"/>
              </a:rPr>
              <a:t>û</a:t>
            </a:r>
            <a:r>
              <a:rPr b="0" lang="fr-FR" sz="2400" spc="-1" strike="noStrike">
                <a:solidFill>
                  <a:srgbClr val="0070c0"/>
                </a:solidFill>
                <a:latin typeface="Calibri"/>
                <a:ea typeface="Calibri"/>
              </a:rPr>
              <a:t>r du résultat. </a:t>
            </a:r>
            <a:endParaRPr b="0" lang="fr-FR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800" spc="-1" strike="noStrike">
              <a:latin typeface="Arial"/>
            </a:endParaRPr>
          </a:p>
        </p:txBody>
      </p:sp>
      <p:sp>
        <p:nvSpPr>
          <p:cNvPr id="74" name="ZoneTexte 3"/>
          <p:cNvSpPr/>
          <p:nvPr/>
        </p:nvSpPr>
        <p:spPr>
          <a:xfrm>
            <a:off x="327600" y="2520000"/>
            <a:ext cx="8639280" cy="9435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Événement</a:t>
            </a: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 : le côté où va tomber une pièce que je lance en l’air. 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75" name=""/>
          <p:cNvSpPr/>
          <p:nvPr/>
        </p:nvSpPr>
        <p:spPr>
          <a:xfrm>
            <a:off x="180000" y="396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76" name=""/>
          <p:cNvSpPr/>
          <p:nvPr/>
        </p:nvSpPr>
        <p:spPr>
          <a:xfrm>
            <a:off x="7889760" y="3402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77" name=""/>
          <p:cNvSpPr/>
          <p:nvPr/>
        </p:nvSpPr>
        <p:spPr>
          <a:xfrm>
            <a:off x="8069760" y="396000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78" name="Titre 4"/>
          <p:cNvSpPr txBox="1"/>
          <p:nvPr/>
        </p:nvSpPr>
        <p:spPr>
          <a:xfrm>
            <a:off x="393840" y="4140000"/>
            <a:ext cx="7886520" cy="5263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88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Pose et calcule dans le cahier.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ZoneTexte 14"/>
          <p:cNvSpPr/>
          <p:nvPr/>
        </p:nvSpPr>
        <p:spPr>
          <a:xfrm>
            <a:off x="540000" y="4680000"/>
            <a:ext cx="245772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1 258 + 475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 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2 084 + 5 209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80" name="ZoneTexte 16"/>
          <p:cNvSpPr/>
          <p:nvPr/>
        </p:nvSpPr>
        <p:spPr>
          <a:xfrm>
            <a:off x="3600000" y="4680000"/>
            <a:ext cx="245772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4 679 − 1 125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6 381 − 2 537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81" name="ZoneTexte 17"/>
          <p:cNvSpPr/>
          <p:nvPr/>
        </p:nvSpPr>
        <p:spPr>
          <a:xfrm>
            <a:off x="7020000" y="4680000"/>
            <a:ext cx="162000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194 × 5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 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137 × 48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576720" y="348120"/>
            <a:ext cx="7886520" cy="5263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88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3" name="ZoneTexte 2"/>
          <p:cNvSpPr/>
          <p:nvPr/>
        </p:nvSpPr>
        <p:spPr>
          <a:xfrm>
            <a:off x="252000" y="941760"/>
            <a:ext cx="8639280" cy="1827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70c0"/>
                </a:solidFill>
                <a:latin typeface="Calibri"/>
              </a:rPr>
              <a:t>Ecris O (pour Oui) si c’est un événement dont on connait le résultat à l’avance.</a:t>
            </a:r>
            <a:endParaRPr b="0" lang="fr-FR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70c0"/>
                </a:solidFill>
                <a:latin typeface="Calibri"/>
                <a:ea typeface="Calibri"/>
              </a:rPr>
              <a:t>Ecris N (pour Non), si c’est un événement dont on ne peut pas être s</a:t>
            </a:r>
            <a:r>
              <a:rPr b="0" lang="fr-FR" sz="2400" spc="-1" strike="noStrike">
                <a:solidFill>
                  <a:srgbClr val="0070c0"/>
                </a:solidFill>
                <a:latin typeface="Calibri"/>
                <a:ea typeface="Calibri"/>
              </a:rPr>
              <a:t>û</a:t>
            </a:r>
            <a:r>
              <a:rPr b="0" lang="fr-FR" sz="2400" spc="-1" strike="noStrike">
                <a:solidFill>
                  <a:srgbClr val="0070c0"/>
                </a:solidFill>
                <a:latin typeface="Calibri"/>
                <a:ea typeface="Calibri"/>
              </a:rPr>
              <a:t>r du résultat. </a:t>
            </a:r>
            <a:endParaRPr b="0" lang="fr-FR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800" spc="-1" strike="noStrike">
              <a:latin typeface="Arial"/>
            </a:endParaRPr>
          </a:p>
        </p:txBody>
      </p:sp>
      <p:sp>
        <p:nvSpPr>
          <p:cNvPr id="84" name="ZoneTexte 12"/>
          <p:cNvSpPr/>
          <p:nvPr/>
        </p:nvSpPr>
        <p:spPr>
          <a:xfrm>
            <a:off x="327600" y="2520000"/>
            <a:ext cx="8639280" cy="9428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Événement</a:t>
            </a: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 : le côté où va tomber une pièce que je lance en l’air. 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85" name="ZoneTexte 15"/>
          <p:cNvSpPr/>
          <p:nvPr/>
        </p:nvSpPr>
        <p:spPr>
          <a:xfrm>
            <a:off x="1080000" y="3420000"/>
            <a:ext cx="8639280" cy="7905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800" spc="-1" strike="noStrike">
                <a:solidFill>
                  <a:srgbClr val="00b050"/>
                </a:solidFill>
                <a:latin typeface="Calibri"/>
                <a:ea typeface="Calibri"/>
              </a:rPr>
              <a:t>Non. Cela peut être pile, ou face. </a:t>
            </a:r>
            <a:endParaRPr b="0" lang="fr-FR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800" spc="-1" strike="noStrike">
              <a:latin typeface="Arial"/>
            </a:endParaRPr>
          </a:p>
        </p:txBody>
      </p:sp>
      <p:sp>
        <p:nvSpPr>
          <p:cNvPr id="86" name="PlaceHolder 2"/>
          <p:cNvSpPr>
            <a:spLocks noGrp="1"/>
          </p:cNvSpPr>
          <p:nvPr>
            <p:ph/>
          </p:nvPr>
        </p:nvSpPr>
        <p:spPr>
          <a:xfrm>
            <a:off x="8372160" y="65098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2/4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7" name=""/>
          <p:cNvSpPr/>
          <p:nvPr/>
        </p:nvSpPr>
        <p:spPr>
          <a:xfrm>
            <a:off x="180000" y="396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88" name=""/>
          <p:cNvSpPr/>
          <p:nvPr/>
        </p:nvSpPr>
        <p:spPr>
          <a:xfrm>
            <a:off x="7889760" y="3402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89" name=""/>
          <p:cNvSpPr/>
          <p:nvPr/>
        </p:nvSpPr>
        <p:spPr>
          <a:xfrm>
            <a:off x="8069760" y="396000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90" name="Titre 5"/>
          <p:cNvSpPr txBox="1"/>
          <p:nvPr/>
        </p:nvSpPr>
        <p:spPr>
          <a:xfrm>
            <a:off x="393840" y="4140000"/>
            <a:ext cx="7886520" cy="5263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88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Pose et calcule dans le cahier.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1" name="ZoneTexte 18"/>
          <p:cNvSpPr/>
          <p:nvPr/>
        </p:nvSpPr>
        <p:spPr>
          <a:xfrm>
            <a:off x="540000" y="4680000"/>
            <a:ext cx="245772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1 258 + 475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 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2 084 + 5 209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92" name="ZoneTexte 20"/>
          <p:cNvSpPr/>
          <p:nvPr/>
        </p:nvSpPr>
        <p:spPr>
          <a:xfrm>
            <a:off x="3600000" y="4680000"/>
            <a:ext cx="245772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4 679 − 1 125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6 381 − 2 537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93" name="ZoneTexte 21"/>
          <p:cNvSpPr/>
          <p:nvPr/>
        </p:nvSpPr>
        <p:spPr>
          <a:xfrm>
            <a:off x="7020000" y="4680000"/>
            <a:ext cx="162000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194 × 5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 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137 × 48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8" dur="indefinite" restart="never" nodeType="tmRoot">
          <p:childTnLst>
            <p:seq>
              <p:cTn id="9" dur="indefinite" nodeType="mainSeq">
                <p:childTnLst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576720" y="348120"/>
            <a:ext cx="7886520" cy="5263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88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Réponds sur l’ardoise.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5" name="PlaceHolder 2"/>
          <p:cNvSpPr>
            <a:spLocks noGrp="1"/>
          </p:cNvSpPr>
          <p:nvPr>
            <p:ph/>
          </p:nvPr>
        </p:nvSpPr>
        <p:spPr>
          <a:xfrm>
            <a:off x="8372160" y="65098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3/4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6" name="ZoneTexte 19"/>
          <p:cNvSpPr/>
          <p:nvPr/>
        </p:nvSpPr>
        <p:spPr>
          <a:xfrm>
            <a:off x="252000" y="941760"/>
            <a:ext cx="8639280" cy="1827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70c0"/>
                </a:solidFill>
                <a:latin typeface="Calibri"/>
              </a:rPr>
              <a:t>Ecris O (pour Oui) si c’est un événement dont on connait le résultat à l’avance.</a:t>
            </a:r>
            <a:endParaRPr b="0" lang="fr-FR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70c0"/>
                </a:solidFill>
                <a:latin typeface="Calibri"/>
                <a:ea typeface="Calibri"/>
              </a:rPr>
              <a:t>Ecris N (pour Non), si c’est un événement dont on ne peut pas être s</a:t>
            </a:r>
            <a:r>
              <a:rPr b="0" lang="fr-FR" sz="2400" spc="-1" strike="noStrike">
                <a:solidFill>
                  <a:srgbClr val="0070c0"/>
                </a:solidFill>
                <a:latin typeface="Calibri"/>
                <a:ea typeface="Calibri"/>
              </a:rPr>
              <a:t>û</a:t>
            </a:r>
            <a:r>
              <a:rPr b="0" lang="fr-FR" sz="2400" spc="-1" strike="noStrike">
                <a:solidFill>
                  <a:srgbClr val="0070c0"/>
                </a:solidFill>
                <a:latin typeface="Calibri"/>
                <a:ea typeface="Calibri"/>
              </a:rPr>
              <a:t>r du résultat. </a:t>
            </a:r>
            <a:endParaRPr b="0" lang="fr-FR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800" spc="-1" strike="noStrike">
              <a:latin typeface="Arial"/>
            </a:endParaRPr>
          </a:p>
        </p:txBody>
      </p:sp>
      <p:sp>
        <p:nvSpPr>
          <p:cNvPr id="97" name="ZoneTexte 3"/>
          <p:cNvSpPr/>
          <p:nvPr/>
        </p:nvSpPr>
        <p:spPr>
          <a:xfrm>
            <a:off x="327600" y="2520000"/>
            <a:ext cx="8639280" cy="5169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Événement</a:t>
            </a: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 : l’heure de la fin de l’école. 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98" name=""/>
          <p:cNvSpPr/>
          <p:nvPr/>
        </p:nvSpPr>
        <p:spPr>
          <a:xfrm>
            <a:off x="180000" y="396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99" name=""/>
          <p:cNvSpPr/>
          <p:nvPr/>
        </p:nvSpPr>
        <p:spPr>
          <a:xfrm>
            <a:off x="7889760" y="3402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00" name=""/>
          <p:cNvSpPr/>
          <p:nvPr/>
        </p:nvSpPr>
        <p:spPr>
          <a:xfrm>
            <a:off x="8069760" y="396000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01" name="Titre 6"/>
          <p:cNvSpPr txBox="1"/>
          <p:nvPr/>
        </p:nvSpPr>
        <p:spPr>
          <a:xfrm>
            <a:off x="393840" y="4140000"/>
            <a:ext cx="7886520" cy="5263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88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Pose et calcule dans le cahier.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2" name="ZoneTexte 22"/>
          <p:cNvSpPr/>
          <p:nvPr/>
        </p:nvSpPr>
        <p:spPr>
          <a:xfrm>
            <a:off x="540000" y="4680000"/>
            <a:ext cx="245772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1 258 + 475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 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2 084 + 5 209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03" name="ZoneTexte 23"/>
          <p:cNvSpPr/>
          <p:nvPr/>
        </p:nvSpPr>
        <p:spPr>
          <a:xfrm>
            <a:off x="3600000" y="4680000"/>
            <a:ext cx="245772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4 679 − 1 125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6 381 − 2 537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04" name="ZoneTexte 24"/>
          <p:cNvSpPr/>
          <p:nvPr/>
        </p:nvSpPr>
        <p:spPr>
          <a:xfrm>
            <a:off x="7020000" y="4680000"/>
            <a:ext cx="162000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194 × 5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 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137 × 48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576720" y="348120"/>
            <a:ext cx="7886520" cy="5263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88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6" name="ZoneTexte 2"/>
          <p:cNvSpPr/>
          <p:nvPr/>
        </p:nvSpPr>
        <p:spPr>
          <a:xfrm>
            <a:off x="252000" y="941760"/>
            <a:ext cx="8639280" cy="1827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70c0"/>
                </a:solidFill>
                <a:latin typeface="Calibri"/>
              </a:rPr>
              <a:t>Ecris O (pour Oui) si c’est un événement dont on connait le résultat à l’avance.</a:t>
            </a:r>
            <a:endParaRPr b="0" lang="fr-FR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70c0"/>
                </a:solidFill>
                <a:latin typeface="Calibri"/>
                <a:ea typeface="Calibri"/>
              </a:rPr>
              <a:t>Ecris N (pour Non), si c’est un événement dont on ne peut pas être sûr du résultat. </a:t>
            </a:r>
            <a:endParaRPr b="0" lang="fr-FR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800" spc="-1" strike="noStrike">
              <a:latin typeface="Arial"/>
            </a:endParaRPr>
          </a:p>
        </p:txBody>
      </p:sp>
      <p:sp>
        <p:nvSpPr>
          <p:cNvPr id="107" name="ZoneTexte 12"/>
          <p:cNvSpPr/>
          <p:nvPr/>
        </p:nvSpPr>
        <p:spPr>
          <a:xfrm>
            <a:off x="327600" y="2520000"/>
            <a:ext cx="8639280" cy="5169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Événement</a:t>
            </a: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 : l’heure de la fin de l’école. 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108" name="ZoneTexte 15"/>
          <p:cNvSpPr/>
          <p:nvPr/>
        </p:nvSpPr>
        <p:spPr>
          <a:xfrm>
            <a:off x="1080000" y="3420000"/>
            <a:ext cx="8639280" cy="7905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800" spc="-1" strike="noStrike">
                <a:solidFill>
                  <a:srgbClr val="00b050"/>
                </a:solidFill>
                <a:latin typeface="Calibri"/>
                <a:ea typeface="Calibri"/>
              </a:rPr>
              <a:t>Oui. C’est 16h30.</a:t>
            </a:r>
            <a:endParaRPr b="0" lang="fr-FR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800" spc="-1" strike="noStrike">
              <a:latin typeface="Arial"/>
            </a:endParaRPr>
          </a:p>
        </p:txBody>
      </p:sp>
      <p:sp>
        <p:nvSpPr>
          <p:cNvPr id="109" name="PlaceHolder 2"/>
          <p:cNvSpPr>
            <a:spLocks noGrp="1"/>
          </p:cNvSpPr>
          <p:nvPr>
            <p:ph/>
          </p:nvPr>
        </p:nvSpPr>
        <p:spPr>
          <a:xfrm>
            <a:off x="8372160" y="65098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3/4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0" name=""/>
          <p:cNvSpPr/>
          <p:nvPr/>
        </p:nvSpPr>
        <p:spPr>
          <a:xfrm>
            <a:off x="180000" y="396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11" name=""/>
          <p:cNvSpPr/>
          <p:nvPr/>
        </p:nvSpPr>
        <p:spPr>
          <a:xfrm>
            <a:off x="7889760" y="3402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12" name=""/>
          <p:cNvSpPr/>
          <p:nvPr/>
        </p:nvSpPr>
        <p:spPr>
          <a:xfrm>
            <a:off x="8069760" y="396000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13" name="Titre 7"/>
          <p:cNvSpPr txBox="1"/>
          <p:nvPr/>
        </p:nvSpPr>
        <p:spPr>
          <a:xfrm>
            <a:off x="393840" y="4140000"/>
            <a:ext cx="7886520" cy="5263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88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Pose et calcule dans le cahier.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4" name="ZoneTexte 25"/>
          <p:cNvSpPr/>
          <p:nvPr/>
        </p:nvSpPr>
        <p:spPr>
          <a:xfrm>
            <a:off x="540000" y="4680000"/>
            <a:ext cx="245772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1 258 + 475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 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2 084 + 5 209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15" name="ZoneTexte 26"/>
          <p:cNvSpPr/>
          <p:nvPr/>
        </p:nvSpPr>
        <p:spPr>
          <a:xfrm>
            <a:off x="3600000" y="4680000"/>
            <a:ext cx="245772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4 679 − 1 125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6 381 − 2 537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16" name="ZoneTexte 27"/>
          <p:cNvSpPr/>
          <p:nvPr/>
        </p:nvSpPr>
        <p:spPr>
          <a:xfrm>
            <a:off x="7020000" y="4680000"/>
            <a:ext cx="162000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194 × 5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 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137 × 48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5" dur="indefinite" restart="never" nodeType="tmRoot">
          <p:childTnLst>
            <p:seq>
              <p:cTn id="16" dur="indefinite" nodeType="mainSeq">
                <p:childTnLst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576720" y="348120"/>
            <a:ext cx="7886520" cy="5263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88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Réponds sur l’ardoise.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/>
          </p:nvPr>
        </p:nvSpPr>
        <p:spPr>
          <a:xfrm>
            <a:off x="8372160" y="65098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4/4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9" name="ZoneTexte 19"/>
          <p:cNvSpPr/>
          <p:nvPr/>
        </p:nvSpPr>
        <p:spPr>
          <a:xfrm>
            <a:off x="252000" y="941760"/>
            <a:ext cx="8639280" cy="1827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70c0"/>
                </a:solidFill>
                <a:latin typeface="Calibri"/>
              </a:rPr>
              <a:t>Ecris O (pour Oui) si c’est un événement dont on connait le résultat à l’avance.</a:t>
            </a:r>
            <a:endParaRPr b="0" lang="fr-FR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70c0"/>
                </a:solidFill>
                <a:latin typeface="Calibri"/>
                <a:ea typeface="Calibri"/>
              </a:rPr>
              <a:t>Ecris N (pour Non), si c’est un événement dont on ne peut pas être s</a:t>
            </a:r>
            <a:r>
              <a:rPr b="0" lang="fr-FR" sz="2400" spc="-1" strike="noStrike">
                <a:solidFill>
                  <a:srgbClr val="0070c0"/>
                </a:solidFill>
                <a:latin typeface="Calibri"/>
                <a:ea typeface="Calibri"/>
              </a:rPr>
              <a:t>û</a:t>
            </a:r>
            <a:r>
              <a:rPr b="0" lang="fr-FR" sz="2400" spc="-1" strike="noStrike">
                <a:solidFill>
                  <a:srgbClr val="0070c0"/>
                </a:solidFill>
                <a:latin typeface="Calibri"/>
                <a:ea typeface="Calibri"/>
              </a:rPr>
              <a:t>r du résultat. </a:t>
            </a:r>
            <a:endParaRPr b="0" lang="fr-FR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800" spc="-1" strike="noStrike">
              <a:latin typeface="Arial"/>
            </a:endParaRPr>
          </a:p>
        </p:txBody>
      </p:sp>
      <p:sp>
        <p:nvSpPr>
          <p:cNvPr id="120" name="ZoneTexte 3"/>
          <p:cNvSpPr/>
          <p:nvPr/>
        </p:nvSpPr>
        <p:spPr>
          <a:xfrm>
            <a:off x="327600" y="2520000"/>
            <a:ext cx="8639280" cy="9435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Événement</a:t>
            </a: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 : Le nombre sur lequel le dé que je lance va s’arrêter.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121" name=""/>
          <p:cNvSpPr/>
          <p:nvPr/>
        </p:nvSpPr>
        <p:spPr>
          <a:xfrm>
            <a:off x="180000" y="396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22" name=""/>
          <p:cNvSpPr/>
          <p:nvPr/>
        </p:nvSpPr>
        <p:spPr>
          <a:xfrm>
            <a:off x="7889760" y="3402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23" name=""/>
          <p:cNvSpPr/>
          <p:nvPr/>
        </p:nvSpPr>
        <p:spPr>
          <a:xfrm>
            <a:off x="8069760" y="396000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24" name="Titre 8"/>
          <p:cNvSpPr txBox="1"/>
          <p:nvPr/>
        </p:nvSpPr>
        <p:spPr>
          <a:xfrm>
            <a:off x="393840" y="4140000"/>
            <a:ext cx="7886520" cy="5263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88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Pose et calcule dans le cahier.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5" name="ZoneTexte 1"/>
          <p:cNvSpPr/>
          <p:nvPr/>
        </p:nvSpPr>
        <p:spPr>
          <a:xfrm>
            <a:off x="540000" y="4680000"/>
            <a:ext cx="245772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1 258 + 475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 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2 084 + 5 209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26" name="ZoneTexte 4"/>
          <p:cNvSpPr/>
          <p:nvPr/>
        </p:nvSpPr>
        <p:spPr>
          <a:xfrm>
            <a:off x="3600000" y="4680000"/>
            <a:ext cx="245772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4 679 − 1 125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6 381 − 2 537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27" name="ZoneTexte 6"/>
          <p:cNvSpPr/>
          <p:nvPr/>
        </p:nvSpPr>
        <p:spPr>
          <a:xfrm>
            <a:off x="7020000" y="4680000"/>
            <a:ext cx="1620000" cy="155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194 × 5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 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137 × 48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PlaceHolder 1"/>
          <p:cNvSpPr>
            <a:spLocks noGrp="1"/>
          </p:cNvSpPr>
          <p:nvPr>
            <p:ph type="title"/>
          </p:nvPr>
        </p:nvSpPr>
        <p:spPr>
          <a:xfrm>
            <a:off x="576720" y="348120"/>
            <a:ext cx="7886520" cy="5263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88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9" name="ZoneTexte 2"/>
          <p:cNvSpPr/>
          <p:nvPr/>
        </p:nvSpPr>
        <p:spPr>
          <a:xfrm>
            <a:off x="252000" y="941760"/>
            <a:ext cx="8639280" cy="1827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70c0"/>
                </a:solidFill>
                <a:latin typeface="Calibri"/>
              </a:rPr>
              <a:t>Ecris O (pour Oui) si c’est un événement dont on connait le résultat à l’avance.</a:t>
            </a:r>
            <a:endParaRPr b="0" lang="fr-FR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0070c0"/>
                </a:solidFill>
                <a:latin typeface="Calibri"/>
                <a:ea typeface="Calibri"/>
              </a:rPr>
              <a:t>Ecris N (pour Non), si c’est un événement dont on ne peut pas être sûr du résultat. </a:t>
            </a:r>
            <a:endParaRPr b="0" lang="fr-FR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800" spc="-1" strike="noStrike">
              <a:latin typeface="Arial"/>
            </a:endParaRPr>
          </a:p>
        </p:txBody>
      </p:sp>
      <p:sp>
        <p:nvSpPr>
          <p:cNvPr id="130" name="ZoneTexte 12"/>
          <p:cNvSpPr/>
          <p:nvPr/>
        </p:nvSpPr>
        <p:spPr>
          <a:xfrm>
            <a:off x="327600" y="2520000"/>
            <a:ext cx="8639280" cy="9435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Événement</a:t>
            </a: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 : Le nombre sur lequel le dé que je lance va s’arrêter.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131" name="ZoneTexte 15"/>
          <p:cNvSpPr/>
          <p:nvPr/>
        </p:nvSpPr>
        <p:spPr>
          <a:xfrm>
            <a:off x="180000" y="3420000"/>
            <a:ext cx="8820000" cy="4863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600" spc="-1" strike="noStrike">
                <a:solidFill>
                  <a:srgbClr val="00b050"/>
                </a:solidFill>
                <a:latin typeface="Calibri"/>
                <a:ea typeface="Calibri"/>
              </a:rPr>
              <a:t>Non. Si c’est un dé à 6 faces, il y a 6 possibilités: 1,2,3,4,5 ou 6.</a:t>
            </a:r>
            <a:endParaRPr b="0" lang="fr-FR" sz="2600" spc="-1" strike="noStrike">
              <a:latin typeface="Arial"/>
            </a:endParaRPr>
          </a:p>
        </p:txBody>
      </p:sp>
      <p:sp>
        <p:nvSpPr>
          <p:cNvPr id="132" name="PlaceHolder 2"/>
          <p:cNvSpPr>
            <a:spLocks noGrp="1"/>
          </p:cNvSpPr>
          <p:nvPr>
            <p:ph/>
          </p:nvPr>
        </p:nvSpPr>
        <p:spPr>
          <a:xfrm>
            <a:off x="8372160" y="65098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4/4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3" name=""/>
          <p:cNvSpPr/>
          <p:nvPr/>
        </p:nvSpPr>
        <p:spPr>
          <a:xfrm>
            <a:off x="180000" y="396000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34" name=""/>
          <p:cNvSpPr/>
          <p:nvPr/>
        </p:nvSpPr>
        <p:spPr>
          <a:xfrm>
            <a:off x="7889760" y="3402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35" name=""/>
          <p:cNvSpPr/>
          <p:nvPr/>
        </p:nvSpPr>
        <p:spPr>
          <a:xfrm>
            <a:off x="8069760" y="396000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36" name="Titre 9"/>
          <p:cNvSpPr txBox="1"/>
          <p:nvPr/>
        </p:nvSpPr>
        <p:spPr>
          <a:xfrm>
            <a:off x="213480" y="3973680"/>
            <a:ext cx="1946520" cy="5263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87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7" name="ZoneTexte 28"/>
          <p:cNvSpPr/>
          <p:nvPr/>
        </p:nvSpPr>
        <p:spPr>
          <a:xfrm>
            <a:off x="1260000" y="4746240"/>
            <a:ext cx="22680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b050"/>
                </a:solidFill>
                <a:latin typeface="Calibri"/>
              </a:rPr>
              <a:t> </a:t>
            </a:r>
            <a:r>
              <a:rPr b="0" lang="fr-FR" sz="3200" spc="-1" strike="noStrike">
                <a:solidFill>
                  <a:srgbClr val="00b050"/>
                </a:solidFill>
                <a:latin typeface="Calibri"/>
              </a:rPr>
              <a:t>= 1 733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38" name="ZoneTexte 29"/>
          <p:cNvSpPr/>
          <p:nvPr/>
        </p:nvSpPr>
        <p:spPr>
          <a:xfrm>
            <a:off x="113040" y="4841640"/>
            <a:ext cx="2457720" cy="1278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600" spc="-1" strike="noStrike">
                <a:solidFill>
                  <a:srgbClr val="000000"/>
                </a:solidFill>
                <a:latin typeface="Calibri"/>
              </a:rPr>
              <a:t>1 258 + 475</a:t>
            </a:r>
            <a:endParaRPr b="0" lang="fr-FR" sz="2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2600" spc="-1" strike="noStrike">
                <a:solidFill>
                  <a:srgbClr val="000000"/>
                </a:solidFill>
                <a:latin typeface="Calibri"/>
              </a:rPr>
              <a:t> </a:t>
            </a:r>
            <a:endParaRPr b="0" lang="fr-FR" sz="2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2600" spc="-1" strike="noStrike">
                <a:solidFill>
                  <a:srgbClr val="000000"/>
                </a:solidFill>
                <a:latin typeface="Calibri"/>
              </a:rPr>
              <a:t>2 084 + 5 209</a:t>
            </a:r>
            <a:endParaRPr b="0" lang="fr-FR" sz="2600" spc="-1" strike="noStrike">
              <a:latin typeface="Arial"/>
            </a:endParaRPr>
          </a:p>
        </p:txBody>
      </p:sp>
      <p:sp>
        <p:nvSpPr>
          <p:cNvPr id="139" name="ZoneTexte 30"/>
          <p:cNvSpPr/>
          <p:nvPr/>
        </p:nvSpPr>
        <p:spPr>
          <a:xfrm>
            <a:off x="1440000" y="5580000"/>
            <a:ext cx="22680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b050"/>
                </a:solidFill>
                <a:latin typeface="Calibri"/>
              </a:rPr>
              <a:t> </a:t>
            </a:r>
            <a:r>
              <a:rPr b="0" lang="fr-FR" sz="3200" spc="-1" strike="noStrike">
                <a:solidFill>
                  <a:srgbClr val="00b050"/>
                </a:solidFill>
                <a:latin typeface="Calibri"/>
              </a:rPr>
              <a:t>= 7 293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40" name="ZoneTexte 31"/>
          <p:cNvSpPr/>
          <p:nvPr/>
        </p:nvSpPr>
        <p:spPr>
          <a:xfrm>
            <a:off x="3302280" y="4841640"/>
            <a:ext cx="2457720" cy="1278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600" spc="-1" strike="noStrike">
                <a:solidFill>
                  <a:srgbClr val="000000"/>
                </a:solidFill>
                <a:latin typeface="Calibri"/>
              </a:rPr>
              <a:t>4 679 − 1 125</a:t>
            </a:r>
            <a:endParaRPr b="0" lang="fr-FR" sz="2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2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2600" spc="-1" strike="noStrike">
                <a:solidFill>
                  <a:srgbClr val="000000"/>
                </a:solidFill>
                <a:latin typeface="Calibri"/>
              </a:rPr>
              <a:t>6 381 − 2 537</a:t>
            </a:r>
            <a:endParaRPr b="0" lang="fr-FR" sz="2600" spc="-1" strike="noStrike">
              <a:latin typeface="Arial"/>
            </a:endParaRPr>
          </a:p>
        </p:txBody>
      </p:sp>
      <p:sp>
        <p:nvSpPr>
          <p:cNvPr id="141" name="ZoneTexte 32"/>
          <p:cNvSpPr/>
          <p:nvPr/>
        </p:nvSpPr>
        <p:spPr>
          <a:xfrm>
            <a:off x="4572000" y="4783320"/>
            <a:ext cx="22680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b050"/>
                </a:solidFill>
                <a:latin typeface="Calibri"/>
              </a:rPr>
              <a:t> </a:t>
            </a:r>
            <a:r>
              <a:rPr b="0" lang="fr-FR" sz="3200" spc="-1" strike="noStrike">
                <a:solidFill>
                  <a:srgbClr val="00b050"/>
                </a:solidFill>
                <a:latin typeface="Calibri"/>
              </a:rPr>
              <a:t>= 3 554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42" name="ZoneTexte 33"/>
          <p:cNvSpPr/>
          <p:nvPr/>
        </p:nvSpPr>
        <p:spPr>
          <a:xfrm>
            <a:off x="4680000" y="5542920"/>
            <a:ext cx="22680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b050"/>
                </a:solidFill>
                <a:latin typeface="Calibri"/>
              </a:rPr>
              <a:t> </a:t>
            </a:r>
            <a:r>
              <a:rPr b="0" lang="fr-FR" sz="3200" spc="-1" strike="noStrike">
                <a:solidFill>
                  <a:srgbClr val="00b050"/>
                </a:solidFill>
                <a:latin typeface="Calibri"/>
              </a:rPr>
              <a:t>= 3 844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43" name="ZoneTexte 34"/>
          <p:cNvSpPr/>
          <p:nvPr/>
        </p:nvSpPr>
        <p:spPr>
          <a:xfrm>
            <a:off x="6542280" y="4768920"/>
            <a:ext cx="2457720" cy="1278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600" spc="-1" strike="noStrike">
                <a:solidFill>
                  <a:srgbClr val="000000"/>
                </a:solidFill>
                <a:latin typeface="Calibri"/>
              </a:rPr>
              <a:t>194 × 5</a:t>
            </a:r>
            <a:endParaRPr b="0" lang="fr-FR" sz="2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2600" spc="-1" strike="noStrike">
                <a:solidFill>
                  <a:srgbClr val="000000"/>
                </a:solidFill>
                <a:latin typeface="Calibri"/>
              </a:rPr>
              <a:t> </a:t>
            </a:r>
            <a:endParaRPr b="0" lang="fr-FR" sz="2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2600" spc="-1" strike="noStrike">
                <a:solidFill>
                  <a:srgbClr val="000000"/>
                </a:solidFill>
                <a:latin typeface="Calibri"/>
              </a:rPr>
              <a:t>137 × 48</a:t>
            </a:r>
            <a:endParaRPr b="0" lang="fr-FR" sz="2600" spc="-1" strike="noStrike">
              <a:latin typeface="Arial"/>
            </a:endParaRPr>
          </a:p>
        </p:txBody>
      </p:sp>
      <p:sp>
        <p:nvSpPr>
          <p:cNvPr id="144" name="ZoneTexte 35"/>
          <p:cNvSpPr/>
          <p:nvPr/>
        </p:nvSpPr>
        <p:spPr>
          <a:xfrm>
            <a:off x="7020000" y="4727520"/>
            <a:ext cx="22680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b050"/>
                </a:solidFill>
                <a:latin typeface="Calibri"/>
              </a:rPr>
              <a:t> </a:t>
            </a:r>
            <a:r>
              <a:rPr b="0" lang="fr-FR" sz="3200" spc="-1" strike="noStrike">
                <a:solidFill>
                  <a:srgbClr val="00b050"/>
                </a:solidFill>
                <a:latin typeface="Calibri"/>
              </a:rPr>
              <a:t>= 970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45" name="ZoneTexte 36"/>
          <p:cNvSpPr/>
          <p:nvPr/>
        </p:nvSpPr>
        <p:spPr>
          <a:xfrm>
            <a:off x="7272000" y="5470200"/>
            <a:ext cx="22680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b050"/>
                </a:solidFill>
                <a:latin typeface="Calibri"/>
              </a:rPr>
              <a:t> </a:t>
            </a:r>
            <a:r>
              <a:rPr b="0" lang="fr-FR" sz="3200" spc="-1" strike="noStrike">
                <a:solidFill>
                  <a:srgbClr val="00b050"/>
                </a:solidFill>
                <a:latin typeface="Calibri"/>
              </a:rPr>
              <a:t>= 6 575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2" dur="indefinite" restart="never" nodeType="tmRoot">
          <p:childTnLst>
            <p:seq>
              <p:cTn id="23" dur="indefinite" nodeType="mainSeq">
                <p:childTnLst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8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14</TotalTime>
  <Application>LibreOffice/7.4.1.2$Windows_X86_64 LibreOffice_project/3c58a8f3a960df8bc8fd77b461821e42c061c5f0</Application>
  <AppVersion>15.0000</AppVersion>
  <Words>475</Words>
  <Paragraphs>46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2026-03-25T15:40:50Z</dcterms:modified>
  <cp:revision>73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9</vt:i4>
  </property>
</Properties>
</file>