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7" r:id="rId2"/>
    <p:sldId id="281" r:id="rId3"/>
    <p:sldId id="1544" r:id="rId4"/>
    <p:sldId id="1563" r:id="rId5"/>
    <p:sldId id="1545" r:id="rId6"/>
    <p:sldId id="1573" r:id="rId7"/>
    <p:sldId id="1565" r:id="rId8"/>
    <p:sldId id="1566" r:id="rId9"/>
    <p:sldId id="467" r:id="rId10"/>
    <p:sldId id="1529" r:id="rId11"/>
    <p:sldId id="1568" r:id="rId12"/>
    <p:sldId id="1569" r:id="rId13"/>
    <p:sldId id="1570" r:id="rId14"/>
    <p:sldId id="532" r:id="rId15"/>
    <p:sldId id="1348" r:id="rId16"/>
    <p:sldId id="1536" r:id="rId17"/>
    <p:sldId id="1574" r:id="rId18"/>
    <p:sldId id="275" r:id="rId19"/>
    <p:sldId id="1476" r:id="rId20"/>
    <p:sldId id="1557" r:id="rId21"/>
    <p:sldId id="1575" r:id="rId22"/>
    <p:sldId id="1576" r:id="rId23"/>
    <p:sldId id="1577" r:id="rId24"/>
    <p:sldId id="1578"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B183"/>
    <a:srgbClr val="FF0066"/>
    <a:srgbClr val="FF6600"/>
    <a:srgbClr val="3333FF"/>
    <a:srgbClr val="FECEF8"/>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549" autoAdjust="0"/>
    <p:restoredTop sz="93741" autoAdjust="0"/>
  </p:normalViewPr>
  <p:slideViewPr>
    <p:cSldViewPr snapToGrid="0">
      <p:cViewPr varScale="1">
        <p:scale>
          <a:sx n="62" d="100"/>
          <a:sy n="62" d="100"/>
        </p:scale>
        <p:origin x="42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02/01/2026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D7EEE2-979E-9645-B70A-8BB54AF7700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A35C5A3-788B-62DA-C607-7D29F0C5CFC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9F84E60-E952-E939-4FBD-35223B43D5B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BF583D7-6E84-1ED4-9984-BE12B7C0D6B6}"/>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903431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1AD86B-68C1-BE7D-9463-295A0AFD432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A475AF8-6B4A-7C50-3DF7-26F9CE7CE1A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A0CE778-2D74-89E4-2F4E-A2FAA9DCCF32}"/>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83B528D-B546-15D5-A701-DAD645144871}"/>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2802995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A4CFA-6EF4-6861-B627-9DCE640FB0A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AFBC969-6437-3B2E-54E6-F1EDD6F1E0D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0803109-B20B-243F-00B5-5AE9FFDAD73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BFC0561-733B-B0D9-53C1-6B8593A9B2D2}"/>
              </a:ext>
            </a:extLst>
          </p:cNvPr>
          <p:cNvSpPr>
            <a:spLocks noGrp="1"/>
          </p:cNvSpPr>
          <p:nvPr>
            <p:ph type="sldNum" sz="quarter" idx="5"/>
          </p:nvPr>
        </p:nvSpPr>
        <p:spPr/>
        <p:txBody>
          <a:bodyPr/>
          <a:lstStyle/>
          <a:p>
            <a:fld id="{6346C204-3D0E-43E8-BBCD-7E99DCEB2462}" type="slidenum">
              <a:rPr lang="fr-FR" smtClean="0"/>
              <a:t>15</a:t>
            </a:fld>
            <a:endParaRPr lang="fr-FR"/>
          </a:p>
        </p:txBody>
      </p:sp>
    </p:spTree>
    <p:extLst>
      <p:ext uri="{BB962C8B-B14F-4D97-AF65-F5344CB8AC3E}">
        <p14:creationId xmlns:p14="http://schemas.microsoft.com/office/powerpoint/2010/main" val="3754317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4A1FE-9BF9-1F0A-607A-2FDD54EDBA7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6FE4014-D30C-A90D-860B-52B0D1A5AA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FDE79FD-FAB6-8EEB-AA47-12990BBA4E23}"/>
              </a:ext>
            </a:extLst>
          </p:cNvPr>
          <p:cNvSpPr>
            <a:spLocks noGrp="1"/>
          </p:cNvSpPr>
          <p:nvPr>
            <p:ph type="body" idx="1"/>
          </p:nvPr>
        </p:nvSpPr>
        <p:spPr/>
        <p:txBody>
          <a:bodyPr/>
          <a:lstStyle/>
          <a:p>
            <a:r>
              <a:rPr lang="fr-FR" dirty="0"/>
              <a:t>CP - Antoine est sur la case 54 du jeu de l’oie. Il doit reculer de 11 cases. Sur quelle case arrive-t-il ?</a:t>
            </a:r>
          </a:p>
          <a:p>
            <a:r>
              <a:rPr lang="fr-FR" dirty="0"/>
              <a:t>– J’ai 42 € d’économies. J’achète un jeu de société à 20 €. Combien me reste-t-il ?</a:t>
            </a:r>
          </a:p>
          <a:p>
            <a:r>
              <a:rPr lang="fr-FR" dirty="0"/>
              <a:t>– L’arbuste mesure 84 centimètres. Le jardinier coupe 12 centimètres de hauteur. Quelle taille fait l’arbuste ?</a:t>
            </a:r>
          </a:p>
        </p:txBody>
      </p:sp>
      <p:sp>
        <p:nvSpPr>
          <p:cNvPr id="4" name="Espace réservé du numéro de diapositive 3">
            <a:extLst>
              <a:ext uri="{FF2B5EF4-FFF2-40B4-BE49-F238E27FC236}">
                <a16:creationId xmlns:a16="http://schemas.microsoft.com/office/drawing/2014/main" id="{5C0B254F-2130-88F5-89A1-B28F9C9E0E5C}"/>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4198845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755C9-3085-9933-D33D-26069B58345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7D15859-EC41-BD58-DE6B-8EC527E3A8A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FB8F994-3553-6164-ACB6-2137F2C5CAE2}"/>
              </a:ext>
            </a:extLst>
          </p:cNvPr>
          <p:cNvSpPr>
            <a:spLocks noGrp="1"/>
          </p:cNvSpPr>
          <p:nvPr>
            <p:ph type="body" idx="1"/>
          </p:nvPr>
        </p:nvSpPr>
        <p:spPr/>
        <p:txBody>
          <a:bodyPr/>
          <a:lstStyle/>
          <a:p>
            <a:r>
              <a:rPr lang="fr-FR" dirty="0"/>
              <a:t>CP - Antoine est sur la case 54 du jeu de l’oie. Il doit reculer de 11 cases. Sur quelle case arrive-t-il ?</a:t>
            </a:r>
          </a:p>
          <a:p>
            <a:r>
              <a:rPr lang="fr-FR" dirty="0"/>
              <a:t>– J’ai 42 € d’économies. J’achète un jeu de société à 20 €. Combien me reste-t-il ?</a:t>
            </a:r>
          </a:p>
          <a:p>
            <a:r>
              <a:rPr lang="fr-FR" dirty="0"/>
              <a:t>– L’arbuste mesure 84 centimètres. Le jardinier coupe 12 centimètres de hauteur. Quelle taille fait l’arbuste ?</a:t>
            </a:r>
          </a:p>
        </p:txBody>
      </p:sp>
      <p:sp>
        <p:nvSpPr>
          <p:cNvPr id="4" name="Espace réservé du numéro de diapositive 3">
            <a:extLst>
              <a:ext uri="{FF2B5EF4-FFF2-40B4-BE49-F238E27FC236}">
                <a16:creationId xmlns:a16="http://schemas.microsoft.com/office/drawing/2014/main" id="{DDBCB369-1B11-35D7-0AE2-DD9C51202B61}"/>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37992586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BBDC65-277E-973C-7EA1-68A133F8F06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913E343-F8C1-C137-C6DC-9F872F4213E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189195C-01FC-44EE-D000-5413EBE00C16}"/>
              </a:ext>
            </a:extLst>
          </p:cNvPr>
          <p:cNvSpPr>
            <a:spLocks noGrp="1"/>
          </p:cNvSpPr>
          <p:nvPr>
            <p:ph type="body" idx="1"/>
          </p:nvPr>
        </p:nvSpPr>
        <p:spPr/>
        <p:txBody>
          <a:bodyPr/>
          <a:lstStyle/>
          <a:p>
            <a:r>
              <a:rPr lang="fr-FR" dirty="0"/>
              <a:t>L’idée est d’avoir entre 20 et 30 réponses. On élargira donc l’échantillon interrogé à une autre classe, aux adultes de l’école… infos Discuter collectivement de la meilleure façon de procéder. Mettre rapidement à l’épreuve les solutions les moins efficientes pour prendre conscience de leurs limites.</a:t>
            </a:r>
            <a:endParaRPr lang="fr-FR" b="0" u="none" dirty="0"/>
          </a:p>
        </p:txBody>
      </p:sp>
      <p:sp>
        <p:nvSpPr>
          <p:cNvPr id="4" name="Espace réservé du numéro de diapositive 3">
            <a:extLst>
              <a:ext uri="{FF2B5EF4-FFF2-40B4-BE49-F238E27FC236}">
                <a16:creationId xmlns:a16="http://schemas.microsoft.com/office/drawing/2014/main" id="{F5C4B2E5-9994-D8B4-E68C-9FD15DBE8479}"/>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27327329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53A46-BE99-C95B-1D73-DDDA063071C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5814322-7DC0-82DC-1AF0-193BB3C6166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1CE78C7-344B-FF58-BA73-44B38BFC3190}"/>
              </a:ext>
            </a:extLst>
          </p:cNvPr>
          <p:cNvSpPr>
            <a:spLocks noGrp="1"/>
          </p:cNvSpPr>
          <p:nvPr>
            <p:ph type="body" idx="1"/>
          </p:nvPr>
        </p:nvSpPr>
        <p:spPr/>
        <p:txBody>
          <a:bodyPr/>
          <a:lstStyle/>
          <a:p>
            <a:r>
              <a:rPr lang="fr-FR" dirty="0"/>
              <a:t>Mettre ensuite en place le sondage pour recueillir les données en utilisant la 1re page de la fiche élève Sondage 1 pour les CP et Sondage 1 pour les CE1. Par exemple, un binôme d’élèves peut être chargé d’interroger un quart de l’échantillon en notant les réponses sur une feuille.</a:t>
            </a:r>
            <a:endParaRPr lang="fr-FR" b="0" u="none" dirty="0"/>
          </a:p>
        </p:txBody>
      </p:sp>
      <p:sp>
        <p:nvSpPr>
          <p:cNvPr id="4" name="Espace réservé du numéro de diapositive 3">
            <a:extLst>
              <a:ext uri="{FF2B5EF4-FFF2-40B4-BE49-F238E27FC236}">
                <a16:creationId xmlns:a16="http://schemas.microsoft.com/office/drawing/2014/main" id="{2373223C-F238-CAAA-9B15-3E290CD1ED60}"/>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12261026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10F242-108B-B2A1-1308-E1457CC740F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505B7DB-AB80-8780-850A-695D9446660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BD4FA35-53B2-79BA-C4CA-E8E5EBEA1089}"/>
              </a:ext>
            </a:extLst>
          </p:cNvPr>
          <p:cNvSpPr>
            <a:spLocks noGrp="1"/>
          </p:cNvSpPr>
          <p:nvPr>
            <p:ph type="body" idx="1"/>
          </p:nvPr>
        </p:nvSpPr>
        <p:spPr/>
        <p:txBody>
          <a:bodyPr/>
          <a:lstStyle/>
          <a:p>
            <a:r>
              <a:rPr lang="fr-FR" dirty="0"/>
              <a:t>Faire une mise en commun des données collectées. Collecter d’abord les informations sous forme de données brutes. Échanger sur la meilleure façon de synthétiser les résultats. </a:t>
            </a:r>
            <a:endParaRPr lang="fr-FR" b="0" u="none" dirty="0"/>
          </a:p>
        </p:txBody>
      </p:sp>
      <p:sp>
        <p:nvSpPr>
          <p:cNvPr id="4" name="Espace réservé du numéro de diapositive 3">
            <a:extLst>
              <a:ext uri="{FF2B5EF4-FFF2-40B4-BE49-F238E27FC236}">
                <a16:creationId xmlns:a16="http://schemas.microsoft.com/office/drawing/2014/main" id="{872CB868-2F43-6A13-8C97-739157991BF8}"/>
              </a:ext>
            </a:extLst>
          </p:cNvPr>
          <p:cNvSpPr>
            <a:spLocks noGrp="1"/>
          </p:cNvSpPr>
          <p:nvPr>
            <p:ph type="sldNum" sz="quarter" idx="5"/>
          </p:nvPr>
        </p:nvSpPr>
        <p:spPr/>
        <p:txBody>
          <a:bodyPr/>
          <a:lstStyle/>
          <a:p>
            <a:fld id="{6346C204-3D0E-43E8-BBCD-7E99DCEB2462}" type="slidenum">
              <a:rPr lang="fr-FR" smtClean="0"/>
              <a:t>21</a:t>
            </a:fld>
            <a:endParaRPr lang="fr-FR"/>
          </a:p>
        </p:txBody>
      </p:sp>
    </p:spTree>
    <p:extLst>
      <p:ext uri="{BB962C8B-B14F-4D97-AF65-F5344CB8AC3E}">
        <p14:creationId xmlns:p14="http://schemas.microsoft.com/office/powerpoint/2010/main" val="21874003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4875C1-AFAA-A68C-9CED-145AB850CA6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60C7F16-EC92-C0E1-56EA-B28983559D8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8B31FDB-815A-A1C7-E773-BBA8328D26C9}"/>
              </a:ext>
            </a:extLst>
          </p:cNvPr>
          <p:cNvSpPr>
            <a:spLocks noGrp="1"/>
          </p:cNvSpPr>
          <p:nvPr>
            <p:ph type="body" idx="1"/>
          </p:nvPr>
        </p:nvSpPr>
        <p:spPr/>
        <p:txBody>
          <a:bodyPr/>
          <a:lstStyle/>
          <a:p>
            <a:r>
              <a:rPr lang="fr-FR" dirty="0"/>
              <a:t>Proposer ensuite un tableau à double entrée. Construire collectivement le tableau des CP et celui des CE1. Les élèves le reproduisent dans leur cahier.</a:t>
            </a:r>
            <a:endParaRPr lang="fr-FR" b="0" u="none" dirty="0"/>
          </a:p>
        </p:txBody>
      </p:sp>
      <p:sp>
        <p:nvSpPr>
          <p:cNvPr id="4" name="Espace réservé du numéro de diapositive 3">
            <a:extLst>
              <a:ext uri="{FF2B5EF4-FFF2-40B4-BE49-F238E27FC236}">
                <a16:creationId xmlns:a16="http://schemas.microsoft.com/office/drawing/2014/main" id="{74C5C397-98FA-4124-3891-496AAB01E7F8}"/>
              </a:ext>
            </a:extLst>
          </p:cNvPr>
          <p:cNvSpPr>
            <a:spLocks noGrp="1"/>
          </p:cNvSpPr>
          <p:nvPr>
            <p:ph type="sldNum" sz="quarter" idx="5"/>
          </p:nvPr>
        </p:nvSpPr>
        <p:spPr/>
        <p:txBody>
          <a:bodyPr/>
          <a:lstStyle/>
          <a:p>
            <a:fld id="{6346C204-3D0E-43E8-BBCD-7E99DCEB2462}" type="slidenum">
              <a:rPr lang="fr-FR" smtClean="0"/>
              <a:t>22</a:t>
            </a:fld>
            <a:endParaRPr lang="fr-FR"/>
          </a:p>
        </p:txBody>
      </p:sp>
    </p:spTree>
    <p:extLst>
      <p:ext uri="{BB962C8B-B14F-4D97-AF65-F5344CB8AC3E}">
        <p14:creationId xmlns:p14="http://schemas.microsoft.com/office/powerpoint/2010/main" val="30430935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30A966-5B53-AAEE-C157-18E51D45752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39C11DD-AEF9-8F59-81EF-2AAE063A522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FEF77FC-1CCC-1B23-C026-433256D68251}"/>
              </a:ext>
            </a:extLst>
          </p:cNvPr>
          <p:cNvSpPr>
            <a:spLocks noGrp="1"/>
          </p:cNvSpPr>
          <p:nvPr>
            <p:ph type="body" idx="1"/>
          </p:nvPr>
        </p:nvSpPr>
        <p:spPr/>
        <p:txBody>
          <a:bodyPr/>
          <a:lstStyle/>
          <a:p>
            <a:r>
              <a:rPr lang="fr-FR" b="0" u="none" dirty="0"/>
              <a:t>CE1 - </a:t>
            </a:r>
            <a:r>
              <a:rPr lang="fr-FR" dirty="0"/>
              <a:t>Demander aux élèves de commenter ce qui est représenté. Lire la question et commenter le diagramme en explicitant chaque partie avec les animations. Expliquer comment on lit les informations qu’on obtient horizontalement et verticalement (faire le lien avec la lecture des tableaux à double entrée).</a:t>
            </a:r>
            <a:endParaRPr lang="fr-FR" b="0" u="none" dirty="0"/>
          </a:p>
        </p:txBody>
      </p:sp>
      <p:sp>
        <p:nvSpPr>
          <p:cNvPr id="4" name="Espace réservé du numéro de diapositive 3">
            <a:extLst>
              <a:ext uri="{FF2B5EF4-FFF2-40B4-BE49-F238E27FC236}">
                <a16:creationId xmlns:a16="http://schemas.microsoft.com/office/drawing/2014/main" id="{F34176A1-B62C-F9D3-0DD8-6E8B1F22705A}"/>
              </a:ext>
            </a:extLst>
          </p:cNvPr>
          <p:cNvSpPr>
            <a:spLocks noGrp="1"/>
          </p:cNvSpPr>
          <p:nvPr>
            <p:ph type="sldNum" sz="quarter" idx="5"/>
          </p:nvPr>
        </p:nvSpPr>
        <p:spPr/>
        <p:txBody>
          <a:bodyPr/>
          <a:lstStyle/>
          <a:p>
            <a:fld id="{6346C204-3D0E-43E8-BBCD-7E99DCEB2462}" type="slidenum">
              <a:rPr lang="fr-FR" smtClean="0"/>
              <a:t>23</a:t>
            </a:fld>
            <a:endParaRPr lang="fr-FR"/>
          </a:p>
        </p:txBody>
      </p:sp>
    </p:spTree>
    <p:extLst>
      <p:ext uri="{BB962C8B-B14F-4D97-AF65-F5344CB8AC3E}">
        <p14:creationId xmlns:p14="http://schemas.microsoft.com/office/powerpoint/2010/main" val="742230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003D2-877D-6DF8-A95F-41C02AB963B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99D5F51-5BF8-455F-8663-FA3FC032B69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88755ED-98DD-FE58-E963-B74203DF8D6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9444349-9B02-7E4D-6EB0-EA73B9312E77}"/>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30474349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515798-2DC1-C57D-744B-C69D90E4B57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98BBEC6-4F48-EEBC-D48A-F9E17B4565B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DD4574A-1878-0C42-EBB2-142D7D0D6DE5}"/>
              </a:ext>
            </a:extLst>
          </p:cNvPr>
          <p:cNvSpPr>
            <a:spLocks noGrp="1"/>
          </p:cNvSpPr>
          <p:nvPr>
            <p:ph type="body" idx="1"/>
          </p:nvPr>
        </p:nvSpPr>
        <p:spPr/>
        <p:txBody>
          <a:bodyPr/>
          <a:lstStyle/>
          <a:p>
            <a:r>
              <a:rPr lang="fr-FR" b="0" u="none" dirty="0"/>
              <a:t>CE1 - </a:t>
            </a:r>
            <a:r>
              <a:rPr lang="fr-FR" dirty="0"/>
              <a:t>Expliciter collectivement la façon de compléter le diagramme à partir de leur enquête, où se trouvent les informations, et comment dessiner les diagrammes. Laisser les élèves compléter. Corriger individuellement.</a:t>
            </a:r>
            <a:endParaRPr lang="fr-FR" b="0" u="none" dirty="0"/>
          </a:p>
        </p:txBody>
      </p:sp>
      <p:sp>
        <p:nvSpPr>
          <p:cNvPr id="4" name="Espace réservé du numéro de diapositive 3">
            <a:extLst>
              <a:ext uri="{FF2B5EF4-FFF2-40B4-BE49-F238E27FC236}">
                <a16:creationId xmlns:a16="http://schemas.microsoft.com/office/drawing/2014/main" id="{2B66BAEB-8079-EB91-2050-A3D2514BDCF1}"/>
              </a:ext>
            </a:extLst>
          </p:cNvPr>
          <p:cNvSpPr>
            <a:spLocks noGrp="1"/>
          </p:cNvSpPr>
          <p:nvPr>
            <p:ph type="sldNum" sz="quarter" idx="5"/>
          </p:nvPr>
        </p:nvSpPr>
        <p:spPr/>
        <p:txBody>
          <a:bodyPr/>
          <a:lstStyle/>
          <a:p>
            <a:fld id="{6346C204-3D0E-43E8-BBCD-7E99DCEB2462}" type="slidenum">
              <a:rPr lang="fr-FR" smtClean="0"/>
              <a:t>24</a:t>
            </a:fld>
            <a:endParaRPr lang="fr-FR"/>
          </a:p>
        </p:txBody>
      </p:sp>
    </p:spTree>
    <p:extLst>
      <p:ext uri="{BB962C8B-B14F-4D97-AF65-F5344CB8AC3E}">
        <p14:creationId xmlns:p14="http://schemas.microsoft.com/office/powerpoint/2010/main" val="3032171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FC378F-CF2A-BD8F-97D0-192A7462DA1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2B862A4-E8CE-3390-DFFB-0050706FF87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038A97D-2021-411A-E9CA-F8AD4BCE0E6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5E889EA-A527-9972-44A7-E656197B80FA}"/>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727923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20D53-765F-0007-696F-D707843863A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BB55650-40AF-E26C-A5EF-5927C32DDF2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8EF27F7-4930-1415-5F8D-8ADD0CA52F5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B0F2858-9E2E-AEB0-33BE-46742FD5941F}"/>
              </a:ext>
            </a:extLst>
          </p:cNvPr>
          <p:cNvSpPr>
            <a:spLocks noGrp="1"/>
          </p:cNvSpPr>
          <p:nvPr>
            <p:ph type="sldNum" sz="quarter" idx="5"/>
          </p:nvPr>
        </p:nvSpPr>
        <p:spPr/>
        <p:txBody>
          <a:bodyPr/>
          <a:lstStyle/>
          <a:p>
            <a:fld id="{6346C204-3D0E-43E8-BBCD-7E99DCEB2462}" type="slidenum">
              <a:rPr lang="fr-FR" smtClean="0"/>
              <a:t>5</a:t>
            </a:fld>
            <a:endParaRPr lang="fr-FR"/>
          </a:p>
        </p:txBody>
      </p:sp>
    </p:spTree>
    <p:extLst>
      <p:ext uri="{BB962C8B-B14F-4D97-AF65-F5344CB8AC3E}">
        <p14:creationId xmlns:p14="http://schemas.microsoft.com/office/powerpoint/2010/main" val="730029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1582AA-91D5-EF1B-A318-A0E576394E5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993F324-86B2-C520-5091-BBB3E6F8D04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F1CAA22-0A3B-58E6-8C13-45A1DD91B3E9}"/>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DA6F56D-CC79-F32B-3B2F-01DC88AC1701}"/>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1578651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F08266-6C2C-CCB1-A19E-C12E53E9F89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3F897DE-B066-9B57-4A21-8A5FBF132A7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1C2BC34-94D8-C433-CD86-7DF8ACFCE30F}"/>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AC3F386-1892-9A5C-38DC-EC4509E7FF55}"/>
              </a:ext>
            </a:extLst>
          </p:cNvPr>
          <p:cNvSpPr>
            <a:spLocks noGrp="1"/>
          </p:cNvSpPr>
          <p:nvPr>
            <p:ph type="sldNum" sz="quarter" idx="5"/>
          </p:nvPr>
        </p:nvSpPr>
        <p:spPr/>
        <p:txBody>
          <a:bodyPr/>
          <a:lstStyle/>
          <a:p>
            <a:fld id="{6346C204-3D0E-43E8-BBCD-7E99DCEB2462}" type="slidenum">
              <a:rPr lang="fr-FR" smtClean="0"/>
              <a:t>7</a:t>
            </a:fld>
            <a:endParaRPr lang="fr-FR"/>
          </a:p>
        </p:txBody>
      </p:sp>
    </p:spTree>
    <p:extLst>
      <p:ext uri="{BB962C8B-B14F-4D97-AF65-F5344CB8AC3E}">
        <p14:creationId xmlns:p14="http://schemas.microsoft.com/office/powerpoint/2010/main" val="1935826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8167A-4ABD-DD1E-3B23-77D87445C44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D869E74-108E-A1C4-44B6-2B0948A4D48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3814C54-64CC-5171-EF22-C1BEF49CEA1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9B33DE57-3B04-DD24-25A6-B1601FF69409}"/>
              </a:ext>
            </a:extLst>
          </p:cNvPr>
          <p:cNvSpPr>
            <a:spLocks noGrp="1"/>
          </p:cNvSpPr>
          <p:nvPr>
            <p:ph type="sldNum" sz="quarter" idx="5"/>
          </p:nvPr>
        </p:nvSpPr>
        <p:spPr/>
        <p:txBody>
          <a:bodyPr/>
          <a:lstStyle/>
          <a:p>
            <a:fld id="{6346C204-3D0E-43E8-BBCD-7E99DCEB2462}" type="slidenum">
              <a:rPr lang="fr-FR" smtClean="0"/>
              <a:t>8</a:t>
            </a:fld>
            <a:endParaRPr lang="fr-FR"/>
          </a:p>
        </p:txBody>
      </p:sp>
    </p:spTree>
    <p:extLst>
      <p:ext uri="{BB962C8B-B14F-4D97-AF65-F5344CB8AC3E}">
        <p14:creationId xmlns:p14="http://schemas.microsoft.com/office/powerpoint/2010/main" val="982129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AEDC9-D5E5-6689-6D22-58B9D4F9737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F23C190-1C40-1A6F-D889-FF43595DF99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24D94C0-8B6D-D46E-6AD5-9088EBB21F0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44715E4-B73A-4331-B3B9-46CC620D0F7C}"/>
              </a:ext>
            </a:extLst>
          </p:cNvPr>
          <p:cNvSpPr>
            <a:spLocks noGrp="1"/>
          </p:cNvSpPr>
          <p:nvPr>
            <p:ph type="sldNum" sz="quarter" idx="5"/>
          </p:nvPr>
        </p:nvSpPr>
        <p:spPr/>
        <p:txBody>
          <a:bodyPr/>
          <a:lstStyle/>
          <a:p>
            <a:fld id="{6346C204-3D0E-43E8-BBCD-7E99DCEB2462}" type="slidenum">
              <a:rPr lang="fr-FR" smtClean="0"/>
              <a:t>10</a:t>
            </a:fld>
            <a:endParaRPr lang="fr-FR"/>
          </a:p>
        </p:txBody>
      </p:sp>
    </p:spTree>
    <p:extLst>
      <p:ext uri="{BB962C8B-B14F-4D97-AF65-F5344CB8AC3E}">
        <p14:creationId xmlns:p14="http://schemas.microsoft.com/office/powerpoint/2010/main" val="2734700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2705EE-4B26-AC10-F275-A080ACC498D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1802F4B-799F-9A9C-C3B5-652DB753997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E05D6EF-A170-6B24-3B56-7BD08BBCAD5F}"/>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E5108F6-0C85-FCE0-4E7D-62B70043E40B}"/>
              </a:ext>
            </a:extLst>
          </p:cNvPr>
          <p:cNvSpPr>
            <a:spLocks noGrp="1"/>
          </p:cNvSpPr>
          <p:nvPr>
            <p:ph type="sldNum" sz="quarter" idx="5"/>
          </p:nvPr>
        </p:nvSpPr>
        <p:spPr/>
        <p:txBody>
          <a:bodyPr/>
          <a:lstStyle/>
          <a:p>
            <a:fld id="{6346C204-3D0E-43E8-BBCD-7E99DCEB2462}" type="slidenum">
              <a:rPr lang="fr-FR" smtClean="0"/>
              <a:t>11</a:t>
            </a:fld>
            <a:endParaRPr lang="fr-FR"/>
          </a:p>
        </p:txBody>
      </p:sp>
    </p:spTree>
    <p:extLst>
      <p:ext uri="{BB962C8B-B14F-4D97-AF65-F5344CB8AC3E}">
        <p14:creationId xmlns:p14="http://schemas.microsoft.com/office/powerpoint/2010/main" val="1417711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3</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68</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167E9-C644-E621-9E59-CA0334F9F7CC}"/>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145A0E7B-B300-9931-4B30-0E5178825A6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sp>
        <p:nvSpPr>
          <p:cNvPr id="8" name="ZoneTexte 7">
            <a:extLst>
              <a:ext uri="{FF2B5EF4-FFF2-40B4-BE49-F238E27FC236}">
                <a16:creationId xmlns:a16="http://schemas.microsoft.com/office/drawing/2014/main" id="{DCE5958D-5F0C-BD53-2F74-59E7F66AC879}"/>
              </a:ext>
            </a:extLst>
          </p:cNvPr>
          <p:cNvSpPr txBox="1"/>
          <p:nvPr/>
        </p:nvSpPr>
        <p:spPr>
          <a:xfrm>
            <a:off x="5445303" y="450570"/>
            <a:ext cx="1017140" cy="584775"/>
          </a:xfrm>
          <a:prstGeom prst="rect">
            <a:avLst/>
          </a:prstGeom>
          <a:noFill/>
        </p:spPr>
        <p:txBody>
          <a:bodyPr wrap="square" rtlCol="0">
            <a:spAutoFit/>
          </a:bodyPr>
          <a:lstStyle/>
          <a:p>
            <a:r>
              <a:rPr lang="fr-FR" sz="3200" dirty="0"/>
              <a:t>Relis</a:t>
            </a:r>
            <a:endParaRPr lang="fr-FR" sz="3200" b="1" dirty="0"/>
          </a:p>
        </p:txBody>
      </p:sp>
      <p:cxnSp>
        <p:nvCxnSpPr>
          <p:cNvPr id="4" name="Connecteur droit 3">
            <a:extLst>
              <a:ext uri="{FF2B5EF4-FFF2-40B4-BE49-F238E27FC236}">
                <a16:creationId xmlns:a16="http://schemas.microsoft.com/office/drawing/2014/main" id="{5D16E302-D615-742B-B84F-E423421EB76B}"/>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3" name="Image 2">
            <a:extLst>
              <a:ext uri="{FF2B5EF4-FFF2-40B4-BE49-F238E27FC236}">
                <a16:creationId xmlns:a16="http://schemas.microsoft.com/office/drawing/2014/main" id="{7C7FB1BB-B354-140C-934B-751EC8B13920}"/>
              </a:ext>
            </a:extLst>
          </p:cNvPr>
          <p:cNvPicPr>
            <a:picLocks noChangeAspect="1"/>
          </p:cNvPicPr>
          <p:nvPr/>
        </p:nvPicPr>
        <p:blipFill>
          <a:blip r:embed="rId3"/>
          <a:stretch>
            <a:fillRect/>
          </a:stretch>
        </p:blipFill>
        <p:spPr>
          <a:xfrm>
            <a:off x="10728191" y="90380"/>
            <a:ext cx="1316581" cy="1889930"/>
          </a:xfrm>
          <a:prstGeom prst="rect">
            <a:avLst/>
          </a:prstGeom>
        </p:spPr>
      </p:pic>
      <p:pic>
        <p:nvPicPr>
          <p:cNvPr id="6" name="Picture 2" descr="Collection MHM - Programme 2025 | Editions Nathan">
            <a:extLst>
              <a:ext uri="{FF2B5EF4-FFF2-40B4-BE49-F238E27FC236}">
                <a16:creationId xmlns:a16="http://schemas.microsoft.com/office/drawing/2014/main" id="{1D15EB77-0AD9-F1D6-39BC-FAF5B03F02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559" y="90380"/>
            <a:ext cx="1332576" cy="1889930"/>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a:extLst>
              <a:ext uri="{FF2B5EF4-FFF2-40B4-BE49-F238E27FC236}">
                <a16:creationId xmlns:a16="http://schemas.microsoft.com/office/drawing/2014/main" id="{786202B6-D168-D560-2570-EBB78ED3F6B3}"/>
              </a:ext>
            </a:extLst>
          </p:cNvPr>
          <p:cNvPicPr>
            <a:picLocks noChangeAspect="1"/>
          </p:cNvPicPr>
          <p:nvPr/>
        </p:nvPicPr>
        <p:blipFill>
          <a:blip r:embed="rId5"/>
          <a:stretch>
            <a:fillRect/>
          </a:stretch>
        </p:blipFill>
        <p:spPr>
          <a:xfrm>
            <a:off x="1886063" y="1131123"/>
            <a:ext cx="3473629" cy="4788146"/>
          </a:xfrm>
          <a:prstGeom prst="rect">
            <a:avLst/>
          </a:prstGeom>
        </p:spPr>
      </p:pic>
      <p:pic>
        <p:nvPicPr>
          <p:cNvPr id="13" name="Image 12">
            <a:extLst>
              <a:ext uri="{FF2B5EF4-FFF2-40B4-BE49-F238E27FC236}">
                <a16:creationId xmlns:a16="http://schemas.microsoft.com/office/drawing/2014/main" id="{2E1F600D-914B-5DA0-B8A4-241F5DD7182C}"/>
              </a:ext>
            </a:extLst>
          </p:cNvPr>
          <p:cNvPicPr>
            <a:picLocks noChangeAspect="1"/>
          </p:cNvPicPr>
          <p:nvPr/>
        </p:nvPicPr>
        <p:blipFill>
          <a:blip r:embed="rId6"/>
          <a:stretch>
            <a:fillRect/>
          </a:stretch>
        </p:blipFill>
        <p:spPr>
          <a:xfrm>
            <a:off x="6363665" y="1035344"/>
            <a:ext cx="2773055" cy="3670219"/>
          </a:xfrm>
          <a:prstGeom prst="rect">
            <a:avLst/>
          </a:prstGeom>
        </p:spPr>
      </p:pic>
      <p:pic>
        <p:nvPicPr>
          <p:cNvPr id="15" name="Image 14">
            <a:extLst>
              <a:ext uri="{FF2B5EF4-FFF2-40B4-BE49-F238E27FC236}">
                <a16:creationId xmlns:a16="http://schemas.microsoft.com/office/drawing/2014/main" id="{C4D406EB-DA58-0B5E-E40B-56E2B0B5EEFF}"/>
              </a:ext>
            </a:extLst>
          </p:cNvPr>
          <p:cNvPicPr>
            <a:picLocks noChangeAspect="1"/>
          </p:cNvPicPr>
          <p:nvPr/>
        </p:nvPicPr>
        <p:blipFill>
          <a:blip r:embed="rId7"/>
          <a:stretch>
            <a:fillRect/>
          </a:stretch>
        </p:blipFill>
        <p:spPr>
          <a:xfrm>
            <a:off x="9127453" y="2364871"/>
            <a:ext cx="2940201" cy="4064209"/>
          </a:xfrm>
          <a:prstGeom prst="rect">
            <a:avLst/>
          </a:prstGeom>
        </p:spPr>
      </p:pic>
      <p:pic>
        <p:nvPicPr>
          <p:cNvPr id="16" name="Picture 2" descr="Minuterie de 3 Minutes – 123Timer">
            <a:extLst>
              <a:ext uri="{FF2B5EF4-FFF2-40B4-BE49-F238E27FC236}">
                <a16:creationId xmlns:a16="http://schemas.microsoft.com/office/drawing/2014/main" id="{5FC5287C-75C1-AFFB-C6CB-8B9ADD1CF4F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47463" y="5314347"/>
            <a:ext cx="1114733" cy="1114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0239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6D9CA-02FD-BECF-979E-EA3E3CCB87D9}"/>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976FE2EE-C410-C581-E411-6F1BF0FDDB0D}"/>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A70EE92D-9F86-6BD3-A53F-93F7FD102F25}"/>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10" name="Picture 2" descr="fiche › Pride Mobility France">
            <a:extLst>
              <a:ext uri="{FF2B5EF4-FFF2-40B4-BE49-F238E27FC236}">
                <a16:creationId xmlns:a16="http://schemas.microsoft.com/office/drawing/2014/main" id="{38F265E1-E719-A943-8E75-44D9B53BFD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3836" y="189532"/>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BC560DE4-00D7-B65C-AA46-B8AC1E6BB39B}"/>
              </a:ext>
            </a:extLst>
          </p:cNvPr>
          <p:cNvPicPr>
            <a:picLocks noChangeAspect="1"/>
          </p:cNvPicPr>
          <p:nvPr/>
        </p:nvPicPr>
        <p:blipFill>
          <a:blip r:embed="rId4"/>
          <a:stretch>
            <a:fillRect/>
          </a:stretch>
        </p:blipFill>
        <p:spPr>
          <a:xfrm>
            <a:off x="832422" y="1151190"/>
            <a:ext cx="3924511" cy="5314443"/>
          </a:xfrm>
          <a:prstGeom prst="rect">
            <a:avLst/>
          </a:prstGeom>
        </p:spPr>
      </p:pic>
      <p:pic>
        <p:nvPicPr>
          <p:cNvPr id="8" name="Image 7">
            <a:extLst>
              <a:ext uri="{FF2B5EF4-FFF2-40B4-BE49-F238E27FC236}">
                <a16:creationId xmlns:a16="http://schemas.microsoft.com/office/drawing/2014/main" id="{BAB83AAB-6AE4-40F8-5C1A-F0960DFC1539}"/>
              </a:ext>
            </a:extLst>
          </p:cNvPr>
          <p:cNvPicPr>
            <a:picLocks noChangeAspect="1"/>
          </p:cNvPicPr>
          <p:nvPr/>
        </p:nvPicPr>
        <p:blipFill>
          <a:blip r:embed="rId5"/>
          <a:stretch>
            <a:fillRect/>
          </a:stretch>
        </p:blipFill>
        <p:spPr>
          <a:xfrm>
            <a:off x="7235487" y="1271277"/>
            <a:ext cx="3717896" cy="5114567"/>
          </a:xfrm>
          <a:prstGeom prst="rect">
            <a:avLst/>
          </a:prstGeom>
        </p:spPr>
      </p:pic>
    </p:spTree>
    <p:extLst>
      <p:ext uri="{BB962C8B-B14F-4D97-AF65-F5344CB8AC3E}">
        <p14:creationId xmlns:p14="http://schemas.microsoft.com/office/powerpoint/2010/main" val="2631469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0CFFB-788A-1DAD-4BC7-2F911BF4B2D7}"/>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359C1FE2-4863-C031-D962-59913F4045EA}"/>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640022FC-7B5F-B9B2-F9D2-DB7A57366EE1}"/>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10" name="Picture 2" descr="fiche › Pride Mobility France">
            <a:extLst>
              <a:ext uri="{FF2B5EF4-FFF2-40B4-BE49-F238E27FC236}">
                <a16:creationId xmlns:a16="http://schemas.microsoft.com/office/drawing/2014/main" id="{F544D192-7EE8-057A-798E-E91E1D110B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3836" y="189532"/>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3988F17A-12DB-C95C-D22B-31E5E96EFDCE}"/>
              </a:ext>
            </a:extLst>
          </p:cNvPr>
          <p:cNvPicPr>
            <a:picLocks noChangeAspect="1"/>
          </p:cNvPicPr>
          <p:nvPr/>
        </p:nvPicPr>
        <p:blipFill>
          <a:blip r:embed="rId4"/>
          <a:stretch>
            <a:fillRect/>
          </a:stretch>
        </p:blipFill>
        <p:spPr>
          <a:xfrm>
            <a:off x="1133006" y="1027901"/>
            <a:ext cx="3818665" cy="5323608"/>
          </a:xfrm>
          <a:prstGeom prst="rect">
            <a:avLst/>
          </a:prstGeom>
        </p:spPr>
      </p:pic>
      <p:pic>
        <p:nvPicPr>
          <p:cNvPr id="9" name="Image 8">
            <a:extLst>
              <a:ext uri="{FF2B5EF4-FFF2-40B4-BE49-F238E27FC236}">
                <a16:creationId xmlns:a16="http://schemas.microsoft.com/office/drawing/2014/main" id="{EE285A59-AB46-890C-987C-724A4E1FB49C}"/>
              </a:ext>
            </a:extLst>
          </p:cNvPr>
          <p:cNvPicPr>
            <a:picLocks noChangeAspect="1"/>
          </p:cNvPicPr>
          <p:nvPr/>
        </p:nvPicPr>
        <p:blipFill>
          <a:blip r:embed="rId5"/>
          <a:stretch>
            <a:fillRect/>
          </a:stretch>
        </p:blipFill>
        <p:spPr>
          <a:xfrm>
            <a:off x="7511774" y="1027901"/>
            <a:ext cx="3779521" cy="5216944"/>
          </a:xfrm>
          <a:prstGeom prst="rect">
            <a:avLst/>
          </a:prstGeom>
        </p:spPr>
      </p:pic>
    </p:spTree>
    <p:extLst>
      <p:ext uri="{BB962C8B-B14F-4D97-AF65-F5344CB8AC3E}">
        <p14:creationId xmlns:p14="http://schemas.microsoft.com/office/powerpoint/2010/main" val="3361936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05D1A8-A9FC-9999-FBF8-924DFC14D889}"/>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C10AE4B5-BF58-BC50-020D-02ECBBA3A69E}"/>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FB6BA269-3269-0D62-EE60-7DD4157248A1}"/>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3" name="Image 2">
            <a:extLst>
              <a:ext uri="{FF2B5EF4-FFF2-40B4-BE49-F238E27FC236}">
                <a16:creationId xmlns:a16="http://schemas.microsoft.com/office/drawing/2014/main" id="{9DA497A5-63F8-1DD0-14BD-678BB5AD69C4}"/>
              </a:ext>
            </a:extLst>
          </p:cNvPr>
          <p:cNvPicPr>
            <a:picLocks noChangeAspect="1"/>
          </p:cNvPicPr>
          <p:nvPr/>
        </p:nvPicPr>
        <p:blipFill>
          <a:blip r:embed="rId3"/>
          <a:stretch>
            <a:fillRect/>
          </a:stretch>
        </p:blipFill>
        <p:spPr>
          <a:xfrm>
            <a:off x="1177913" y="881697"/>
            <a:ext cx="4185197" cy="5679322"/>
          </a:xfrm>
          <a:prstGeom prst="rect">
            <a:avLst/>
          </a:prstGeom>
        </p:spPr>
      </p:pic>
      <p:pic>
        <p:nvPicPr>
          <p:cNvPr id="8" name="Image 7">
            <a:extLst>
              <a:ext uri="{FF2B5EF4-FFF2-40B4-BE49-F238E27FC236}">
                <a16:creationId xmlns:a16="http://schemas.microsoft.com/office/drawing/2014/main" id="{969CFC4B-C511-A4EA-A729-2B8CF0F256DA}"/>
              </a:ext>
            </a:extLst>
          </p:cNvPr>
          <p:cNvPicPr>
            <a:picLocks noChangeAspect="1"/>
          </p:cNvPicPr>
          <p:nvPr/>
        </p:nvPicPr>
        <p:blipFill>
          <a:blip r:embed="rId4"/>
          <a:stretch>
            <a:fillRect/>
          </a:stretch>
        </p:blipFill>
        <p:spPr>
          <a:xfrm>
            <a:off x="6744260" y="881697"/>
            <a:ext cx="4002509" cy="5433124"/>
          </a:xfrm>
          <a:prstGeom prst="rect">
            <a:avLst/>
          </a:prstGeom>
        </p:spPr>
      </p:pic>
    </p:spTree>
    <p:extLst>
      <p:ext uri="{BB962C8B-B14F-4D97-AF65-F5344CB8AC3E}">
        <p14:creationId xmlns:p14="http://schemas.microsoft.com/office/powerpoint/2010/main" val="1821011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a:solidFill>
            <a:srgbClr val="F4B183"/>
          </a:solidFill>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80980" y="2078315"/>
              <a:ext cx="8137133" cy="3369013"/>
            </a:xfrm>
            <a:prstGeom prst="rect">
              <a:avLst/>
            </a:prstGeom>
            <a:grp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(calculs soustractifs) en une étape de type partie-tout</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de comparaison de mesures</a:t>
              </a:r>
            </a:p>
            <a:p>
              <a:pPr marL="457200" indent="-457200">
                <a:buFont typeface="Wingdings" panose="05000000000000000000" pitchFamily="2" charset="2"/>
                <a:buChar char="è"/>
              </a:pPr>
              <a:endParaRPr lang="fr-FR" sz="3200" b="1" dirty="0">
                <a:solidFill>
                  <a:schemeClr val="bg1"/>
                </a:solidFill>
              </a:endParaRPr>
            </a:p>
            <a:p>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a:grpFill/>
          </p:spPr>
        </p:pic>
      </p:grpSp>
    </p:spTree>
    <p:extLst>
      <p:ext uri="{BB962C8B-B14F-4D97-AF65-F5344CB8AC3E}">
        <p14:creationId xmlns:p14="http://schemas.microsoft.com/office/powerpoint/2010/main" val="10273531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E7E43-E711-6BF2-B499-D48485CD0485}"/>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9CB73B15-EA58-9A86-F2FE-826CD30F7FD6}"/>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3" name="Image 2">
            <a:extLst>
              <a:ext uri="{FF2B5EF4-FFF2-40B4-BE49-F238E27FC236}">
                <a16:creationId xmlns:a16="http://schemas.microsoft.com/office/drawing/2014/main" id="{86B2AC11-747A-FB7C-430F-AAEBEB4955C7}"/>
              </a:ext>
            </a:extLst>
          </p:cNvPr>
          <p:cNvPicPr>
            <a:picLocks noChangeAspect="1"/>
          </p:cNvPicPr>
          <p:nvPr/>
        </p:nvPicPr>
        <p:blipFill>
          <a:blip r:embed="rId3"/>
          <a:stretch>
            <a:fillRect/>
          </a:stretch>
        </p:blipFill>
        <p:spPr>
          <a:xfrm>
            <a:off x="2914715" y="1134774"/>
            <a:ext cx="6929792" cy="5287094"/>
          </a:xfrm>
          <a:prstGeom prst="rect">
            <a:avLst/>
          </a:prstGeom>
        </p:spPr>
      </p:pic>
      <p:sp>
        <p:nvSpPr>
          <p:cNvPr id="5" name="Titre 1">
            <a:extLst>
              <a:ext uri="{FF2B5EF4-FFF2-40B4-BE49-F238E27FC236}">
                <a16:creationId xmlns:a16="http://schemas.microsoft.com/office/drawing/2014/main" id="{2B7538E2-E98D-DF22-168F-A7BC19C4067C}"/>
              </a:ext>
            </a:extLst>
          </p:cNvPr>
          <p:cNvSpPr txBox="1">
            <a:spLocks/>
          </p:cNvSpPr>
          <p:nvPr/>
        </p:nvSpPr>
        <p:spPr>
          <a:xfrm>
            <a:off x="3678149" y="264481"/>
            <a:ext cx="5208998" cy="43702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defRPr/>
            </a:pPr>
            <a:r>
              <a:rPr lang="fr-FR" sz="3200" dirty="0">
                <a:latin typeface="+mn-lt"/>
              </a:rPr>
              <a:t>Je cherche en suivant 4 étapes</a:t>
            </a:r>
            <a:endParaRPr kumimoji="0" lang="fr-FR" sz="3000" b="1" i="0" strike="noStrike" kern="1200" cap="none" spc="0" normalizeH="0" baseline="0" noProof="0" dirty="0">
              <a:ln>
                <a:noFill/>
              </a:ln>
              <a:solidFill>
                <a:prstClr val="black"/>
              </a:solidFill>
              <a:effectLst/>
              <a:uLnTx/>
              <a:uFillTx/>
              <a:latin typeface="+mn-lt"/>
            </a:endParaRPr>
          </a:p>
        </p:txBody>
      </p:sp>
    </p:spTree>
    <p:extLst>
      <p:ext uri="{BB962C8B-B14F-4D97-AF65-F5344CB8AC3E}">
        <p14:creationId xmlns:p14="http://schemas.microsoft.com/office/powerpoint/2010/main" val="206365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BED31-496D-B53C-11F3-358923AAF6C8}"/>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418097E-7A50-B57D-AC06-DA5F38EEF14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sp>
        <p:nvSpPr>
          <p:cNvPr id="3" name="ZoneTexte 2">
            <a:extLst>
              <a:ext uri="{FF2B5EF4-FFF2-40B4-BE49-F238E27FC236}">
                <a16:creationId xmlns:a16="http://schemas.microsoft.com/office/drawing/2014/main" id="{595BC2A5-56FD-088C-92A4-FACFD6951439}"/>
              </a:ext>
            </a:extLst>
          </p:cNvPr>
          <p:cNvSpPr txBox="1"/>
          <p:nvPr/>
        </p:nvSpPr>
        <p:spPr>
          <a:xfrm>
            <a:off x="482885" y="1895276"/>
            <a:ext cx="5157628" cy="3539430"/>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pic>
        <p:nvPicPr>
          <p:cNvPr id="7" name="Image 6">
            <a:extLst>
              <a:ext uri="{FF2B5EF4-FFF2-40B4-BE49-F238E27FC236}">
                <a16:creationId xmlns:a16="http://schemas.microsoft.com/office/drawing/2014/main" id="{07B3627D-4138-0C90-42A3-01F60D46F08E}"/>
              </a:ext>
            </a:extLst>
          </p:cNvPr>
          <p:cNvPicPr>
            <a:picLocks noChangeAspect="1"/>
          </p:cNvPicPr>
          <p:nvPr/>
        </p:nvPicPr>
        <p:blipFill>
          <a:blip r:embed="rId3"/>
          <a:srcRect t="13596" b="13650"/>
          <a:stretch>
            <a:fillRect/>
          </a:stretch>
        </p:blipFill>
        <p:spPr>
          <a:xfrm>
            <a:off x="5783795" y="225351"/>
            <a:ext cx="1038797" cy="755747"/>
          </a:xfrm>
          <a:prstGeom prst="rect">
            <a:avLst/>
          </a:prstGeom>
        </p:spPr>
      </p:pic>
      <p:cxnSp>
        <p:nvCxnSpPr>
          <p:cNvPr id="2" name="Connecteur droit 1">
            <a:extLst>
              <a:ext uri="{FF2B5EF4-FFF2-40B4-BE49-F238E27FC236}">
                <a16:creationId xmlns:a16="http://schemas.microsoft.com/office/drawing/2014/main" id="{FED38976-EF91-458A-6E42-7F613AFB70E5}"/>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5" name="ZoneTexte 4">
            <a:extLst>
              <a:ext uri="{FF2B5EF4-FFF2-40B4-BE49-F238E27FC236}">
                <a16:creationId xmlns:a16="http://schemas.microsoft.com/office/drawing/2014/main" id="{BA95573B-FDD8-8CF6-B803-A8980A8F4602}"/>
              </a:ext>
            </a:extLst>
          </p:cNvPr>
          <p:cNvSpPr txBox="1"/>
          <p:nvPr/>
        </p:nvSpPr>
        <p:spPr>
          <a:xfrm>
            <a:off x="6420654" y="1895276"/>
            <a:ext cx="4735589" cy="2029293"/>
          </a:xfrm>
          <a:prstGeom prst="rect">
            <a:avLst/>
          </a:prstGeom>
          <a:solidFill>
            <a:srgbClr val="FFE79D"/>
          </a:solidFill>
        </p:spPr>
        <p:txBody>
          <a:bodyPr wrap="square" lIns="252000" tIns="180000" rIns="252000" bIns="180000">
            <a:spAutoFit/>
          </a:bodyPr>
          <a:lstStyle/>
          <a:p>
            <a:pPr>
              <a:lnSpc>
                <a:spcPct val="107000"/>
              </a:lnSpc>
              <a:spcAft>
                <a:spcPts val="800"/>
              </a:spcAft>
            </a:pPr>
            <a:r>
              <a:rPr lang="fr-FR" sz="2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a:t>
            </a:r>
            <a:r>
              <a:rPr lang="fr-FR" sz="2400" dirty="0">
                <a:latin typeface="Calibri" panose="020F0502020204030204" pitchFamily="34" charset="0"/>
                <a:ea typeface="Calibri" panose="020F0502020204030204" pitchFamily="34" charset="0"/>
                <a:cs typeface="Calibri" panose="020F0502020204030204" pitchFamily="34" charset="0"/>
              </a:rPr>
              <a:t>ina</a:t>
            </a:r>
            <a:r>
              <a:rPr lang="fr-FR" sz="2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mesure 1</a:t>
            </a:r>
            <a:r>
              <a:rPr lang="fr-FR" sz="2400" dirty="0">
                <a:latin typeface="Calibri" panose="020F0502020204030204" pitchFamily="34" charset="0"/>
                <a:ea typeface="Calibri" panose="020F0502020204030204" pitchFamily="34" charset="0"/>
                <a:cs typeface="Calibri" panose="020F0502020204030204" pitchFamily="34" charset="0"/>
              </a:rPr>
              <a:t>30</a:t>
            </a:r>
            <a:r>
              <a:rPr lang="fr-FR" sz="2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centimètres. Tom mesure 9 centimètres de plus que Lina.</a:t>
            </a:r>
            <a:endParaRPr lang="fr-FR" sz="24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fr-FR" sz="2400" b="1" dirty="0">
                <a:solidFill>
                  <a:schemeClr val="tx1"/>
                </a:solidFill>
                <a:latin typeface="Calibri" panose="020F0502020204030204" pitchFamily="34" charset="0"/>
                <a:ea typeface="Calibri" panose="020F0502020204030204" pitchFamily="34" charset="0"/>
                <a:cs typeface="Calibri" panose="020F0502020204030204" pitchFamily="34" charset="0"/>
              </a:rPr>
              <a:t>Combien Tom mesure-t-il ?</a:t>
            </a:r>
            <a:r>
              <a:rPr lang="fr-FR" sz="2000" b="1" dirty="0">
                <a:solidFill>
                  <a:schemeClr val="tx1"/>
                </a:solidFill>
                <a:latin typeface="Corbel" panose="020B0503020204020204" pitchFamily="34" charset="0"/>
                <a:ea typeface="Calibri" panose="020F0502020204030204" pitchFamily="34" charset="0"/>
                <a:cs typeface="Calibri" panose="020F0502020204030204" pitchFamily="34" charset="0"/>
              </a:rPr>
              <a:t> </a:t>
            </a:r>
            <a:endParaRPr lang="fr-FR"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age 5" descr="Une image contenant bague&#10;&#10;Description générée automatiquement avec une confiance moyenne">
            <a:extLst>
              <a:ext uri="{FF2B5EF4-FFF2-40B4-BE49-F238E27FC236}">
                <a16:creationId xmlns:a16="http://schemas.microsoft.com/office/drawing/2014/main" id="{02C2F40D-27D8-BE08-F5AD-32A1359FE4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59763">
            <a:off x="8010071" y="2755807"/>
            <a:ext cx="3965564" cy="2169397"/>
          </a:xfrm>
          <a:prstGeom prst="rect">
            <a:avLst/>
          </a:prstGeom>
        </p:spPr>
      </p:pic>
      <p:pic>
        <p:nvPicPr>
          <p:cNvPr id="8" name="Picture 2" descr="Minuterie de 5 Minutes – 123Timer">
            <a:extLst>
              <a:ext uri="{FF2B5EF4-FFF2-40B4-BE49-F238E27FC236}">
                <a16:creationId xmlns:a16="http://schemas.microsoft.com/office/drawing/2014/main" id="{3DAA7758-E2BE-0D0A-91FF-620B87F103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76004" y="5206580"/>
            <a:ext cx="1361807" cy="1361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4889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26AD0B-F644-F624-3C1C-0847F9003ADC}"/>
            </a:ext>
          </a:extLst>
        </p:cNvPr>
        <p:cNvGrpSpPr/>
        <p:nvPr/>
      </p:nvGrpSpPr>
      <p:grpSpPr>
        <a:xfrm>
          <a:off x="0" y="0"/>
          <a:ext cx="0" cy="0"/>
          <a:chOff x="0" y="0"/>
          <a:chExt cx="0" cy="0"/>
        </a:xfrm>
      </p:grpSpPr>
      <p:sp>
        <p:nvSpPr>
          <p:cNvPr id="9" name="ZoneTexte 8">
            <a:extLst>
              <a:ext uri="{FF2B5EF4-FFF2-40B4-BE49-F238E27FC236}">
                <a16:creationId xmlns:a16="http://schemas.microsoft.com/office/drawing/2014/main" id="{86D7237C-0EDD-A302-6C4F-6F5CF2E67E2A}"/>
              </a:ext>
            </a:extLst>
          </p:cNvPr>
          <p:cNvSpPr txBox="1"/>
          <p:nvPr/>
        </p:nvSpPr>
        <p:spPr>
          <a:xfrm>
            <a:off x="6551488" y="1986720"/>
            <a:ext cx="4735589" cy="2029293"/>
          </a:xfrm>
          <a:prstGeom prst="rect">
            <a:avLst/>
          </a:prstGeom>
          <a:solidFill>
            <a:srgbClr val="FFE79D"/>
          </a:solidFill>
        </p:spPr>
        <p:txBody>
          <a:bodyPr wrap="square" lIns="252000" tIns="180000" rIns="252000" bIns="180000">
            <a:spAutoFit/>
          </a:bodyPr>
          <a:lstStyle/>
          <a:p>
            <a:pPr>
              <a:lnSpc>
                <a:spcPct val="107000"/>
              </a:lnSpc>
              <a:spcAft>
                <a:spcPts val="800"/>
              </a:spcAft>
            </a:pPr>
            <a:r>
              <a:rPr lang="fr-FR" sz="2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a:t>
            </a:r>
            <a:r>
              <a:rPr lang="fr-FR" sz="2400" dirty="0">
                <a:latin typeface="Calibri" panose="020F0502020204030204" pitchFamily="34" charset="0"/>
                <a:ea typeface="Calibri" panose="020F0502020204030204" pitchFamily="34" charset="0"/>
                <a:cs typeface="Calibri" panose="020F0502020204030204" pitchFamily="34" charset="0"/>
              </a:rPr>
              <a:t>ina</a:t>
            </a:r>
            <a:r>
              <a:rPr lang="fr-FR" sz="2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mesure 154 centimètres. Tom mesure 8 centimètres de plus que Lina.</a:t>
            </a:r>
            <a:endParaRPr lang="fr-FR" sz="24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fr-FR" sz="2400" b="1" dirty="0">
                <a:solidFill>
                  <a:schemeClr val="tx1"/>
                </a:solidFill>
                <a:latin typeface="Calibri" panose="020F0502020204030204" pitchFamily="34" charset="0"/>
                <a:ea typeface="Calibri" panose="020F0502020204030204" pitchFamily="34" charset="0"/>
                <a:cs typeface="Calibri" panose="020F0502020204030204" pitchFamily="34" charset="0"/>
              </a:rPr>
              <a:t>Combien Tom mesure-t-il ?</a:t>
            </a:r>
            <a:r>
              <a:rPr lang="fr-FR" sz="2000" b="1" dirty="0">
                <a:solidFill>
                  <a:schemeClr val="tx1"/>
                </a:solidFill>
                <a:latin typeface="Corbel" panose="020B0503020204020204" pitchFamily="34" charset="0"/>
                <a:ea typeface="Calibri" panose="020F0502020204030204" pitchFamily="34" charset="0"/>
                <a:cs typeface="Calibri" panose="020F0502020204030204" pitchFamily="34" charset="0"/>
              </a:rPr>
              <a:t> </a:t>
            </a:r>
            <a:endParaRPr lang="fr-FR"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hape 105">
            <a:extLst>
              <a:ext uri="{FF2B5EF4-FFF2-40B4-BE49-F238E27FC236}">
                <a16:creationId xmlns:a16="http://schemas.microsoft.com/office/drawing/2014/main" id="{903A88E7-F3DC-1E32-E345-2596D40A9F08}"/>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sp>
        <p:nvSpPr>
          <p:cNvPr id="3" name="ZoneTexte 2">
            <a:extLst>
              <a:ext uri="{FF2B5EF4-FFF2-40B4-BE49-F238E27FC236}">
                <a16:creationId xmlns:a16="http://schemas.microsoft.com/office/drawing/2014/main" id="{6FFA2350-5D69-B335-5740-344E355913DA}"/>
              </a:ext>
            </a:extLst>
          </p:cNvPr>
          <p:cNvSpPr txBox="1"/>
          <p:nvPr/>
        </p:nvSpPr>
        <p:spPr>
          <a:xfrm>
            <a:off x="482885" y="1895276"/>
            <a:ext cx="5157628" cy="3539430"/>
          </a:xfrm>
          <a:prstGeom prst="rect">
            <a:avLst/>
          </a:prstGeom>
          <a:noFill/>
        </p:spPr>
        <p:txBody>
          <a:bodyPr wrap="square" rtlCol="0">
            <a:spAutoFit/>
          </a:bodyPr>
          <a:lstStyle/>
          <a:p>
            <a:r>
              <a:rPr lang="fr-FR" sz="2800" dirty="0"/>
              <a:t>Tu vas résoudre des problèmes oraux. </a:t>
            </a:r>
          </a:p>
          <a:p>
            <a:endParaRPr lang="fr-FR" sz="2800" dirty="0"/>
          </a:p>
          <a:p>
            <a:r>
              <a:rPr lang="fr-FR" sz="2800" dirty="0"/>
              <a:t>Chaque problème sera lu deux fois.</a:t>
            </a:r>
          </a:p>
          <a:p>
            <a:r>
              <a:rPr lang="fr-FR" sz="2800" dirty="0"/>
              <a:t> </a:t>
            </a:r>
          </a:p>
          <a:p>
            <a:r>
              <a:rPr lang="fr-FR" sz="2800" dirty="0"/>
              <a:t>Tu dois faire une représentation ou un calcul en plus du résultat.</a:t>
            </a:r>
            <a:endParaRPr lang="fr-FR" sz="2600" dirty="0"/>
          </a:p>
        </p:txBody>
      </p:sp>
      <p:pic>
        <p:nvPicPr>
          <p:cNvPr id="7" name="Image 6">
            <a:extLst>
              <a:ext uri="{FF2B5EF4-FFF2-40B4-BE49-F238E27FC236}">
                <a16:creationId xmlns:a16="http://schemas.microsoft.com/office/drawing/2014/main" id="{0A682165-DFDF-213C-E11D-25D25BA5BEDC}"/>
              </a:ext>
            </a:extLst>
          </p:cNvPr>
          <p:cNvPicPr>
            <a:picLocks noChangeAspect="1"/>
          </p:cNvPicPr>
          <p:nvPr/>
        </p:nvPicPr>
        <p:blipFill>
          <a:blip r:embed="rId3"/>
          <a:srcRect t="13596" b="13650"/>
          <a:stretch>
            <a:fillRect/>
          </a:stretch>
        </p:blipFill>
        <p:spPr>
          <a:xfrm>
            <a:off x="5783795" y="225351"/>
            <a:ext cx="1038797" cy="755747"/>
          </a:xfrm>
          <a:prstGeom prst="rect">
            <a:avLst/>
          </a:prstGeom>
        </p:spPr>
      </p:pic>
      <p:cxnSp>
        <p:nvCxnSpPr>
          <p:cNvPr id="2" name="Connecteur droit 1">
            <a:extLst>
              <a:ext uri="{FF2B5EF4-FFF2-40B4-BE49-F238E27FC236}">
                <a16:creationId xmlns:a16="http://schemas.microsoft.com/office/drawing/2014/main" id="{A8C12FD5-0FF5-27F1-5E04-D5C3E9D70873}"/>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6" name="Image 5" descr="Une image contenant bague&#10;&#10;Description générée automatiquement avec une confiance moyenne">
            <a:extLst>
              <a:ext uri="{FF2B5EF4-FFF2-40B4-BE49-F238E27FC236}">
                <a16:creationId xmlns:a16="http://schemas.microsoft.com/office/drawing/2014/main" id="{2C88C0BB-CD6F-F346-E5A8-398412700F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59763">
            <a:off x="8010071" y="2755807"/>
            <a:ext cx="3965564" cy="2169397"/>
          </a:xfrm>
          <a:prstGeom prst="rect">
            <a:avLst/>
          </a:prstGeom>
        </p:spPr>
      </p:pic>
      <p:pic>
        <p:nvPicPr>
          <p:cNvPr id="10" name="Picture 2" descr="Minuterie de 3 Minutes – 123Timer">
            <a:extLst>
              <a:ext uri="{FF2B5EF4-FFF2-40B4-BE49-F238E27FC236}">
                <a16:creationId xmlns:a16="http://schemas.microsoft.com/office/drawing/2014/main" id="{5FC27992-68DB-ABE8-314F-C4C0D1AE6E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61915" y="5136924"/>
            <a:ext cx="1114733" cy="1114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008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901558" y="2876353"/>
              <a:ext cx="7674795" cy="1435493"/>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J’organise et je gère des données (le sondage)</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704E3-60F2-63B4-0534-FD97D53F5D49}"/>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3C7BD82D-8E9A-AFCD-6F90-A6A7C3A4960A}"/>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4" name="ZoneTexte 3">
            <a:extLst>
              <a:ext uri="{FF2B5EF4-FFF2-40B4-BE49-F238E27FC236}">
                <a16:creationId xmlns:a16="http://schemas.microsoft.com/office/drawing/2014/main" id="{5959C54F-37E2-6DC1-454B-03EE0BB90AB0}"/>
              </a:ext>
            </a:extLst>
          </p:cNvPr>
          <p:cNvSpPr txBox="1"/>
          <p:nvPr/>
        </p:nvSpPr>
        <p:spPr>
          <a:xfrm>
            <a:off x="159255" y="2976937"/>
            <a:ext cx="5876813" cy="2246769"/>
          </a:xfrm>
          <a:prstGeom prst="rect">
            <a:avLst/>
          </a:prstGeom>
          <a:noFill/>
        </p:spPr>
        <p:txBody>
          <a:bodyPr wrap="square">
            <a:spAutoFit/>
          </a:bodyPr>
          <a:lstStyle/>
          <a:p>
            <a:r>
              <a:rPr lang="fr-FR" sz="2800" dirty="0"/>
              <a:t>Quel est ton animal domestique préféré parmi ceux-ci ?</a:t>
            </a:r>
          </a:p>
          <a:p>
            <a:endParaRPr lang="fr-FR" sz="2800" dirty="0"/>
          </a:p>
          <a:p>
            <a:r>
              <a:rPr lang="fr-FR" sz="2800" dirty="0"/>
              <a:t>a) le chien              b) le chat                   c) le lapin               d) le dauphin</a:t>
            </a:r>
          </a:p>
        </p:txBody>
      </p:sp>
      <p:cxnSp>
        <p:nvCxnSpPr>
          <p:cNvPr id="7" name="Connecteur droit 6">
            <a:extLst>
              <a:ext uri="{FF2B5EF4-FFF2-40B4-BE49-F238E27FC236}">
                <a16:creationId xmlns:a16="http://schemas.microsoft.com/office/drawing/2014/main" id="{13D86474-C9A0-5B49-15FF-4DACEEADA16F}"/>
              </a:ext>
            </a:extLst>
          </p:cNvPr>
          <p:cNvCxnSpPr>
            <a:cxnSpLocks/>
          </p:cNvCxnSpPr>
          <p:nvPr/>
        </p:nvCxnSpPr>
        <p:spPr>
          <a:xfrm>
            <a:off x="6036068" y="2853668"/>
            <a:ext cx="0" cy="3644783"/>
          </a:xfrm>
          <a:prstGeom prst="line">
            <a:avLst/>
          </a:prstGeom>
          <a:ln w="57150"/>
        </p:spPr>
        <p:style>
          <a:lnRef idx="1">
            <a:schemeClr val="dk1"/>
          </a:lnRef>
          <a:fillRef idx="0">
            <a:schemeClr val="dk1"/>
          </a:fillRef>
          <a:effectRef idx="0">
            <a:schemeClr val="dk1"/>
          </a:effectRef>
          <a:fontRef idx="minor">
            <a:schemeClr val="tx1"/>
          </a:fontRef>
        </p:style>
      </p:cxnSp>
      <p:pic>
        <p:nvPicPr>
          <p:cNvPr id="8" name="Image 7">
            <a:extLst>
              <a:ext uri="{FF2B5EF4-FFF2-40B4-BE49-F238E27FC236}">
                <a16:creationId xmlns:a16="http://schemas.microsoft.com/office/drawing/2014/main" id="{983A4F98-5C15-4156-6081-5FABBD9B07A6}"/>
              </a:ext>
            </a:extLst>
          </p:cNvPr>
          <p:cNvPicPr>
            <a:picLocks noChangeAspect="1"/>
          </p:cNvPicPr>
          <p:nvPr/>
        </p:nvPicPr>
        <p:blipFill>
          <a:blip r:embed="rId3"/>
          <a:stretch>
            <a:fillRect/>
          </a:stretch>
        </p:blipFill>
        <p:spPr>
          <a:xfrm>
            <a:off x="5737067" y="201774"/>
            <a:ext cx="957596" cy="1174409"/>
          </a:xfrm>
          <a:prstGeom prst="rect">
            <a:avLst/>
          </a:prstGeom>
        </p:spPr>
      </p:pic>
      <p:sp>
        <p:nvSpPr>
          <p:cNvPr id="9" name="ZoneTexte 8">
            <a:extLst>
              <a:ext uri="{FF2B5EF4-FFF2-40B4-BE49-F238E27FC236}">
                <a16:creationId xmlns:a16="http://schemas.microsoft.com/office/drawing/2014/main" id="{C7D01325-3BA2-E7F6-BD26-41329FE06FBD}"/>
              </a:ext>
            </a:extLst>
          </p:cNvPr>
          <p:cNvSpPr txBox="1"/>
          <p:nvPr/>
        </p:nvSpPr>
        <p:spPr>
          <a:xfrm>
            <a:off x="6215865" y="2976937"/>
            <a:ext cx="5876813" cy="2246769"/>
          </a:xfrm>
          <a:prstGeom prst="rect">
            <a:avLst/>
          </a:prstGeom>
          <a:noFill/>
        </p:spPr>
        <p:txBody>
          <a:bodyPr wrap="square">
            <a:spAutoFit/>
          </a:bodyPr>
          <a:lstStyle/>
          <a:p>
            <a:r>
              <a:rPr lang="fr-FR" sz="2800" dirty="0"/>
              <a:t>Quel est ton animal préféré de la jungle africaine parmi ceux-ci ?</a:t>
            </a:r>
          </a:p>
          <a:p>
            <a:endParaRPr lang="fr-FR" sz="2800" dirty="0"/>
          </a:p>
          <a:p>
            <a:r>
              <a:rPr lang="fr-FR" sz="2800" dirty="0"/>
              <a:t>a) l’éléphant                 b) le chimpanzé c) l’hippopotame         d) le léopard</a:t>
            </a:r>
          </a:p>
        </p:txBody>
      </p:sp>
      <p:sp>
        <p:nvSpPr>
          <p:cNvPr id="10" name="ZoneTexte 9">
            <a:extLst>
              <a:ext uri="{FF2B5EF4-FFF2-40B4-BE49-F238E27FC236}">
                <a16:creationId xmlns:a16="http://schemas.microsoft.com/office/drawing/2014/main" id="{41DAA839-6584-1165-3ABB-5D350F168A97}"/>
              </a:ext>
            </a:extLst>
          </p:cNvPr>
          <p:cNvSpPr txBox="1"/>
          <p:nvPr/>
        </p:nvSpPr>
        <p:spPr>
          <a:xfrm>
            <a:off x="1889740" y="1499451"/>
            <a:ext cx="8385629" cy="1354217"/>
          </a:xfrm>
          <a:prstGeom prst="rect">
            <a:avLst/>
          </a:prstGeom>
          <a:noFill/>
        </p:spPr>
        <p:txBody>
          <a:bodyPr wrap="none" rtlCol="0">
            <a:spAutoFit/>
          </a:bodyPr>
          <a:lstStyle/>
          <a:p>
            <a:r>
              <a:rPr lang="fr-FR" sz="3200" dirty="0"/>
              <a:t>Tu vas faire une enquête auprès des élèves.</a:t>
            </a:r>
          </a:p>
          <a:p>
            <a:r>
              <a:rPr lang="fr-FR" sz="3200" dirty="0"/>
              <a:t>Il s’agit d’avoir la réponse à la question suivante : </a:t>
            </a:r>
          </a:p>
          <a:p>
            <a:endParaRPr lang="fr-FR" dirty="0"/>
          </a:p>
        </p:txBody>
      </p:sp>
    </p:spTree>
    <p:extLst>
      <p:ext uri="{BB962C8B-B14F-4D97-AF65-F5344CB8AC3E}">
        <p14:creationId xmlns:p14="http://schemas.microsoft.com/office/powerpoint/2010/main" val="650676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1017142" y="2762493"/>
              <a:ext cx="7741577" cy="1025352"/>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lis l’heure</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2930D9-B7DD-B4CB-2AFA-5C8B7650FA0E}"/>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013E5217-D57E-10F9-0072-FCD5939EC6D0}"/>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cxnSp>
        <p:nvCxnSpPr>
          <p:cNvPr id="8" name="Connecteur droit 7">
            <a:extLst>
              <a:ext uri="{FF2B5EF4-FFF2-40B4-BE49-F238E27FC236}">
                <a16:creationId xmlns:a16="http://schemas.microsoft.com/office/drawing/2014/main" id="{54E90B1D-C69C-0AEB-0F0F-9BA1A4F2ED70}"/>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9" name="Picture 2" descr="fiche › Pride Mobility France">
            <a:extLst>
              <a:ext uri="{FF2B5EF4-FFF2-40B4-BE49-F238E27FC236}">
                <a16:creationId xmlns:a16="http://schemas.microsoft.com/office/drawing/2014/main" id="{25920B5E-76D4-1CF4-731B-D401E314B7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6663" y="309532"/>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C4E8D19F-5531-54AD-A352-183D1FBE98A8}"/>
              </a:ext>
            </a:extLst>
          </p:cNvPr>
          <p:cNvPicPr>
            <a:picLocks noChangeAspect="1"/>
          </p:cNvPicPr>
          <p:nvPr/>
        </p:nvPicPr>
        <p:blipFill>
          <a:blip r:embed="rId4"/>
          <a:stretch>
            <a:fillRect/>
          </a:stretch>
        </p:blipFill>
        <p:spPr>
          <a:xfrm>
            <a:off x="1144883" y="881695"/>
            <a:ext cx="4166128" cy="5002262"/>
          </a:xfrm>
          <a:prstGeom prst="rect">
            <a:avLst/>
          </a:prstGeom>
        </p:spPr>
      </p:pic>
      <p:pic>
        <p:nvPicPr>
          <p:cNvPr id="11" name="Image 10">
            <a:extLst>
              <a:ext uri="{FF2B5EF4-FFF2-40B4-BE49-F238E27FC236}">
                <a16:creationId xmlns:a16="http://schemas.microsoft.com/office/drawing/2014/main" id="{E6EA382E-41A8-D30F-978C-EFBFC9DAA28E}"/>
              </a:ext>
            </a:extLst>
          </p:cNvPr>
          <p:cNvPicPr>
            <a:picLocks noChangeAspect="1"/>
          </p:cNvPicPr>
          <p:nvPr/>
        </p:nvPicPr>
        <p:blipFill>
          <a:blip r:embed="rId5"/>
          <a:stretch>
            <a:fillRect/>
          </a:stretch>
        </p:blipFill>
        <p:spPr>
          <a:xfrm>
            <a:off x="7378103" y="881695"/>
            <a:ext cx="4127677" cy="4933478"/>
          </a:xfrm>
          <a:prstGeom prst="rect">
            <a:avLst/>
          </a:prstGeom>
        </p:spPr>
      </p:pic>
    </p:spTree>
    <p:extLst>
      <p:ext uri="{BB962C8B-B14F-4D97-AF65-F5344CB8AC3E}">
        <p14:creationId xmlns:p14="http://schemas.microsoft.com/office/powerpoint/2010/main" val="24021312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4A2FF-87FD-5F7D-62B0-833121DE346B}"/>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957350AD-1370-1B62-DCC2-0E487CEF30F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2" name="ZoneTexte 1">
            <a:extLst>
              <a:ext uri="{FF2B5EF4-FFF2-40B4-BE49-F238E27FC236}">
                <a16:creationId xmlns:a16="http://schemas.microsoft.com/office/drawing/2014/main" id="{B271C6AB-D7AD-71F6-E32E-C90C707C63BE}"/>
              </a:ext>
            </a:extLst>
          </p:cNvPr>
          <p:cNvSpPr txBox="1"/>
          <p:nvPr/>
        </p:nvSpPr>
        <p:spPr>
          <a:xfrm>
            <a:off x="3549564" y="1501784"/>
            <a:ext cx="5092869" cy="523220"/>
          </a:xfrm>
          <a:prstGeom prst="rect">
            <a:avLst/>
          </a:prstGeom>
          <a:noFill/>
        </p:spPr>
        <p:txBody>
          <a:bodyPr wrap="none" rtlCol="0">
            <a:spAutoFit/>
          </a:bodyPr>
          <a:lstStyle/>
          <a:p>
            <a:r>
              <a:rPr lang="fr-FR" sz="2800" dirty="0"/>
              <a:t>Reprenons les données collectées</a:t>
            </a:r>
          </a:p>
        </p:txBody>
      </p:sp>
      <p:pic>
        <p:nvPicPr>
          <p:cNvPr id="4" name="Image 3">
            <a:extLst>
              <a:ext uri="{FF2B5EF4-FFF2-40B4-BE49-F238E27FC236}">
                <a16:creationId xmlns:a16="http://schemas.microsoft.com/office/drawing/2014/main" id="{A99C5E18-73E2-1C18-C49D-759E324E05E8}"/>
              </a:ext>
            </a:extLst>
          </p:cNvPr>
          <p:cNvPicPr>
            <a:picLocks noChangeAspect="1"/>
          </p:cNvPicPr>
          <p:nvPr/>
        </p:nvPicPr>
        <p:blipFill>
          <a:blip r:embed="rId3"/>
          <a:stretch>
            <a:fillRect/>
          </a:stretch>
        </p:blipFill>
        <p:spPr>
          <a:xfrm>
            <a:off x="5617201" y="142516"/>
            <a:ext cx="957596" cy="1174409"/>
          </a:xfrm>
          <a:prstGeom prst="rect">
            <a:avLst/>
          </a:prstGeom>
        </p:spPr>
      </p:pic>
      <p:cxnSp>
        <p:nvCxnSpPr>
          <p:cNvPr id="12" name="Connecteur droit 11">
            <a:extLst>
              <a:ext uri="{FF2B5EF4-FFF2-40B4-BE49-F238E27FC236}">
                <a16:creationId xmlns:a16="http://schemas.microsoft.com/office/drawing/2014/main" id="{3F0DBB1C-9B96-9BD0-47F6-399A6CBA6BD2}"/>
              </a:ext>
            </a:extLst>
          </p:cNvPr>
          <p:cNvCxnSpPr>
            <a:cxnSpLocks/>
          </p:cNvCxnSpPr>
          <p:nvPr/>
        </p:nvCxnSpPr>
        <p:spPr>
          <a:xfrm>
            <a:off x="6036068" y="2301411"/>
            <a:ext cx="0" cy="3688423"/>
          </a:xfrm>
          <a:prstGeom prst="line">
            <a:avLst/>
          </a:prstGeom>
          <a:ln w="57150"/>
        </p:spPr>
        <p:style>
          <a:lnRef idx="1">
            <a:schemeClr val="dk1"/>
          </a:lnRef>
          <a:fillRef idx="0">
            <a:schemeClr val="dk1"/>
          </a:fillRef>
          <a:effectRef idx="0">
            <a:schemeClr val="dk1"/>
          </a:effectRef>
          <a:fontRef idx="minor">
            <a:schemeClr val="tx1"/>
          </a:fontRef>
        </p:style>
      </p:cxnSp>
      <p:sp>
        <p:nvSpPr>
          <p:cNvPr id="15" name="ZoneTexte 14">
            <a:extLst>
              <a:ext uri="{FF2B5EF4-FFF2-40B4-BE49-F238E27FC236}">
                <a16:creationId xmlns:a16="http://schemas.microsoft.com/office/drawing/2014/main" id="{5E8DF008-706F-72B7-2E7E-5B1854B12759}"/>
              </a:ext>
            </a:extLst>
          </p:cNvPr>
          <p:cNvSpPr txBox="1"/>
          <p:nvPr/>
        </p:nvSpPr>
        <p:spPr>
          <a:xfrm>
            <a:off x="106009" y="2414472"/>
            <a:ext cx="5733749" cy="2677656"/>
          </a:xfrm>
          <a:prstGeom prst="rect">
            <a:avLst/>
          </a:prstGeom>
          <a:noFill/>
        </p:spPr>
        <p:txBody>
          <a:bodyPr wrap="none" rtlCol="0">
            <a:spAutoFit/>
          </a:bodyPr>
          <a:lstStyle/>
          <a:p>
            <a:r>
              <a:rPr lang="fr-FR" sz="2800" dirty="0"/>
              <a:t>Nombres de personnes qui préfèrent :</a:t>
            </a:r>
          </a:p>
          <a:p>
            <a:pPr marL="457200" indent="-457200">
              <a:buFontTx/>
              <a:buChar char="-"/>
            </a:pPr>
            <a:r>
              <a:rPr lang="fr-FR" sz="2800" dirty="0"/>
              <a:t>Le chien :</a:t>
            </a:r>
          </a:p>
          <a:p>
            <a:pPr marL="457200" indent="-457200">
              <a:buFontTx/>
              <a:buChar char="-"/>
            </a:pPr>
            <a:r>
              <a:rPr lang="fr-FR" sz="2800" dirty="0"/>
              <a:t>Le chat :</a:t>
            </a:r>
          </a:p>
          <a:p>
            <a:pPr marL="457200" indent="-457200">
              <a:buFontTx/>
              <a:buChar char="-"/>
            </a:pPr>
            <a:r>
              <a:rPr lang="fr-FR" sz="2800" dirty="0"/>
              <a:t>Le lapin :</a:t>
            </a:r>
          </a:p>
          <a:p>
            <a:pPr marL="457200" indent="-457200">
              <a:buFontTx/>
              <a:buChar char="-"/>
            </a:pPr>
            <a:r>
              <a:rPr lang="fr-FR" sz="2800" dirty="0"/>
              <a:t>Le dauphin :</a:t>
            </a:r>
          </a:p>
          <a:p>
            <a:pPr marL="457200" indent="-457200">
              <a:buFontTx/>
              <a:buChar char="-"/>
            </a:pPr>
            <a:endParaRPr lang="fr-FR" sz="2800" dirty="0"/>
          </a:p>
        </p:txBody>
      </p:sp>
      <p:sp>
        <p:nvSpPr>
          <p:cNvPr id="16" name="ZoneTexte 15">
            <a:extLst>
              <a:ext uri="{FF2B5EF4-FFF2-40B4-BE49-F238E27FC236}">
                <a16:creationId xmlns:a16="http://schemas.microsoft.com/office/drawing/2014/main" id="{A53AB591-94E8-D644-F542-E8F0AEE052DC}"/>
              </a:ext>
            </a:extLst>
          </p:cNvPr>
          <p:cNvSpPr txBox="1"/>
          <p:nvPr/>
        </p:nvSpPr>
        <p:spPr>
          <a:xfrm>
            <a:off x="6124057" y="2414472"/>
            <a:ext cx="5733749" cy="2677656"/>
          </a:xfrm>
          <a:prstGeom prst="rect">
            <a:avLst/>
          </a:prstGeom>
          <a:noFill/>
        </p:spPr>
        <p:txBody>
          <a:bodyPr wrap="none" rtlCol="0">
            <a:spAutoFit/>
          </a:bodyPr>
          <a:lstStyle/>
          <a:p>
            <a:r>
              <a:rPr lang="fr-FR" sz="2800" dirty="0"/>
              <a:t>Nombres de personnes qui préfèrent :</a:t>
            </a:r>
          </a:p>
          <a:p>
            <a:pPr marL="457200" indent="-457200">
              <a:buFontTx/>
              <a:buChar char="-"/>
            </a:pPr>
            <a:r>
              <a:rPr lang="fr-FR" sz="2800" dirty="0"/>
              <a:t>L’éléphant :</a:t>
            </a:r>
          </a:p>
          <a:p>
            <a:pPr marL="457200" indent="-457200">
              <a:buFontTx/>
              <a:buChar char="-"/>
            </a:pPr>
            <a:r>
              <a:rPr lang="fr-FR" sz="2800" dirty="0"/>
              <a:t>Le chimpanzé :</a:t>
            </a:r>
          </a:p>
          <a:p>
            <a:pPr marL="457200" indent="-457200">
              <a:buFontTx/>
              <a:buChar char="-"/>
            </a:pPr>
            <a:r>
              <a:rPr lang="fr-FR" sz="2800" dirty="0"/>
              <a:t>L’hippopotame :</a:t>
            </a:r>
          </a:p>
          <a:p>
            <a:pPr marL="457200" indent="-457200">
              <a:buFontTx/>
              <a:buChar char="-"/>
            </a:pPr>
            <a:r>
              <a:rPr lang="fr-FR" sz="2800" dirty="0"/>
              <a:t>Le léopard :</a:t>
            </a:r>
          </a:p>
          <a:p>
            <a:pPr marL="457200" indent="-457200">
              <a:buFontTx/>
              <a:buChar char="-"/>
            </a:pPr>
            <a:endParaRPr lang="fr-FR" sz="2800" dirty="0"/>
          </a:p>
        </p:txBody>
      </p:sp>
      <p:sp>
        <p:nvSpPr>
          <p:cNvPr id="17" name="ZoneTexte 16">
            <a:extLst>
              <a:ext uri="{FF2B5EF4-FFF2-40B4-BE49-F238E27FC236}">
                <a16:creationId xmlns:a16="http://schemas.microsoft.com/office/drawing/2014/main" id="{B6A45470-C201-C408-B426-F3083A798F48}"/>
              </a:ext>
            </a:extLst>
          </p:cNvPr>
          <p:cNvSpPr txBox="1"/>
          <p:nvPr/>
        </p:nvSpPr>
        <p:spPr>
          <a:xfrm>
            <a:off x="1639553" y="6004631"/>
            <a:ext cx="8912889" cy="523220"/>
          </a:xfrm>
          <a:prstGeom prst="rect">
            <a:avLst/>
          </a:prstGeom>
          <a:noFill/>
        </p:spPr>
        <p:txBody>
          <a:bodyPr wrap="none" rtlCol="0">
            <a:spAutoFit/>
          </a:bodyPr>
          <a:lstStyle/>
          <a:p>
            <a:r>
              <a:rPr lang="fr-FR" sz="2800" dirty="0"/>
              <a:t>Quelle serait la meilleure façon de synthétiser les données ?</a:t>
            </a:r>
          </a:p>
        </p:txBody>
      </p:sp>
    </p:spTree>
    <p:extLst>
      <p:ext uri="{BB962C8B-B14F-4D97-AF65-F5344CB8AC3E}">
        <p14:creationId xmlns:p14="http://schemas.microsoft.com/office/powerpoint/2010/main" val="852097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9EC76-63D5-BB13-13C5-9C8D1318D533}"/>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4C098C8F-96FF-7441-3F3C-C343A667052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2" name="ZoneTexte 1">
            <a:extLst>
              <a:ext uri="{FF2B5EF4-FFF2-40B4-BE49-F238E27FC236}">
                <a16:creationId xmlns:a16="http://schemas.microsoft.com/office/drawing/2014/main" id="{24B96595-3712-186A-E11B-FD560F4D2E7B}"/>
              </a:ext>
            </a:extLst>
          </p:cNvPr>
          <p:cNvSpPr txBox="1"/>
          <p:nvPr/>
        </p:nvSpPr>
        <p:spPr>
          <a:xfrm>
            <a:off x="574711" y="1674688"/>
            <a:ext cx="11042575" cy="954107"/>
          </a:xfrm>
          <a:prstGeom prst="rect">
            <a:avLst/>
          </a:prstGeom>
          <a:noFill/>
        </p:spPr>
        <p:txBody>
          <a:bodyPr wrap="none" rtlCol="0">
            <a:spAutoFit/>
          </a:bodyPr>
          <a:lstStyle/>
          <a:p>
            <a:r>
              <a:rPr lang="fr-FR" sz="2800" dirty="0"/>
              <a:t>Construisons ensemble un tableau pour synthétiser les données recueillies</a:t>
            </a:r>
          </a:p>
          <a:p>
            <a:r>
              <a:rPr lang="fr-FR" sz="2800" dirty="0"/>
              <a:t>Puis recopie le tableau</a:t>
            </a:r>
          </a:p>
        </p:txBody>
      </p:sp>
      <p:pic>
        <p:nvPicPr>
          <p:cNvPr id="4" name="Image 3">
            <a:extLst>
              <a:ext uri="{FF2B5EF4-FFF2-40B4-BE49-F238E27FC236}">
                <a16:creationId xmlns:a16="http://schemas.microsoft.com/office/drawing/2014/main" id="{6FF2C0AC-2FF8-D018-E06E-9DC414BBB723}"/>
              </a:ext>
            </a:extLst>
          </p:cNvPr>
          <p:cNvPicPr>
            <a:picLocks noChangeAspect="1"/>
          </p:cNvPicPr>
          <p:nvPr/>
        </p:nvPicPr>
        <p:blipFill>
          <a:blip r:embed="rId3"/>
          <a:stretch>
            <a:fillRect/>
          </a:stretch>
        </p:blipFill>
        <p:spPr>
          <a:xfrm>
            <a:off x="5138406" y="142515"/>
            <a:ext cx="957596" cy="1174409"/>
          </a:xfrm>
          <a:prstGeom prst="rect">
            <a:avLst/>
          </a:prstGeom>
        </p:spPr>
      </p:pic>
      <p:graphicFrame>
        <p:nvGraphicFramePr>
          <p:cNvPr id="5" name="Tableau 4">
            <a:extLst>
              <a:ext uri="{FF2B5EF4-FFF2-40B4-BE49-F238E27FC236}">
                <a16:creationId xmlns:a16="http://schemas.microsoft.com/office/drawing/2014/main" id="{C245EA16-6108-43CC-B086-5F3255D49E96}"/>
              </a:ext>
            </a:extLst>
          </p:cNvPr>
          <p:cNvGraphicFramePr>
            <a:graphicFrameLocks noGrp="1"/>
          </p:cNvGraphicFramePr>
          <p:nvPr/>
        </p:nvGraphicFramePr>
        <p:xfrm>
          <a:off x="490876" y="2826696"/>
          <a:ext cx="5046896" cy="3200400"/>
        </p:xfrm>
        <a:graphic>
          <a:graphicData uri="http://schemas.openxmlformats.org/drawingml/2006/table">
            <a:tbl>
              <a:tblPr firstRow="1" bandRow="1">
                <a:tableStyleId>{5940675A-B579-460E-94D1-54222C63F5DA}</a:tableStyleId>
              </a:tblPr>
              <a:tblGrid>
                <a:gridCol w="2523448">
                  <a:extLst>
                    <a:ext uri="{9D8B030D-6E8A-4147-A177-3AD203B41FA5}">
                      <a16:colId xmlns:a16="http://schemas.microsoft.com/office/drawing/2014/main" val="4182938244"/>
                    </a:ext>
                  </a:extLst>
                </a:gridCol>
                <a:gridCol w="2523448">
                  <a:extLst>
                    <a:ext uri="{9D8B030D-6E8A-4147-A177-3AD203B41FA5}">
                      <a16:colId xmlns:a16="http://schemas.microsoft.com/office/drawing/2014/main" val="379477166"/>
                    </a:ext>
                  </a:extLst>
                </a:gridCol>
              </a:tblGrid>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2841998354"/>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70146822"/>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2172492250"/>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3154958740"/>
                  </a:ext>
                </a:extLst>
              </a:tr>
              <a:tr h="370840">
                <a:tc>
                  <a:txBody>
                    <a:bodyPr/>
                    <a:lstStyle/>
                    <a:p>
                      <a:endParaRPr lang="fr-FR" dirty="0"/>
                    </a:p>
                    <a:p>
                      <a:endParaRPr lang="fr-FR" dirty="0"/>
                    </a:p>
                  </a:txBody>
                  <a:tcPr/>
                </a:tc>
                <a:tc>
                  <a:txBody>
                    <a:bodyPr/>
                    <a:lstStyle/>
                    <a:p>
                      <a:endParaRPr lang="fr-FR" dirty="0"/>
                    </a:p>
                  </a:txBody>
                  <a:tcPr/>
                </a:tc>
                <a:extLst>
                  <a:ext uri="{0D108BD9-81ED-4DB2-BD59-A6C34878D82A}">
                    <a16:rowId xmlns:a16="http://schemas.microsoft.com/office/drawing/2014/main" val="2813693707"/>
                  </a:ext>
                </a:extLst>
              </a:tr>
            </a:tbl>
          </a:graphicData>
        </a:graphic>
      </p:graphicFrame>
      <p:graphicFrame>
        <p:nvGraphicFramePr>
          <p:cNvPr id="10" name="Tableau 9">
            <a:extLst>
              <a:ext uri="{FF2B5EF4-FFF2-40B4-BE49-F238E27FC236}">
                <a16:creationId xmlns:a16="http://schemas.microsoft.com/office/drawing/2014/main" id="{C94D3A27-0361-8963-97D4-A1341ABE16F3}"/>
              </a:ext>
            </a:extLst>
          </p:cNvPr>
          <p:cNvGraphicFramePr>
            <a:graphicFrameLocks noGrp="1"/>
          </p:cNvGraphicFramePr>
          <p:nvPr/>
        </p:nvGraphicFramePr>
        <p:xfrm>
          <a:off x="6654228" y="2826696"/>
          <a:ext cx="5046896" cy="3200400"/>
        </p:xfrm>
        <a:graphic>
          <a:graphicData uri="http://schemas.openxmlformats.org/drawingml/2006/table">
            <a:tbl>
              <a:tblPr firstRow="1" bandRow="1">
                <a:tableStyleId>{5940675A-B579-460E-94D1-54222C63F5DA}</a:tableStyleId>
              </a:tblPr>
              <a:tblGrid>
                <a:gridCol w="2523448">
                  <a:extLst>
                    <a:ext uri="{9D8B030D-6E8A-4147-A177-3AD203B41FA5}">
                      <a16:colId xmlns:a16="http://schemas.microsoft.com/office/drawing/2014/main" val="4182938244"/>
                    </a:ext>
                  </a:extLst>
                </a:gridCol>
                <a:gridCol w="2523448">
                  <a:extLst>
                    <a:ext uri="{9D8B030D-6E8A-4147-A177-3AD203B41FA5}">
                      <a16:colId xmlns:a16="http://schemas.microsoft.com/office/drawing/2014/main" val="379477166"/>
                    </a:ext>
                  </a:extLst>
                </a:gridCol>
              </a:tblGrid>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2841998354"/>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70146822"/>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2172492250"/>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3154958740"/>
                  </a:ext>
                </a:extLst>
              </a:tr>
              <a:tr h="370840">
                <a:tc>
                  <a:txBody>
                    <a:bodyPr/>
                    <a:lstStyle/>
                    <a:p>
                      <a:endParaRPr lang="fr-FR" dirty="0"/>
                    </a:p>
                    <a:p>
                      <a:endParaRPr lang="fr-FR" dirty="0"/>
                    </a:p>
                  </a:txBody>
                  <a:tcPr/>
                </a:tc>
                <a:tc>
                  <a:txBody>
                    <a:bodyPr/>
                    <a:lstStyle/>
                    <a:p>
                      <a:endParaRPr lang="fr-FR" dirty="0"/>
                    </a:p>
                  </a:txBody>
                  <a:tcPr/>
                </a:tc>
                <a:extLst>
                  <a:ext uri="{0D108BD9-81ED-4DB2-BD59-A6C34878D82A}">
                    <a16:rowId xmlns:a16="http://schemas.microsoft.com/office/drawing/2014/main" val="2813693707"/>
                  </a:ext>
                </a:extLst>
              </a:tr>
            </a:tbl>
          </a:graphicData>
        </a:graphic>
      </p:graphicFrame>
      <p:cxnSp>
        <p:nvCxnSpPr>
          <p:cNvPr id="12" name="Connecteur droit 11">
            <a:extLst>
              <a:ext uri="{FF2B5EF4-FFF2-40B4-BE49-F238E27FC236}">
                <a16:creationId xmlns:a16="http://schemas.microsoft.com/office/drawing/2014/main" id="{75B0EAA1-E7B9-3CC2-B2E4-87715EDE896A}"/>
              </a:ext>
            </a:extLst>
          </p:cNvPr>
          <p:cNvCxnSpPr>
            <a:cxnSpLocks/>
          </p:cNvCxnSpPr>
          <p:nvPr/>
        </p:nvCxnSpPr>
        <p:spPr>
          <a:xfrm>
            <a:off x="6036068" y="2301411"/>
            <a:ext cx="0" cy="4197040"/>
          </a:xfrm>
          <a:prstGeom prst="line">
            <a:avLst/>
          </a:prstGeom>
          <a:ln w="57150"/>
        </p:spPr>
        <p:style>
          <a:lnRef idx="1">
            <a:schemeClr val="dk1"/>
          </a:lnRef>
          <a:fillRef idx="0">
            <a:schemeClr val="dk1"/>
          </a:fillRef>
          <a:effectRef idx="0">
            <a:schemeClr val="dk1"/>
          </a:effectRef>
          <a:fontRef idx="minor">
            <a:schemeClr val="tx1"/>
          </a:fontRef>
        </p:style>
      </p:cxnSp>
      <p:pic>
        <p:nvPicPr>
          <p:cNvPr id="3" name="Image 2">
            <a:extLst>
              <a:ext uri="{FF2B5EF4-FFF2-40B4-BE49-F238E27FC236}">
                <a16:creationId xmlns:a16="http://schemas.microsoft.com/office/drawing/2014/main" id="{934A7707-1121-4E1A-689D-8A35AF360909}"/>
              </a:ext>
            </a:extLst>
          </p:cNvPr>
          <p:cNvPicPr>
            <a:picLocks noChangeAspect="1"/>
          </p:cNvPicPr>
          <p:nvPr/>
        </p:nvPicPr>
        <p:blipFill>
          <a:blip r:embed="rId4"/>
          <a:stretch>
            <a:fillRect/>
          </a:stretch>
        </p:blipFill>
        <p:spPr>
          <a:xfrm>
            <a:off x="6095998" y="57937"/>
            <a:ext cx="1362758" cy="1343564"/>
          </a:xfrm>
          <a:prstGeom prst="rect">
            <a:avLst/>
          </a:prstGeom>
        </p:spPr>
      </p:pic>
    </p:spTree>
    <p:extLst>
      <p:ext uri="{BB962C8B-B14F-4D97-AF65-F5344CB8AC3E}">
        <p14:creationId xmlns:p14="http://schemas.microsoft.com/office/powerpoint/2010/main" val="17361492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252AA-6DEE-0B6F-9C89-116D16055CBB}"/>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FCD1CFB0-8BD7-0E84-BD2D-B0F860CAAC94}"/>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2" name="ZoneTexte 1">
            <a:extLst>
              <a:ext uri="{FF2B5EF4-FFF2-40B4-BE49-F238E27FC236}">
                <a16:creationId xmlns:a16="http://schemas.microsoft.com/office/drawing/2014/main" id="{DE9143C3-3F80-A81D-2513-7FDAA087109B}"/>
              </a:ext>
            </a:extLst>
          </p:cNvPr>
          <p:cNvSpPr txBox="1"/>
          <p:nvPr/>
        </p:nvSpPr>
        <p:spPr>
          <a:xfrm>
            <a:off x="6646738" y="867661"/>
            <a:ext cx="3467937" cy="523220"/>
          </a:xfrm>
          <a:prstGeom prst="rect">
            <a:avLst/>
          </a:prstGeom>
          <a:noFill/>
        </p:spPr>
        <p:txBody>
          <a:bodyPr wrap="none" rtlCol="0">
            <a:spAutoFit/>
          </a:bodyPr>
          <a:lstStyle/>
          <a:p>
            <a:r>
              <a:rPr lang="fr-FR" sz="2800" dirty="0"/>
              <a:t>Observe le diagramme</a:t>
            </a:r>
          </a:p>
        </p:txBody>
      </p:sp>
      <p:pic>
        <p:nvPicPr>
          <p:cNvPr id="4" name="Image 3">
            <a:extLst>
              <a:ext uri="{FF2B5EF4-FFF2-40B4-BE49-F238E27FC236}">
                <a16:creationId xmlns:a16="http://schemas.microsoft.com/office/drawing/2014/main" id="{17D4E5DB-9843-A727-2198-2EEFC57F699D}"/>
              </a:ext>
            </a:extLst>
          </p:cNvPr>
          <p:cNvPicPr>
            <a:picLocks noChangeAspect="1"/>
          </p:cNvPicPr>
          <p:nvPr/>
        </p:nvPicPr>
        <p:blipFill>
          <a:blip r:embed="rId3"/>
          <a:stretch>
            <a:fillRect/>
          </a:stretch>
        </p:blipFill>
        <p:spPr>
          <a:xfrm>
            <a:off x="10912482" y="152242"/>
            <a:ext cx="957596" cy="1174409"/>
          </a:xfrm>
          <a:prstGeom prst="rect">
            <a:avLst/>
          </a:prstGeom>
        </p:spPr>
      </p:pic>
      <p:graphicFrame>
        <p:nvGraphicFramePr>
          <p:cNvPr id="5" name="Tableau 4">
            <a:extLst>
              <a:ext uri="{FF2B5EF4-FFF2-40B4-BE49-F238E27FC236}">
                <a16:creationId xmlns:a16="http://schemas.microsoft.com/office/drawing/2014/main" id="{8B6C9B93-E1ED-5F8A-0205-33C6714B1A70}"/>
              </a:ext>
            </a:extLst>
          </p:cNvPr>
          <p:cNvGraphicFramePr>
            <a:graphicFrameLocks noGrp="1"/>
          </p:cNvGraphicFramePr>
          <p:nvPr/>
        </p:nvGraphicFramePr>
        <p:xfrm>
          <a:off x="490876" y="2826696"/>
          <a:ext cx="5046896" cy="3200400"/>
        </p:xfrm>
        <a:graphic>
          <a:graphicData uri="http://schemas.openxmlformats.org/drawingml/2006/table">
            <a:tbl>
              <a:tblPr firstRow="1" bandRow="1">
                <a:tableStyleId>{5940675A-B579-460E-94D1-54222C63F5DA}</a:tableStyleId>
              </a:tblPr>
              <a:tblGrid>
                <a:gridCol w="2523448">
                  <a:extLst>
                    <a:ext uri="{9D8B030D-6E8A-4147-A177-3AD203B41FA5}">
                      <a16:colId xmlns:a16="http://schemas.microsoft.com/office/drawing/2014/main" val="4182938244"/>
                    </a:ext>
                  </a:extLst>
                </a:gridCol>
                <a:gridCol w="2523448">
                  <a:extLst>
                    <a:ext uri="{9D8B030D-6E8A-4147-A177-3AD203B41FA5}">
                      <a16:colId xmlns:a16="http://schemas.microsoft.com/office/drawing/2014/main" val="379477166"/>
                    </a:ext>
                  </a:extLst>
                </a:gridCol>
              </a:tblGrid>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2841998354"/>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70146822"/>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2172492250"/>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3154958740"/>
                  </a:ext>
                </a:extLst>
              </a:tr>
              <a:tr h="370840">
                <a:tc>
                  <a:txBody>
                    <a:bodyPr/>
                    <a:lstStyle/>
                    <a:p>
                      <a:endParaRPr lang="fr-FR" dirty="0"/>
                    </a:p>
                    <a:p>
                      <a:endParaRPr lang="fr-FR" dirty="0"/>
                    </a:p>
                  </a:txBody>
                  <a:tcPr/>
                </a:tc>
                <a:tc>
                  <a:txBody>
                    <a:bodyPr/>
                    <a:lstStyle/>
                    <a:p>
                      <a:endParaRPr lang="fr-FR" dirty="0"/>
                    </a:p>
                  </a:txBody>
                  <a:tcPr/>
                </a:tc>
                <a:extLst>
                  <a:ext uri="{0D108BD9-81ED-4DB2-BD59-A6C34878D82A}">
                    <a16:rowId xmlns:a16="http://schemas.microsoft.com/office/drawing/2014/main" val="2813693707"/>
                  </a:ext>
                </a:extLst>
              </a:tr>
            </a:tbl>
          </a:graphicData>
        </a:graphic>
      </p:graphicFrame>
      <p:cxnSp>
        <p:nvCxnSpPr>
          <p:cNvPr id="12" name="Connecteur droit 11">
            <a:extLst>
              <a:ext uri="{FF2B5EF4-FFF2-40B4-BE49-F238E27FC236}">
                <a16:creationId xmlns:a16="http://schemas.microsoft.com/office/drawing/2014/main" id="{C0C7BBBC-039B-7BB5-449E-E7F37BEDCD7C}"/>
              </a:ext>
            </a:extLst>
          </p:cNvPr>
          <p:cNvCxnSpPr>
            <a:cxnSpLocks/>
          </p:cNvCxnSpPr>
          <p:nvPr/>
        </p:nvCxnSpPr>
        <p:spPr>
          <a:xfrm>
            <a:off x="6036068" y="2301411"/>
            <a:ext cx="0" cy="4197040"/>
          </a:xfrm>
          <a:prstGeom prst="line">
            <a:avLst/>
          </a:prstGeom>
          <a:ln w="57150"/>
        </p:spPr>
        <p:style>
          <a:lnRef idx="1">
            <a:schemeClr val="dk1"/>
          </a:lnRef>
          <a:fillRef idx="0">
            <a:schemeClr val="dk1"/>
          </a:fillRef>
          <a:effectRef idx="0">
            <a:schemeClr val="dk1"/>
          </a:effectRef>
          <a:fontRef idx="minor">
            <a:schemeClr val="tx1"/>
          </a:fontRef>
        </p:style>
      </p:cxnSp>
      <p:pic>
        <p:nvPicPr>
          <p:cNvPr id="3" name="Image 2">
            <a:extLst>
              <a:ext uri="{FF2B5EF4-FFF2-40B4-BE49-F238E27FC236}">
                <a16:creationId xmlns:a16="http://schemas.microsoft.com/office/drawing/2014/main" id="{0D533399-91F4-7110-7292-F2900E9B068D}"/>
              </a:ext>
            </a:extLst>
          </p:cNvPr>
          <p:cNvPicPr>
            <a:picLocks noChangeAspect="1"/>
          </p:cNvPicPr>
          <p:nvPr/>
        </p:nvPicPr>
        <p:blipFill>
          <a:blip r:embed="rId4"/>
          <a:stretch>
            <a:fillRect/>
          </a:stretch>
        </p:blipFill>
        <p:spPr>
          <a:xfrm>
            <a:off x="938371" y="152242"/>
            <a:ext cx="1362758" cy="1343564"/>
          </a:xfrm>
          <a:prstGeom prst="rect">
            <a:avLst/>
          </a:prstGeom>
        </p:spPr>
      </p:pic>
      <p:pic>
        <p:nvPicPr>
          <p:cNvPr id="8" name="Image 7">
            <a:extLst>
              <a:ext uri="{FF2B5EF4-FFF2-40B4-BE49-F238E27FC236}">
                <a16:creationId xmlns:a16="http://schemas.microsoft.com/office/drawing/2014/main" id="{885C8582-D7FA-282C-8677-CC9CC7EBB1E7}"/>
              </a:ext>
            </a:extLst>
          </p:cNvPr>
          <p:cNvPicPr>
            <a:picLocks noChangeAspect="1"/>
          </p:cNvPicPr>
          <p:nvPr/>
        </p:nvPicPr>
        <p:blipFill>
          <a:blip r:embed="rId5"/>
          <a:stretch>
            <a:fillRect/>
          </a:stretch>
        </p:blipFill>
        <p:spPr>
          <a:xfrm>
            <a:off x="6155933" y="3253434"/>
            <a:ext cx="5893103" cy="3245017"/>
          </a:xfrm>
          <a:prstGeom prst="rect">
            <a:avLst/>
          </a:prstGeom>
        </p:spPr>
      </p:pic>
      <p:sp>
        <p:nvSpPr>
          <p:cNvPr id="9" name="ZoneTexte 8">
            <a:extLst>
              <a:ext uri="{FF2B5EF4-FFF2-40B4-BE49-F238E27FC236}">
                <a16:creationId xmlns:a16="http://schemas.microsoft.com/office/drawing/2014/main" id="{DBB022B8-68AC-B701-9B30-CB01EF14C36E}"/>
              </a:ext>
            </a:extLst>
          </p:cNvPr>
          <p:cNvSpPr txBox="1"/>
          <p:nvPr/>
        </p:nvSpPr>
        <p:spPr>
          <a:xfrm>
            <a:off x="727111" y="1827088"/>
            <a:ext cx="2859309" cy="523220"/>
          </a:xfrm>
          <a:prstGeom prst="rect">
            <a:avLst/>
          </a:prstGeom>
          <a:noFill/>
        </p:spPr>
        <p:txBody>
          <a:bodyPr wrap="none" rtlCol="0">
            <a:spAutoFit/>
          </a:bodyPr>
          <a:lstStyle/>
          <a:p>
            <a:r>
              <a:rPr lang="fr-FR" sz="2800" dirty="0"/>
              <a:t>Recopie le tableau</a:t>
            </a:r>
          </a:p>
        </p:txBody>
      </p:sp>
      <p:sp>
        <p:nvSpPr>
          <p:cNvPr id="11" name="ZoneTexte 10">
            <a:extLst>
              <a:ext uri="{FF2B5EF4-FFF2-40B4-BE49-F238E27FC236}">
                <a16:creationId xmlns:a16="http://schemas.microsoft.com/office/drawing/2014/main" id="{654DCE8E-BFA0-8C63-E060-AE11BDA8DFE0}"/>
              </a:ext>
            </a:extLst>
          </p:cNvPr>
          <p:cNvSpPr txBox="1"/>
          <p:nvPr/>
        </p:nvSpPr>
        <p:spPr>
          <a:xfrm>
            <a:off x="6375116" y="1865765"/>
            <a:ext cx="5494962" cy="1323439"/>
          </a:xfrm>
          <a:prstGeom prst="rect">
            <a:avLst/>
          </a:prstGeom>
          <a:noFill/>
        </p:spPr>
        <p:txBody>
          <a:bodyPr wrap="square">
            <a:spAutoFit/>
          </a:bodyPr>
          <a:lstStyle/>
          <a:p>
            <a:r>
              <a:rPr lang="fr-FR" sz="2000" b="1" dirty="0">
                <a:effectLst/>
                <a:latin typeface="Calibri" panose="020F0502020204030204" pitchFamily="34" charset="0"/>
                <a:ea typeface="Calibri" panose="020F0502020204030204" pitchFamily="34" charset="0"/>
                <a:cs typeface="Times New Roman" panose="02020603050405020304" pitchFamily="18" charset="0"/>
              </a:rPr>
              <a:t>Quel est ton animal préféré de la jungle africaine parmi : </a:t>
            </a:r>
          </a:p>
          <a:p>
            <a:pPr marL="457200" indent="-457200">
              <a:buAutoNum type="alphaLcParenR"/>
            </a:pPr>
            <a:r>
              <a:rPr lang="fr-FR" sz="2000" b="1" dirty="0">
                <a:effectLst/>
                <a:latin typeface="Calibri" panose="020F0502020204030204" pitchFamily="34" charset="0"/>
                <a:ea typeface="Calibri" panose="020F0502020204030204" pitchFamily="34" charset="0"/>
                <a:cs typeface="Times New Roman" panose="02020603050405020304" pitchFamily="18" charset="0"/>
              </a:rPr>
              <a:t>l’éléphant    b) le chimpanzé</a:t>
            </a:r>
            <a:endParaRPr lang="fr-FR" sz="2000" b="1" dirty="0">
              <a:latin typeface="Calibri" panose="020F0502020204030204" pitchFamily="34" charset="0"/>
              <a:ea typeface="Calibri" panose="020F0502020204030204" pitchFamily="34" charset="0"/>
              <a:cs typeface="Times New Roman" panose="02020603050405020304" pitchFamily="18" charset="0"/>
            </a:endParaRPr>
          </a:p>
          <a:p>
            <a:r>
              <a:rPr lang="fr-FR" sz="2000" b="1" dirty="0">
                <a:effectLst/>
                <a:latin typeface="Calibri" panose="020F0502020204030204" pitchFamily="34" charset="0"/>
                <a:ea typeface="Calibri" panose="020F0502020204030204" pitchFamily="34" charset="0"/>
                <a:cs typeface="Times New Roman" panose="02020603050405020304" pitchFamily="18" charset="0"/>
              </a:rPr>
              <a:t>c) l’hippopotame </a:t>
            </a:r>
            <a:r>
              <a:rPr lang="fr-FR" sz="2000" b="1" dirty="0">
                <a:latin typeface="Calibri" panose="020F0502020204030204" pitchFamily="34" charset="0"/>
                <a:ea typeface="Calibri" panose="020F0502020204030204" pitchFamily="34" charset="0"/>
                <a:cs typeface="Times New Roman" panose="02020603050405020304" pitchFamily="18" charset="0"/>
              </a:rPr>
              <a:t>  </a:t>
            </a:r>
            <a:r>
              <a:rPr lang="fr-FR" sz="2000" b="1" dirty="0">
                <a:effectLst/>
                <a:latin typeface="Calibri" panose="020F0502020204030204" pitchFamily="34" charset="0"/>
                <a:ea typeface="Calibri" panose="020F0502020204030204" pitchFamily="34" charset="0"/>
                <a:cs typeface="Times New Roman" panose="02020603050405020304" pitchFamily="18" charset="0"/>
              </a:rPr>
              <a:t>d) le léopard ? </a:t>
            </a:r>
            <a:endParaRPr lang="fr-FR" sz="2000" dirty="0"/>
          </a:p>
        </p:txBody>
      </p:sp>
    </p:spTree>
    <p:extLst>
      <p:ext uri="{BB962C8B-B14F-4D97-AF65-F5344CB8AC3E}">
        <p14:creationId xmlns:p14="http://schemas.microsoft.com/office/powerpoint/2010/main" val="1106153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C954B7-A88E-1DFE-56B1-9369072B2E6B}"/>
            </a:ext>
          </a:extLst>
        </p:cNvPr>
        <p:cNvGrpSpPr/>
        <p:nvPr/>
      </p:nvGrpSpPr>
      <p:grpSpPr>
        <a:xfrm>
          <a:off x="0" y="0"/>
          <a:ext cx="0" cy="0"/>
          <a:chOff x="0" y="0"/>
          <a:chExt cx="0" cy="0"/>
        </a:xfrm>
      </p:grpSpPr>
      <p:sp>
        <p:nvSpPr>
          <p:cNvPr id="6" name="Shape 105">
            <a:extLst>
              <a:ext uri="{FF2B5EF4-FFF2-40B4-BE49-F238E27FC236}">
                <a16:creationId xmlns:a16="http://schemas.microsoft.com/office/drawing/2014/main" id="{66A8B8C3-7812-59E5-F914-756885CD0A5C}"/>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graphicFrame>
        <p:nvGraphicFramePr>
          <p:cNvPr id="5" name="Tableau 4">
            <a:extLst>
              <a:ext uri="{FF2B5EF4-FFF2-40B4-BE49-F238E27FC236}">
                <a16:creationId xmlns:a16="http://schemas.microsoft.com/office/drawing/2014/main" id="{44D988BA-D90B-AF4D-BFC5-58A6C8EF7453}"/>
              </a:ext>
            </a:extLst>
          </p:cNvPr>
          <p:cNvGraphicFramePr>
            <a:graphicFrameLocks noGrp="1"/>
          </p:cNvGraphicFramePr>
          <p:nvPr/>
        </p:nvGraphicFramePr>
        <p:xfrm>
          <a:off x="490876" y="2826696"/>
          <a:ext cx="5046896" cy="3200400"/>
        </p:xfrm>
        <a:graphic>
          <a:graphicData uri="http://schemas.openxmlformats.org/drawingml/2006/table">
            <a:tbl>
              <a:tblPr firstRow="1" bandRow="1">
                <a:tableStyleId>{5940675A-B579-460E-94D1-54222C63F5DA}</a:tableStyleId>
              </a:tblPr>
              <a:tblGrid>
                <a:gridCol w="2523448">
                  <a:extLst>
                    <a:ext uri="{9D8B030D-6E8A-4147-A177-3AD203B41FA5}">
                      <a16:colId xmlns:a16="http://schemas.microsoft.com/office/drawing/2014/main" val="4182938244"/>
                    </a:ext>
                  </a:extLst>
                </a:gridCol>
                <a:gridCol w="2523448">
                  <a:extLst>
                    <a:ext uri="{9D8B030D-6E8A-4147-A177-3AD203B41FA5}">
                      <a16:colId xmlns:a16="http://schemas.microsoft.com/office/drawing/2014/main" val="379477166"/>
                    </a:ext>
                  </a:extLst>
                </a:gridCol>
              </a:tblGrid>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2841998354"/>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70146822"/>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2172492250"/>
                  </a:ext>
                </a:extLst>
              </a:tr>
              <a:tr h="370840">
                <a:tc>
                  <a:txBody>
                    <a:bodyPr/>
                    <a:lstStyle/>
                    <a:p>
                      <a:endParaRPr lang="fr-FR" dirty="0"/>
                    </a:p>
                    <a:p>
                      <a:endParaRPr lang="fr-FR" dirty="0"/>
                    </a:p>
                  </a:txBody>
                  <a:tcPr/>
                </a:tc>
                <a:tc>
                  <a:txBody>
                    <a:bodyPr/>
                    <a:lstStyle/>
                    <a:p>
                      <a:endParaRPr lang="fr-FR"/>
                    </a:p>
                  </a:txBody>
                  <a:tcPr/>
                </a:tc>
                <a:extLst>
                  <a:ext uri="{0D108BD9-81ED-4DB2-BD59-A6C34878D82A}">
                    <a16:rowId xmlns:a16="http://schemas.microsoft.com/office/drawing/2014/main" val="3154958740"/>
                  </a:ext>
                </a:extLst>
              </a:tr>
              <a:tr h="370840">
                <a:tc>
                  <a:txBody>
                    <a:bodyPr/>
                    <a:lstStyle/>
                    <a:p>
                      <a:endParaRPr lang="fr-FR" dirty="0"/>
                    </a:p>
                    <a:p>
                      <a:endParaRPr lang="fr-FR" dirty="0"/>
                    </a:p>
                  </a:txBody>
                  <a:tcPr/>
                </a:tc>
                <a:tc>
                  <a:txBody>
                    <a:bodyPr/>
                    <a:lstStyle/>
                    <a:p>
                      <a:endParaRPr lang="fr-FR" dirty="0"/>
                    </a:p>
                  </a:txBody>
                  <a:tcPr/>
                </a:tc>
                <a:extLst>
                  <a:ext uri="{0D108BD9-81ED-4DB2-BD59-A6C34878D82A}">
                    <a16:rowId xmlns:a16="http://schemas.microsoft.com/office/drawing/2014/main" val="2813693707"/>
                  </a:ext>
                </a:extLst>
              </a:tr>
            </a:tbl>
          </a:graphicData>
        </a:graphic>
      </p:graphicFrame>
      <p:cxnSp>
        <p:nvCxnSpPr>
          <p:cNvPr id="12" name="Connecteur droit 11">
            <a:extLst>
              <a:ext uri="{FF2B5EF4-FFF2-40B4-BE49-F238E27FC236}">
                <a16:creationId xmlns:a16="http://schemas.microsoft.com/office/drawing/2014/main" id="{210D3E87-4E8E-6818-76D3-A054D8E2D35B}"/>
              </a:ext>
            </a:extLst>
          </p:cNvPr>
          <p:cNvCxnSpPr>
            <a:cxnSpLocks/>
          </p:cNvCxnSpPr>
          <p:nvPr/>
        </p:nvCxnSpPr>
        <p:spPr>
          <a:xfrm>
            <a:off x="6036068" y="2301411"/>
            <a:ext cx="0" cy="4197040"/>
          </a:xfrm>
          <a:prstGeom prst="line">
            <a:avLst/>
          </a:prstGeom>
          <a:ln w="57150"/>
        </p:spPr>
        <p:style>
          <a:lnRef idx="1">
            <a:schemeClr val="dk1"/>
          </a:lnRef>
          <a:fillRef idx="0">
            <a:schemeClr val="dk1"/>
          </a:fillRef>
          <a:effectRef idx="0">
            <a:schemeClr val="dk1"/>
          </a:effectRef>
          <a:fontRef idx="minor">
            <a:schemeClr val="tx1"/>
          </a:fontRef>
        </p:style>
      </p:cxnSp>
      <p:pic>
        <p:nvPicPr>
          <p:cNvPr id="3" name="Image 2">
            <a:extLst>
              <a:ext uri="{FF2B5EF4-FFF2-40B4-BE49-F238E27FC236}">
                <a16:creationId xmlns:a16="http://schemas.microsoft.com/office/drawing/2014/main" id="{E8331BCA-D54A-E7E1-D644-D1E2A8680F53}"/>
              </a:ext>
            </a:extLst>
          </p:cNvPr>
          <p:cNvPicPr>
            <a:picLocks noChangeAspect="1"/>
          </p:cNvPicPr>
          <p:nvPr/>
        </p:nvPicPr>
        <p:blipFill>
          <a:blip r:embed="rId3"/>
          <a:stretch>
            <a:fillRect/>
          </a:stretch>
        </p:blipFill>
        <p:spPr>
          <a:xfrm>
            <a:off x="938371" y="152242"/>
            <a:ext cx="1362758" cy="1343564"/>
          </a:xfrm>
          <a:prstGeom prst="rect">
            <a:avLst/>
          </a:prstGeom>
        </p:spPr>
      </p:pic>
      <p:sp>
        <p:nvSpPr>
          <p:cNvPr id="9" name="ZoneTexte 8">
            <a:extLst>
              <a:ext uri="{FF2B5EF4-FFF2-40B4-BE49-F238E27FC236}">
                <a16:creationId xmlns:a16="http://schemas.microsoft.com/office/drawing/2014/main" id="{730024DA-645A-50AE-4E73-0BF24254FF7A}"/>
              </a:ext>
            </a:extLst>
          </p:cNvPr>
          <p:cNvSpPr txBox="1"/>
          <p:nvPr/>
        </p:nvSpPr>
        <p:spPr>
          <a:xfrm>
            <a:off x="727111" y="1827088"/>
            <a:ext cx="2859309" cy="523220"/>
          </a:xfrm>
          <a:prstGeom prst="rect">
            <a:avLst/>
          </a:prstGeom>
          <a:noFill/>
        </p:spPr>
        <p:txBody>
          <a:bodyPr wrap="none" rtlCol="0">
            <a:spAutoFit/>
          </a:bodyPr>
          <a:lstStyle/>
          <a:p>
            <a:r>
              <a:rPr lang="fr-FR" sz="2800" dirty="0"/>
              <a:t>Recopie le tableau</a:t>
            </a:r>
          </a:p>
        </p:txBody>
      </p:sp>
      <p:pic>
        <p:nvPicPr>
          <p:cNvPr id="10" name="Image 9">
            <a:extLst>
              <a:ext uri="{FF2B5EF4-FFF2-40B4-BE49-F238E27FC236}">
                <a16:creationId xmlns:a16="http://schemas.microsoft.com/office/drawing/2014/main" id="{29842E46-2CD7-3AF0-CA70-9D224C7F9C96}"/>
              </a:ext>
            </a:extLst>
          </p:cNvPr>
          <p:cNvPicPr>
            <a:picLocks noChangeAspect="1"/>
          </p:cNvPicPr>
          <p:nvPr/>
        </p:nvPicPr>
        <p:blipFill>
          <a:blip r:embed="rId4"/>
          <a:stretch>
            <a:fillRect/>
          </a:stretch>
        </p:blipFill>
        <p:spPr>
          <a:xfrm>
            <a:off x="6437471" y="1152924"/>
            <a:ext cx="4336221" cy="4874172"/>
          </a:xfrm>
          <a:prstGeom prst="rect">
            <a:avLst/>
          </a:prstGeom>
        </p:spPr>
      </p:pic>
      <p:pic>
        <p:nvPicPr>
          <p:cNvPr id="13" name="Picture 2" descr="fiche › Pride Mobility France">
            <a:extLst>
              <a:ext uri="{FF2B5EF4-FFF2-40B4-BE49-F238E27FC236}">
                <a16:creationId xmlns:a16="http://schemas.microsoft.com/office/drawing/2014/main" id="{4EEE443E-C353-124F-11F0-2435F27963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47673" y="152242"/>
            <a:ext cx="1144327" cy="1144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9171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AEA11-D7CE-FD35-AD62-1EB9276776AA}"/>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D68EE7DE-ABFE-0DD2-29F3-0142824DE858}"/>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9864BC2F-6ADA-DA55-F713-38574EFD593C}"/>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67082459-E939-9EBF-9C82-EF8E98421626}"/>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6" name="Image 5">
            <a:extLst>
              <a:ext uri="{FF2B5EF4-FFF2-40B4-BE49-F238E27FC236}">
                <a16:creationId xmlns:a16="http://schemas.microsoft.com/office/drawing/2014/main" id="{7BDAEF75-D6B8-9024-562D-B16235836AD0}"/>
              </a:ext>
            </a:extLst>
          </p:cNvPr>
          <p:cNvPicPr>
            <a:picLocks noChangeAspect="1"/>
          </p:cNvPicPr>
          <p:nvPr/>
        </p:nvPicPr>
        <p:blipFill>
          <a:blip r:embed="rId3"/>
          <a:srcRect t="13596" b="13650"/>
          <a:stretch>
            <a:fillRect/>
          </a:stretch>
        </p:blipFill>
        <p:spPr>
          <a:xfrm>
            <a:off x="5576600" y="126268"/>
            <a:ext cx="1038797" cy="755747"/>
          </a:xfrm>
          <a:prstGeom prst="rect">
            <a:avLst/>
          </a:prstGeom>
        </p:spPr>
      </p:pic>
      <p:sp>
        <p:nvSpPr>
          <p:cNvPr id="9" name="ZoneTexte 8">
            <a:extLst>
              <a:ext uri="{FF2B5EF4-FFF2-40B4-BE49-F238E27FC236}">
                <a16:creationId xmlns:a16="http://schemas.microsoft.com/office/drawing/2014/main" id="{C815793E-BB8E-273A-CE53-0EB1A748BAA8}"/>
              </a:ext>
            </a:extLst>
          </p:cNvPr>
          <p:cNvSpPr txBox="1"/>
          <p:nvPr/>
        </p:nvSpPr>
        <p:spPr>
          <a:xfrm>
            <a:off x="7924489" y="1678709"/>
            <a:ext cx="4003808" cy="4062651"/>
          </a:xfrm>
          <a:prstGeom prst="rect">
            <a:avLst/>
          </a:prstGeom>
          <a:noFill/>
        </p:spPr>
        <p:txBody>
          <a:bodyPr wrap="square" rtlCol="0">
            <a:spAutoFit/>
          </a:bodyPr>
          <a:lstStyle/>
          <a:p>
            <a:r>
              <a:rPr lang="fr-FR" sz="4800" b="1" dirty="0"/>
              <a:t>MATIN</a:t>
            </a:r>
          </a:p>
          <a:p>
            <a:r>
              <a:rPr lang="fr-FR" sz="4800" dirty="0"/>
              <a:t>Il est … h</a:t>
            </a:r>
          </a:p>
          <a:p>
            <a:endParaRPr lang="fr-FR" sz="4800" dirty="0"/>
          </a:p>
          <a:p>
            <a:r>
              <a:rPr lang="fr-FR" sz="4800" b="1" dirty="0"/>
              <a:t>APRES-MIDI</a:t>
            </a:r>
          </a:p>
          <a:p>
            <a:r>
              <a:rPr lang="fr-FR" sz="4800" dirty="0"/>
              <a:t>Il est … h</a:t>
            </a:r>
          </a:p>
          <a:p>
            <a:endParaRPr lang="fr-FR" dirty="0"/>
          </a:p>
        </p:txBody>
      </p:sp>
      <p:sp>
        <p:nvSpPr>
          <p:cNvPr id="19" name="ZoneTexte 18">
            <a:extLst>
              <a:ext uri="{FF2B5EF4-FFF2-40B4-BE49-F238E27FC236}">
                <a16:creationId xmlns:a16="http://schemas.microsoft.com/office/drawing/2014/main" id="{84B55CDC-5F7F-6DAC-00D0-13FCCC56A3B8}"/>
              </a:ext>
            </a:extLst>
          </p:cNvPr>
          <p:cNvSpPr txBox="1"/>
          <p:nvPr/>
        </p:nvSpPr>
        <p:spPr>
          <a:xfrm>
            <a:off x="4037743" y="882015"/>
            <a:ext cx="4325421" cy="646331"/>
          </a:xfrm>
          <a:prstGeom prst="rect">
            <a:avLst/>
          </a:prstGeom>
          <a:noFill/>
        </p:spPr>
        <p:txBody>
          <a:bodyPr wrap="square">
            <a:spAutoFit/>
          </a:bodyPr>
          <a:lstStyle/>
          <a:p>
            <a:r>
              <a:rPr lang="fr-FR" sz="3600" dirty="0">
                <a:sym typeface="Webdings" panose="05030102010509060703" pitchFamily="18" charset="2"/>
              </a:rPr>
              <a:t>Ecris l’heure indiquée</a:t>
            </a:r>
            <a:endParaRPr lang="fr-FR" sz="3600" b="1" dirty="0">
              <a:sym typeface="Webdings" panose="05030102010509060703" pitchFamily="18" charset="2"/>
            </a:endParaRPr>
          </a:p>
        </p:txBody>
      </p:sp>
      <p:pic>
        <p:nvPicPr>
          <p:cNvPr id="4" name="Image 3">
            <a:extLst>
              <a:ext uri="{FF2B5EF4-FFF2-40B4-BE49-F238E27FC236}">
                <a16:creationId xmlns:a16="http://schemas.microsoft.com/office/drawing/2014/main" id="{D10EDB84-5D0C-D753-8251-7889F13DC954}"/>
              </a:ext>
            </a:extLst>
          </p:cNvPr>
          <p:cNvPicPr>
            <a:picLocks noChangeAspect="1"/>
          </p:cNvPicPr>
          <p:nvPr/>
        </p:nvPicPr>
        <p:blipFill>
          <a:blip r:embed="rId4"/>
          <a:stretch>
            <a:fillRect/>
          </a:stretch>
        </p:blipFill>
        <p:spPr>
          <a:xfrm>
            <a:off x="2562679" y="1764030"/>
            <a:ext cx="4488818" cy="4389667"/>
          </a:xfrm>
          <a:prstGeom prst="rect">
            <a:avLst/>
          </a:prstGeom>
        </p:spPr>
      </p:pic>
    </p:spTree>
    <p:extLst>
      <p:ext uri="{BB962C8B-B14F-4D97-AF65-F5344CB8AC3E}">
        <p14:creationId xmlns:p14="http://schemas.microsoft.com/office/powerpoint/2010/main" val="3780164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DC6480-D836-F5A5-CD80-C14F06C80A30}"/>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4E6B53CB-F00C-1B25-EBEA-49909CA9E841}"/>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FCEA482F-E80C-A4C5-36B2-C3EAFFD30942}"/>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5CE403F8-CC5A-2776-B47D-4162B4BA7C08}"/>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pic>
        <p:nvPicPr>
          <p:cNvPr id="6" name="Image 5">
            <a:extLst>
              <a:ext uri="{FF2B5EF4-FFF2-40B4-BE49-F238E27FC236}">
                <a16:creationId xmlns:a16="http://schemas.microsoft.com/office/drawing/2014/main" id="{6044A835-C7C1-9E09-39E9-E94E23B43B3E}"/>
              </a:ext>
            </a:extLst>
          </p:cNvPr>
          <p:cNvPicPr>
            <a:picLocks noChangeAspect="1"/>
          </p:cNvPicPr>
          <p:nvPr/>
        </p:nvPicPr>
        <p:blipFill>
          <a:blip r:embed="rId3"/>
          <a:srcRect t="13596" b="13650"/>
          <a:stretch>
            <a:fillRect/>
          </a:stretch>
        </p:blipFill>
        <p:spPr>
          <a:xfrm>
            <a:off x="5576600" y="126268"/>
            <a:ext cx="1038797" cy="755747"/>
          </a:xfrm>
          <a:prstGeom prst="rect">
            <a:avLst/>
          </a:prstGeom>
        </p:spPr>
      </p:pic>
      <p:sp>
        <p:nvSpPr>
          <p:cNvPr id="9" name="ZoneTexte 8">
            <a:extLst>
              <a:ext uri="{FF2B5EF4-FFF2-40B4-BE49-F238E27FC236}">
                <a16:creationId xmlns:a16="http://schemas.microsoft.com/office/drawing/2014/main" id="{C26C07DF-8371-2F76-1E49-0AF50429F44E}"/>
              </a:ext>
            </a:extLst>
          </p:cNvPr>
          <p:cNvSpPr txBox="1"/>
          <p:nvPr/>
        </p:nvSpPr>
        <p:spPr>
          <a:xfrm>
            <a:off x="7924489" y="1678709"/>
            <a:ext cx="4003808" cy="4062651"/>
          </a:xfrm>
          <a:prstGeom prst="rect">
            <a:avLst/>
          </a:prstGeom>
          <a:noFill/>
        </p:spPr>
        <p:txBody>
          <a:bodyPr wrap="square" rtlCol="0">
            <a:spAutoFit/>
          </a:bodyPr>
          <a:lstStyle/>
          <a:p>
            <a:r>
              <a:rPr lang="fr-FR" sz="4800" b="1" dirty="0"/>
              <a:t>MATIN</a:t>
            </a:r>
          </a:p>
          <a:p>
            <a:r>
              <a:rPr lang="fr-FR" sz="4800" dirty="0"/>
              <a:t>Il est … h</a:t>
            </a:r>
          </a:p>
          <a:p>
            <a:endParaRPr lang="fr-FR" sz="4800" dirty="0"/>
          </a:p>
          <a:p>
            <a:r>
              <a:rPr lang="fr-FR" sz="4800" b="1" dirty="0"/>
              <a:t>APRES-MIDI</a:t>
            </a:r>
          </a:p>
          <a:p>
            <a:r>
              <a:rPr lang="fr-FR" sz="4800" dirty="0"/>
              <a:t>Il est … h</a:t>
            </a:r>
          </a:p>
          <a:p>
            <a:endParaRPr lang="fr-FR" dirty="0"/>
          </a:p>
        </p:txBody>
      </p:sp>
      <p:sp>
        <p:nvSpPr>
          <p:cNvPr id="19" name="ZoneTexte 18">
            <a:extLst>
              <a:ext uri="{FF2B5EF4-FFF2-40B4-BE49-F238E27FC236}">
                <a16:creationId xmlns:a16="http://schemas.microsoft.com/office/drawing/2014/main" id="{961C5877-6A55-B46F-F293-0AEE05099F77}"/>
              </a:ext>
            </a:extLst>
          </p:cNvPr>
          <p:cNvSpPr txBox="1"/>
          <p:nvPr/>
        </p:nvSpPr>
        <p:spPr>
          <a:xfrm>
            <a:off x="4037743" y="882015"/>
            <a:ext cx="4325421" cy="646331"/>
          </a:xfrm>
          <a:prstGeom prst="rect">
            <a:avLst/>
          </a:prstGeom>
          <a:noFill/>
        </p:spPr>
        <p:txBody>
          <a:bodyPr wrap="square">
            <a:spAutoFit/>
          </a:bodyPr>
          <a:lstStyle/>
          <a:p>
            <a:r>
              <a:rPr lang="fr-FR" sz="3600" dirty="0">
                <a:sym typeface="Webdings" panose="05030102010509060703" pitchFamily="18" charset="2"/>
              </a:rPr>
              <a:t>Ecris l’heure indiquée</a:t>
            </a:r>
            <a:endParaRPr lang="fr-FR" sz="3600" b="1" dirty="0">
              <a:sym typeface="Webdings" panose="05030102010509060703" pitchFamily="18" charset="2"/>
            </a:endParaRPr>
          </a:p>
        </p:txBody>
      </p:sp>
      <p:pic>
        <p:nvPicPr>
          <p:cNvPr id="3" name="Image 2">
            <a:extLst>
              <a:ext uri="{FF2B5EF4-FFF2-40B4-BE49-F238E27FC236}">
                <a16:creationId xmlns:a16="http://schemas.microsoft.com/office/drawing/2014/main" id="{3906B904-72DF-80B7-B9A4-5404D3F9E5DB}"/>
              </a:ext>
            </a:extLst>
          </p:cNvPr>
          <p:cNvPicPr>
            <a:picLocks noChangeAspect="1"/>
          </p:cNvPicPr>
          <p:nvPr/>
        </p:nvPicPr>
        <p:blipFill>
          <a:blip r:embed="rId4"/>
          <a:stretch>
            <a:fillRect/>
          </a:stretch>
        </p:blipFill>
        <p:spPr>
          <a:xfrm>
            <a:off x="2366540" y="1637762"/>
            <a:ext cx="4815901" cy="4588378"/>
          </a:xfrm>
          <a:prstGeom prst="rect">
            <a:avLst/>
          </a:prstGeom>
        </p:spPr>
      </p:pic>
    </p:spTree>
    <p:extLst>
      <p:ext uri="{BB962C8B-B14F-4D97-AF65-F5344CB8AC3E}">
        <p14:creationId xmlns:p14="http://schemas.microsoft.com/office/powerpoint/2010/main" val="3785349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581D49-8A6C-8ABC-ACB7-274BF1F811C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4D9BE7F7-0BED-AC55-2EFA-A617609D92FE}"/>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A18FE192-AA2A-AC95-8A2F-6E887BC70DD8}"/>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3CB51082-8F9D-67B7-1C57-B19101918B12}"/>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913EDBA6-88E5-32AF-C54F-9BE7B19C1051}"/>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6" name="Image 5">
            <a:extLst>
              <a:ext uri="{FF2B5EF4-FFF2-40B4-BE49-F238E27FC236}">
                <a16:creationId xmlns:a16="http://schemas.microsoft.com/office/drawing/2014/main" id="{0B0F5E99-B068-891F-F964-F3E7E10F321D}"/>
              </a:ext>
            </a:extLst>
          </p:cNvPr>
          <p:cNvPicPr>
            <a:picLocks noChangeAspect="1"/>
          </p:cNvPicPr>
          <p:nvPr/>
        </p:nvPicPr>
        <p:blipFill>
          <a:blip r:embed="rId3"/>
          <a:srcRect t="13596" b="13650"/>
          <a:stretch>
            <a:fillRect/>
          </a:stretch>
        </p:blipFill>
        <p:spPr>
          <a:xfrm>
            <a:off x="5403651" y="107525"/>
            <a:ext cx="1038797" cy="755747"/>
          </a:xfrm>
          <a:prstGeom prst="rect">
            <a:avLst/>
          </a:prstGeom>
        </p:spPr>
      </p:pic>
      <p:sp>
        <p:nvSpPr>
          <p:cNvPr id="19" name="ZoneTexte 18">
            <a:extLst>
              <a:ext uri="{FF2B5EF4-FFF2-40B4-BE49-F238E27FC236}">
                <a16:creationId xmlns:a16="http://schemas.microsoft.com/office/drawing/2014/main" id="{876273B4-EE98-A35B-BB38-AE29B2D400FA}"/>
              </a:ext>
            </a:extLst>
          </p:cNvPr>
          <p:cNvSpPr txBox="1"/>
          <p:nvPr/>
        </p:nvSpPr>
        <p:spPr>
          <a:xfrm>
            <a:off x="3938426" y="863272"/>
            <a:ext cx="4315147" cy="646331"/>
          </a:xfrm>
          <a:prstGeom prst="rect">
            <a:avLst/>
          </a:prstGeom>
          <a:noFill/>
        </p:spPr>
        <p:txBody>
          <a:bodyPr wrap="square">
            <a:spAutoFit/>
          </a:bodyPr>
          <a:lstStyle/>
          <a:p>
            <a:r>
              <a:rPr lang="fr-FR" sz="3600" dirty="0">
                <a:sym typeface="Webdings" panose="05030102010509060703" pitchFamily="18" charset="2"/>
              </a:rPr>
              <a:t>Ecris l’heure indiquée</a:t>
            </a:r>
            <a:endParaRPr lang="fr-FR" sz="3600" b="1" dirty="0">
              <a:sym typeface="Webdings" panose="05030102010509060703" pitchFamily="18" charset="2"/>
            </a:endParaRPr>
          </a:p>
        </p:txBody>
      </p:sp>
      <p:sp>
        <p:nvSpPr>
          <p:cNvPr id="3" name="ZoneTexte 2">
            <a:extLst>
              <a:ext uri="{FF2B5EF4-FFF2-40B4-BE49-F238E27FC236}">
                <a16:creationId xmlns:a16="http://schemas.microsoft.com/office/drawing/2014/main" id="{8F09A9D3-AD51-CADE-AC29-57CF2FCE4893}"/>
              </a:ext>
            </a:extLst>
          </p:cNvPr>
          <p:cNvSpPr txBox="1"/>
          <p:nvPr/>
        </p:nvSpPr>
        <p:spPr>
          <a:xfrm>
            <a:off x="9825209" y="3782358"/>
            <a:ext cx="2215826" cy="2462213"/>
          </a:xfrm>
          <a:prstGeom prst="rect">
            <a:avLst/>
          </a:prstGeom>
          <a:noFill/>
        </p:spPr>
        <p:txBody>
          <a:bodyPr wrap="square" rtlCol="0">
            <a:spAutoFit/>
          </a:bodyPr>
          <a:lstStyle/>
          <a:p>
            <a:r>
              <a:rPr lang="fr-FR" sz="3200" b="1" dirty="0"/>
              <a:t>MATIN</a:t>
            </a:r>
          </a:p>
          <a:p>
            <a:r>
              <a:rPr lang="fr-FR" sz="3000" dirty="0"/>
              <a:t>Il est … h…</a:t>
            </a:r>
          </a:p>
          <a:p>
            <a:endParaRPr lang="fr-FR" sz="3000" dirty="0"/>
          </a:p>
          <a:p>
            <a:r>
              <a:rPr lang="fr-FR" sz="3200" b="1" dirty="0"/>
              <a:t>APRES-MIDI</a:t>
            </a:r>
          </a:p>
          <a:p>
            <a:r>
              <a:rPr lang="fr-FR" sz="3000" dirty="0"/>
              <a:t>Il est … h…</a:t>
            </a:r>
          </a:p>
        </p:txBody>
      </p:sp>
      <p:sp>
        <p:nvSpPr>
          <p:cNvPr id="8" name="ZoneTexte 7">
            <a:extLst>
              <a:ext uri="{FF2B5EF4-FFF2-40B4-BE49-F238E27FC236}">
                <a16:creationId xmlns:a16="http://schemas.microsoft.com/office/drawing/2014/main" id="{F8EA7DF4-4F6B-0253-68D4-AD8BC886DC40}"/>
              </a:ext>
            </a:extLst>
          </p:cNvPr>
          <p:cNvSpPr txBox="1"/>
          <p:nvPr/>
        </p:nvSpPr>
        <p:spPr>
          <a:xfrm>
            <a:off x="3686506" y="3782359"/>
            <a:ext cx="2215826" cy="2462213"/>
          </a:xfrm>
          <a:prstGeom prst="rect">
            <a:avLst/>
          </a:prstGeom>
          <a:noFill/>
        </p:spPr>
        <p:txBody>
          <a:bodyPr wrap="square" rtlCol="0">
            <a:spAutoFit/>
          </a:bodyPr>
          <a:lstStyle/>
          <a:p>
            <a:r>
              <a:rPr lang="fr-FR" sz="3200" b="1" dirty="0"/>
              <a:t>MATIN</a:t>
            </a:r>
          </a:p>
          <a:p>
            <a:r>
              <a:rPr lang="fr-FR" sz="3000" dirty="0"/>
              <a:t>Il est … h</a:t>
            </a:r>
          </a:p>
          <a:p>
            <a:endParaRPr lang="fr-FR" sz="3000" dirty="0"/>
          </a:p>
          <a:p>
            <a:r>
              <a:rPr lang="fr-FR" sz="3200" b="1" dirty="0"/>
              <a:t>APRES-MIDI</a:t>
            </a:r>
          </a:p>
          <a:p>
            <a:r>
              <a:rPr lang="fr-FR" sz="3000" dirty="0"/>
              <a:t>Il est … h</a:t>
            </a:r>
          </a:p>
        </p:txBody>
      </p:sp>
      <p:pic>
        <p:nvPicPr>
          <p:cNvPr id="4" name="Image 3">
            <a:extLst>
              <a:ext uri="{FF2B5EF4-FFF2-40B4-BE49-F238E27FC236}">
                <a16:creationId xmlns:a16="http://schemas.microsoft.com/office/drawing/2014/main" id="{32D7D462-0207-5CBD-5D06-C832E5581D2D}"/>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7001" t="8588" r="7607" b="8282"/>
          <a:stretch/>
        </p:blipFill>
        <p:spPr>
          <a:xfrm>
            <a:off x="246581" y="1536550"/>
            <a:ext cx="3227352" cy="3141903"/>
          </a:xfrm>
          <a:prstGeom prst="rect">
            <a:avLst/>
          </a:prstGeom>
        </p:spPr>
      </p:pic>
      <p:pic>
        <p:nvPicPr>
          <p:cNvPr id="7" name="Image 6">
            <a:extLst>
              <a:ext uri="{FF2B5EF4-FFF2-40B4-BE49-F238E27FC236}">
                <a16:creationId xmlns:a16="http://schemas.microsoft.com/office/drawing/2014/main" id="{1B69406F-E597-0778-5295-E54DD430C57B}"/>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7001" t="8588" r="7607" b="8282"/>
          <a:stretch/>
        </p:blipFill>
        <p:spPr>
          <a:xfrm>
            <a:off x="6446230" y="1619019"/>
            <a:ext cx="3227352" cy="3141903"/>
          </a:xfrm>
          <a:prstGeom prst="rect">
            <a:avLst/>
          </a:prstGeom>
        </p:spPr>
      </p:pic>
      <p:cxnSp>
        <p:nvCxnSpPr>
          <p:cNvPr id="9" name="Connecteur droit avec flèche 8">
            <a:extLst>
              <a:ext uri="{FF2B5EF4-FFF2-40B4-BE49-F238E27FC236}">
                <a16:creationId xmlns:a16="http://schemas.microsoft.com/office/drawing/2014/main" id="{8AEEB2D2-1668-1887-45E3-EDB2B1B5026C}"/>
              </a:ext>
            </a:extLst>
          </p:cNvPr>
          <p:cNvCxnSpPr>
            <a:cxnSpLocks/>
          </p:cNvCxnSpPr>
          <p:nvPr/>
        </p:nvCxnSpPr>
        <p:spPr>
          <a:xfrm flipV="1">
            <a:off x="1863298" y="2260805"/>
            <a:ext cx="0" cy="775479"/>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FBDC7558-B7BC-EEBD-32FB-C8F6C0AF2176}"/>
              </a:ext>
            </a:extLst>
          </p:cNvPr>
          <p:cNvCxnSpPr>
            <a:cxnSpLocks/>
          </p:cNvCxnSpPr>
          <p:nvPr/>
        </p:nvCxnSpPr>
        <p:spPr>
          <a:xfrm flipH="1">
            <a:off x="1417834" y="3159243"/>
            <a:ext cx="442423" cy="269757"/>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6DA8C87E-59D7-0D20-699F-8AB531FF5CAA}"/>
              </a:ext>
            </a:extLst>
          </p:cNvPr>
          <p:cNvCxnSpPr>
            <a:cxnSpLocks/>
          </p:cNvCxnSpPr>
          <p:nvPr/>
        </p:nvCxnSpPr>
        <p:spPr>
          <a:xfrm>
            <a:off x="8132696" y="3195068"/>
            <a:ext cx="784112" cy="0"/>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202B6D23-96B0-3627-B68C-110CBA55A1AC}"/>
              </a:ext>
            </a:extLst>
          </p:cNvPr>
          <p:cNvCxnSpPr>
            <a:cxnSpLocks/>
          </p:cNvCxnSpPr>
          <p:nvPr/>
        </p:nvCxnSpPr>
        <p:spPr>
          <a:xfrm flipH="1">
            <a:off x="7440509" y="3189970"/>
            <a:ext cx="510289" cy="249518"/>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3190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E12CC-2CBE-19B0-7A6A-DC93FD3C7CD7}"/>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218BF36C-E99B-E0C0-61CA-08C390E80D8A}"/>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BFAA32D1-9FA7-FF78-DBFA-CA87E532E4C7}"/>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FD4C2042-9A2E-34F4-4461-C739408410B2}"/>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C93ADDAC-46A5-8E1C-CA90-4F565CE295A1}"/>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6" name="Image 5">
            <a:extLst>
              <a:ext uri="{FF2B5EF4-FFF2-40B4-BE49-F238E27FC236}">
                <a16:creationId xmlns:a16="http://schemas.microsoft.com/office/drawing/2014/main" id="{15E9AEFD-F4AB-A168-D8E6-3D94AB2F4E10}"/>
              </a:ext>
            </a:extLst>
          </p:cNvPr>
          <p:cNvPicPr>
            <a:picLocks noChangeAspect="1"/>
          </p:cNvPicPr>
          <p:nvPr/>
        </p:nvPicPr>
        <p:blipFill>
          <a:blip r:embed="rId3"/>
          <a:srcRect t="13596" b="13650"/>
          <a:stretch>
            <a:fillRect/>
          </a:stretch>
        </p:blipFill>
        <p:spPr>
          <a:xfrm>
            <a:off x="5403651" y="107525"/>
            <a:ext cx="1038797" cy="755747"/>
          </a:xfrm>
          <a:prstGeom prst="rect">
            <a:avLst/>
          </a:prstGeom>
        </p:spPr>
      </p:pic>
      <p:sp>
        <p:nvSpPr>
          <p:cNvPr id="19" name="ZoneTexte 18">
            <a:extLst>
              <a:ext uri="{FF2B5EF4-FFF2-40B4-BE49-F238E27FC236}">
                <a16:creationId xmlns:a16="http://schemas.microsoft.com/office/drawing/2014/main" id="{B7120C57-B552-990B-E3F8-8E1BF076AF6F}"/>
              </a:ext>
            </a:extLst>
          </p:cNvPr>
          <p:cNvSpPr txBox="1"/>
          <p:nvPr/>
        </p:nvSpPr>
        <p:spPr>
          <a:xfrm>
            <a:off x="3938426" y="863272"/>
            <a:ext cx="4315147" cy="646331"/>
          </a:xfrm>
          <a:prstGeom prst="rect">
            <a:avLst/>
          </a:prstGeom>
          <a:noFill/>
        </p:spPr>
        <p:txBody>
          <a:bodyPr wrap="square">
            <a:spAutoFit/>
          </a:bodyPr>
          <a:lstStyle/>
          <a:p>
            <a:r>
              <a:rPr lang="fr-FR" sz="3600" dirty="0">
                <a:sym typeface="Webdings" panose="05030102010509060703" pitchFamily="18" charset="2"/>
              </a:rPr>
              <a:t>Ecris l’heure indiquée</a:t>
            </a:r>
            <a:endParaRPr lang="fr-FR" sz="3600" b="1" dirty="0">
              <a:sym typeface="Webdings" panose="05030102010509060703" pitchFamily="18" charset="2"/>
            </a:endParaRPr>
          </a:p>
        </p:txBody>
      </p:sp>
      <p:sp>
        <p:nvSpPr>
          <p:cNvPr id="3" name="ZoneTexte 2">
            <a:extLst>
              <a:ext uri="{FF2B5EF4-FFF2-40B4-BE49-F238E27FC236}">
                <a16:creationId xmlns:a16="http://schemas.microsoft.com/office/drawing/2014/main" id="{0B4BB791-304F-A545-4E13-0DC18EA1E786}"/>
              </a:ext>
            </a:extLst>
          </p:cNvPr>
          <p:cNvSpPr txBox="1"/>
          <p:nvPr/>
        </p:nvSpPr>
        <p:spPr>
          <a:xfrm>
            <a:off x="9825209" y="3782358"/>
            <a:ext cx="2215826" cy="2462213"/>
          </a:xfrm>
          <a:prstGeom prst="rect">
            <a:avLst/>
          </a:prstGeom>
          <a:noFill/>
        </p:spPr>
        <p:txBody>
          <a:bodyPr wrap="square" rtlCol="0">
            <a:spAutoFit/>
          </a:bodyPr>
          <a:lstStyle/>
          <a:p>
            <a:r>
              <a:rPr lang="fr-FR" sz="3200" b="1" dirty="0"/>
              <a:t>MATIN</a:t>
            </a:r>
          </a:p>
          <a:p>
            <a:r>
              <a:rPr lang="fr-FR" sz="3000" dirty="0"/>
              <a:t>Il est … h…</a:t>
            </a:r>
          </a:p>
          <a:p>
            <a:endParaRPr lang="fr-FR" sz="3000" dirty="0"/>
          </a:p>
          <a:p>
            <a:r>
              <a:rPr lang="fr-FR" sz="3200" b="1" dirty="0"/>
              <a:t>APRES-MIDI</a:t>
            </a:r>
          </a:p>
          <a:p>
            <a:r>
              <a:rPr lang="fr-FR" sz="3000" dirty="0"/>
              <a:t>Il est … h…</a:t>
            </a:r>
          </a:p>
        </p:txBody>
      </p:sp>
      <p:sp>
        <p:nvSpPr>
          <p:cNvPr id="8" name="ZoneTexte 7">
            <a:extLst>
              <a:ext uri="{FF2B5EF4-FFF2-40B4-BE49-F238E27FC236}">
                <a16:creationId xmlns:a16="http://schemas.microsoft.com/office/drawing/2014/main" id="{F1ECA8F4-45F4-28C0-61A4-B2C34B9A53E3}"/>
              </a:ext>
            </a:extLst>
          </p:cNvPr>
          <p:cNvSpPr txBox="1"/>
          <p:nvPr/>
        </p:nvSpPr>
        <p:spPr>
          <a:xfrm>
            <a:off x="3686506" y="3782359"/>
            <a:ext cx="2215826" cy="2462213"/>
          </a:xfrm>
          <a:prstGeom prst="rect">
            <a:avLst/>
          </a:prstGeom>
          <a:noFill/>
        </p:spPr>
        <p:txBody>
          <a:bodyPr wrap="square" rtlCol="0">
            <a:spAutoFit/>
          </a:bodyPr>
          <a:lstStyle/>
          <a:p>
            <a:r>
              <a:rPr lang="fr-FR" sz="3200" b="1" dirty="0"/>
              <a:t>MATIN</a:t>
            </a:r>
          </a:p>
          <a:p>
            <a:r>
              <a:rPr lang="fr-FR" sz="3000" dirty="0"/>
              <a:t>Il est … h</a:t>
            </a:r>
          </a:p>
          <a:p>
            <a:endParaRPr lang="fr-FR" sz="3000" dirty="0"/>
          </a:p>
          <a:p>
            <a:r>
              <a:rPr lang="fr-FR" sz="3200" b="1" dirty="0"/>
              <a:t>APRES-MIDI</a:t>
            </a:r>
          </a:p>
          <a:p>
            <a:r>
              <a:rPr lang="fr-FR" sz="3000" dirty="0"/>
              <a:t>Il est … h</a:t>
            </a:r>
          </a:p>
        </p:txBody>
      </p:sp>
      <p:pic>
        <p:nvPicPr>
          <p:cNvPr id="4" name="Image 3">
            <a:extLst>
              <a:ext uri="{FF2B5EF4-FFF2-40B4-BE49-F238E27FC236}">
                <a16:creationId xmlns:a16="http://schemas.microsoft.com/office/drawing/2014/main" id="{32DAD1C6-538C-FB94-B26B-440A9BB6E2F9}"/>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7001" t="8588" r="7607" b="8282"/>
          <a:stretch/>
        </p:blipFill>
        <p:spPr>
          <a:xfrm>
            <a:off x="246581" y="1536550"/>
            <a:ext cx="3227352" cy="3141903"/>
          </a:xfrm>
          <a:prstGeom prst="rect">
            <a:avLst/>
          </a:prstGeom>
        </p:spPr>
      </p:pic>
      <p:pic>
        <p:nvPicPr>
          <p:cNvPr id="5" name="Image 4">
            <a:extLst>
              <a:ext uri="{FF2B5EF4-FFF2-40B4-BE49-F238E27FC236}">
                <a16:creationId xmlns:a16="http://schemas.microsoft.com/office/drawing/2014/main" id="{3ABCF91A-179D-B744-E96A-04F687863CB5}"/>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7001" t="8588" r="7607" b="8282"/>
          <a:stretch/>
        </p:blipFill>
        <p:spPr>
          <a:xfrm>
            <a:off x="6446230" y="1619019"/>
            <a:ext cx="3227352" cy="3141903"/>
          </a:xfrm>
          <a:prstGeom prst="rect">
            <a:avLst/>
          </a:prstGeom>
        </p:spPr>
      </p:pic>
      <p:cxnSp>
        <p:nvCxnSpPr>
          <p:cNvPr id="7" name="Connecteur droit avec flèche 6">
            <a:extLst>
              <a:ext uri="{FF2B5EF4-FFF2-40B4-BE49-F238E27FC236}">
                <a16:creationId xmlns:a16="http://schemas.microsoft.com/office/drawing/2014/main" id="{50DF4626-42A1-DC17-031C-3609401D0075}"/>
              </a:ext>
            </a:extLst>
          </p:cNvPr>
          <p:cNvCxnSpPr>
            <a:cxnSpLocks/>
          </p:cNvCxnSpPr>
          <p:nvPr/>
        </p:nvCxnSpPr>
        <p:spPr>
          <a:xfrm flipV="1">
            <a:off x="1863298" y="2260805"/>
            <a:ext cx="0" cy="775479"/>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30998A36-A575-E282-33C1-103B8A3D5AAA}"/>
              </a:ext>
            </a:extLst>
          </p:cNvPr>
          <p:cNvCxnSpPr>
            <a:cxnSpLocks/>
          </p:cNvCxnSpPr>
          <p:nvPr/>
        </p:nvCxnSpPr>
        <p:spPr>
          <a:xfrm>
            <a:off x="1880715" y="3189970"/>
            <a:ext cx="341939" cy="521121"/>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AFFC246B-C394-8024-4768-8322C53F8D00}"/>
              </a:ext>
            </a:extLst>
          </p:cNvPr>
          <p:cNvCxnSpPr>
            <a:cxnSpLocks/>
          </p:cNvCxnSpPr>
          <p:nvPr/>
        </p:nvCxnSpPr>
        <p:spPr>
          <a:xfrm>
            <a:off x="8113425" y="3261237"/>
            <a:ext cx="296710" cy="449854"/>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1B3475DB-D58C-A717-09F7-A7AF15ABD58A}"/>
              </a:ext>
            </a:extLst>
          </p:cNvPr>
          <p:cNvCxnSpPr>
            <a:cxnSpLocks/>
          </p:cNvCxnSpPr>
          <p:nvPr/>
        </p:nvCxnSpPr>
        <p:spPr>
          <a:xfrm flipH="1">
            <a:off x="8059906" y="3189970"/>
            <a:ext cx="9501" cy="837500"/>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283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6F345A-55BF-6CCA-C978-A6370005809D}"/>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F700E89B-8361-2A5F-6008-33B25A373392}"/>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D51A7B1F-C42C-3482-0CC0-F7916570A9CE}"/>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FC8F7D79-6B7B-8D0E-C073-173D0A416B4E}"/>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90A05D67-09A7-6562-113A-60AA3084FE3A}"/>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6" name="Image 5">
            <a:extLst>
              <a:ext uri="{FF2B5EF4-FFF2-40B4-BE49-F238E27FC236}">
                <a16:creationId xmlns:a16="http://schemas.microsoft.com/office/drawing/2014/main" id="{72FC9E26-8704-0D9F-6317-98859E8B56C5}"/>
              </a:ext>
            </a:extLst>
          </p:cNvPr>
          <p:cNvPicPr>
            <a:picLocks noChangeAspect="1"/>
          </p:cNvPicPr>
          <p:nvPr/>
        </p:nvPicPr>
        <p:blipFill>
          <a:blip r:embed="rId3"/>
          <a:srcRect t="13596" b="13650"/>
          <a:stretch>
            <a:fillRect/>
          </a:stretch>
        </p:blipFill>
        <p:spPr>
          <a:xfrm>
            <a:off x="5403651" y="107525"/>
            <a:ext cx="1038797" cy="755747"/>
          </a:xfrm>
          <a:prstGeom prst="rect">
            <a:avLst/>
          </a:prstGeom>
        </p:spPr>
      </p:pic>
      <p:sp>
        <p:nvSpPr>
          <p:cNvPr id="19" name="ZoneTexte 18">
            <a:extLst>
              <a:ext uri="{FF2B5EF4-FFF2-40B4-BE49-F238E27FC236}">
                <a16:creationId xmlns:a16="http://schemas.microsoft.com/office/drawing/2014/main" id="{21F99A38-7DB9-3001-0936-40F6D0005D2A}"/>
              </a:ext>
            </a:extLst>
          </p:cNvPr>
          <p:cNvSpPr txBox="1"/>
          <p:nvPr/>
        </p:nvSpPr>
        <p:spPr>
          <a:xfrm>
            <a:off x="3938426" y="863272"/>
            <a:ext cx="4315147" cy="646331"/>
          </a:xfrm>
          <a:prstGeom prst="rect">
            <a:avLst/>
          </a:prstGeom>
          <a:noFill/>
        </p:spPr>
        <p:txBody>
          <a:bodyPr wrap="square">
            <a:spAutoFit/>
          </a:bodyPr>
          <a:lstStyle/>
          <a:p>
            <a:r>
              <a:rPr lang="fr-FR" sz="3600" dirty="0">
                <a:sym typeface="Webdings" panose="05030102010509060703" pitchFamily="18" charset="2"/>
              </a:rPr>
              <a:t>Ecris l’heure indiquée</a:t>
            </a:r>
            <a:endParaRPr lang="fr-FR" sz="3600" b="1" dirty="0">
              <a:sym typeface="Webdings" panose="05030102010509060703" pitchFamily="18" charset="2"/>
            </a:endParaRPr>
          </a:p>
        </p:txBody>
      </p:sp>
      <p:sp>
        <p:nvSpPr>
          <p:cNvPr id="3" name="ZoneTexte 2">
            <a:extLst>
              <a:ext uri="{FF2B5EF4-FFF2-40B4-BE49-F238E27FC236}">
                <a16:creationId xmlns:a16="http://schemas.microsoft.com/office/drawing/2014/main" id="{D5E6D898-BDC4-9F95-FB72-603FA1786571}"/>
              </a:ext>
            </a:extLst>
          </p:cNvPr>
          <p:cNvSpPr txBox="1"/>
          <p:nvPr/>
        </p:nvSpPr>
        <p:spPr>
          <a:xfrm>
            <a:off x="9825209" y="3782358"/>
            <a:ext cx="2215826" cy="2462213"/>
          </a:xfrm>
          <a:prstGeom prst="rect">
            <a:avLst/>
          </a:prstGeom>
          <a:noFill/>
        </p:spPr>
        <p:txBody>
          <a:bodyPr wrap="square" rtlCol="0">
            <a:spAutoFit/>
          </a:bodyPr>
          <a:lstStyle/>
          <a:p>
            <a:r>
              <a:rPr lang="fr-FR" sz="3200" b="1" dirty="0"/>
              <a:t>MATIN</a:t>
            </a:r>
          </a:p>
          <a:p>
            <a:r>
              <a:rPr lang="fr-FR" sz="3000" dirty="0"/>
              <a:t>Il est … h…</a:t>
            </a:r>
          </a:p>
          <a:p>
            <a:endParaRPr lang="fr-FR" sz="3000" dirty="0"/>
          </a:p>
          <a:p>
            <a:r>
              <a:rPr lang="fr-FR" sz="3200" b="1" dirty="0"/>
              <a:t>APRES-MIDI</a:t>
            </a:r>
          </a:p>
          <a:p>
            <a:r>
              <a:rPr lang="fr-FR" sz="3000" dirty="0"/>
              <a:t>Il est … h…</a:t>
            </a:r>
          </a:p>
        </p:txBody>
      </p:sp>
      <p:sp>
        <p:nvSpPr>
          <p:cNvPr id="8" name="ZoneTexte 7">
            <a:extLst>
              <a:ext uri="{FF2B5EF4-FFF2-40B4-BE49-F238E27FC236}">
                <a16:creationId xmlns:a16="http://schemas.microsoft.com/office/drawing/2014/main" id="{ADF608D3-A17D-C955-7DF9-412FD851A438}"/>
              </a:ext>
            </a:extLst>
          </p:cNvPr>
          <p:cNvSpPr txBox="1"/>
          <p:nvPr/>
        </p:nvSpPr>
        <p:spPr>
          <a:xfrm>
            <a:off x="3686506" y="3782359"/>
            <a:ext cx="2215826" cy="2462213"/>
          </a:xfrm>
          <a:prstGeom prst="rect">
            <a:avLst/>
          </a:prstGeom>
          <a:noFill/>
        </p:spPr>
        <p:txBody>
          <a:bodyPr wrap="square" rtlCol="0">
            <a:spAutoFit/>
          </a:bodyPr>
          <a:lstStyle/>
          <a:p>
            <a:r>
              <a:rPr lang="fr-FR" sz="3200" b="1" dirty="0"/>
              <a:t>MATIN</a:t>
            </a:r>
          </a:p>
          <a:p>
            <a:r>
              <a:rPr lang="fr-FR" sz="3000" dirty="0"/>
              <a:t>Il est … h</a:t>
            </a:r>
          </a:p>
          <a:p>
            <a:endParaRPr lang="fr-FR" sz="3000" dirty="0"/>
          </a:p>
          <a:p>
            <a:r>
              <a:rPr lang="fr-FR" sz="3200" b="1" dirty="0"/>
              <a:t>APRES-MIDI</a:t>
            </a:r>
          </a:p>
          <a:p>
            <a:r>
              <a:rPr lang="fr-FR" sz="3000" dirty="0"/>
              <a:t>Il est … h</a:t>
            </a:r>
          </a:p>
        </p:txBody>
      </p:sp>
      <p:pic>
        <p:nvPicPr>
          <p:cNvPr id="4" name="Image 3">
            <a:extLst>
              <a:ext uri="{FF2B5EF4-FFF2-40B4-BE49-F238E27FC236}">
                <a16:creationId xmlns:a16="http://schemas.microsoft.com/office/drawing/2014/main" id="{ED97720F-76A4-2596-1F68-41B4A4C9B003}"/>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7001" t="8588" r="7607" b="8282"/>
          <a:stretch/>
        </p:blipFill>
        <p:spPr>
          <a:xfrm>
            <a:off x="246581" y="1536550"/>
            <a:ext cx="3227352" cy="3141903"/>
          </a:xfrm>
          <a:prstGeom prst="rect">
            <a:avLst/>
          </a:prstGeom>
        </p:spPr>
      </p:pic>
      <p:pic>
        <p:nvPicPr>
          <p:cNvPr id="7" name="Image 6">
            <a:extLst>
              <a:ext uri="{FF2B5EF4-FFF2-40B4-BE49-F238E27FC236}">
                <a16:creationId xmlns:a16="http://schemas.microsoft.com/office/drawing/2014/main" id="{5A089F81-4494-D8DA-39A6-5DA9D83C1DB7}"/>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7001" t="8588" r="7607" b="8282"/>
          <a:stretch/>
        </p:blipFill>
        <p:spPr>
          <a:xfrm>
            <a:off x="6446230" y="1619019"/>
            <a:ext cx="3227352" cy="3141903"/>
          </a:xfrm>
          <a:prstGeom prst="rect">
            <a:avLst/>
          </a:prstGeom>
        </p:spPr>
      </p:pic>
      <p:cxnSp>
        <p:nvCxnSpPr>
          <p:cNvPr id="12" name="Connecteur droit avec flèche 11">
            <a:extLst>
              <a:ext uri="{FF2B5EF4-FFF2-40B4-BE49-F238E27FC236}">
                <a16:creationId xmlns:a16="http://schemas.microsoft.com/office/drawing/2014/main" id="{7BBD64A3-17CF-7D5E-77F3-D429F9D83096}"/>
              </a:ext>
            </a:extLst>
          </p:cNvPr>
          <p:cNvCxnSpPr>
            <a:cxnSpLocks/>
          </p:cNvCxnSpPr>
          <p:nvPr/>
        </p:nvCxnSpPr>
        <p:spPr>
          <a:xfrm flipV="1">
            <a:off x="1863298" y="2260805"/>
            <a:ext cx="0" cy="775479"/>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7C9FF0C8-D09B-9E81-4784-75671B7CE621}"/>
              </a:ext>
            </a:extLst>
          </p:cNvPr>
          <p:cNvCxnSpPr>
            <a:cxnSpLocks/>
          </p:cNvCxnSpPr>
          <p:nvPr/>
        </p:nvCxnSpPr>
        <p:spPr>
          <a:xfrm flipH="1" flipV="1">
            <a:off x="1265232" y="2690139"/>
            <a:ext cx="495674" cy="346145"/>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6A133427-FCEA-DA60-51E6-D79D543C4CD3}"/>
              </a:ext>
            </a:extLst>
          </p:cNvPr>
          <p:cNvCxnSpPr>
            <a:cxnSpLocks/>
          </p:cNvCxnSpPr>
          <p:nvPr/>
        </p:nvCxnSpPr>
        <p:spPr>
          <a:xfrm flipH="1" flipV="1">
            <a:off x="7518248" y="2761356"/>
            <a:ext cx="495674" cy="346145"/>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05F3D0BC-498F-8DC4-AEE2-8B80F9078A74}"/>
              </a:ext>
            </a:extLst>
          </p:cNvPr>
          <p:cNvCxnSpPr>
            <a:cxnSpLocks/>
          </p:cNvCxnSpPr>
          <p:nvPr/>
        </p:nvCxnSpPr>
        <p:spPr>
          <a:xfrm flipH="1">
            <a:off x="8059906" y="3189970"/>
            <a:ext cx="9501" cy="837500"/>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4607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BBF2C4-BE08-BB8C-4302-95EC524F3DFE}"/>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91F3E2BB-2A60-23EF-7EF9-045248AC4572}"/>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FBB03F93-7C91-2A64-B758-A023E14F74D1}"/>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2B242D45-085D-5AF0-445E-6C53D55E5D93}"/>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1F070BB7-589A-A72C-9DB8-A31ECA0F4217}"/>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pic>
        <p:nvPicPr>
          <p:cNvPr id="6" name="Image 5">
            <a:extLst>
              <a:ext uri="{FF2B5EF4-FFF2-40B4-BE49-F238E27FC236}">
                <a16:creationId xmlns:a16="http://schemas.microsoft.com/office/drawing/2014/main" id="{1496FE15-ED4A-E919-D875-97B8939D03AF}"/>
              </a:ext>
            </a:extLst>
          </p:cNvPr>
          <p:cNvPicPr>
            <a:picLocks noChangeAspect="1"/>
          </p:cNvPicPr>
          <p:nvPr/>
        </p:nvPicPr>
        <p:blipFill>
          <a:blip r:embed="rId3"/>
          <a:srcRect t="13596" b="13650"/>
          <a:stretch>
            <a:fillRect/>
          </a:stretch>
        </p:blipFill>
        <p:spPr>
          <a:xfrm>
            <a:off x="5403651" y="107525"/>
            <a:ext cx="1038797" cy="755747"/>
          </a:xfrm>
          <a:prstGeom prst="rect">
            <a:avLst/>
          </a:prstGeom>
        </p:spPr>
      </p:pic>
      <p:sp>
        <p:nvSpPr>
          <p:cNvPr id="19" name="ZoneTexte 18">
            <a:extLst>
              <a:ext uri="{FF2B5EF4-FFF2-40B4-BE49-F238E27FC236}">
                <a16:creationId xmlns:a16="http://schemas.microsoft.com/office/drawing/2014/main" id="{8CD79180-67C7-BDFC-6E78-14C4C8844689}"/>
              </a:ext>
            </a:extLst>
          </p:cNvPr>
          <p:cNvSpPr txBox="1"/>
          <p:nvPr/>
        </p:nvSpPr>
        <p:spPr>
          <a:xfrm>
            <a:off x="3938426" y="863272"/>
            <a:ext cx="4315147" cy="646331"/>
          </a:xfrm>
          <a:prstGeom prst="rect">
            <a:avLst/>
          </a:prstGeom>
          <a:noFill/>
        </p:spPr>
        <p:txBody>
          <a:bodyPr wrap="square">
            <a:spAutoFit/>
          </a:bodyPr>
          <a:lstStyle/>
          <a:p>
            <a:r>
              <a:rPr lang="fr-FR" sz="3600" dirty="0">
                <a:sym typeface="Webdings" panose="05030102010509060703" pitchFamily="18" charset="2"/>
              </a:rPr>
              <a:t>Ecris l’heure indiquée</a:t>
            </a:r>
            <a:endParaRPr lang="fr-FR" sz="3600" b="1" dirty="0">
              <a:sym typeface="Webdings" panose="05030102010509060703" pitchFamily="18" charset="2"/>
            </a:endParaRPr>
          </a:p>
        </p:txBody>
      </p:sp>
      <p:sp>
        <p:nvSpPr>
          <p:cNvPr id="3" name="ZoneTexte 2">
            <a:extLst>
              <a:ext uri="{FF2B5EF4-FFF2-40B4-BE49-F238E27FC236}">
                <a16:creationId xmlns:a16="http://schemas.microsoft.com/office/drawing/2014/main" id="{8DA175AD-029F-6EC9-01BD-50D7383CCD40}"/>
              </a:ext>
            </a:extLst>
          </p:cNvPr>
          <p:cNvSpPr txBox="1"/>
          <p:nvPr/>
        </p:nvSpPr>
        <p:spPr>
          <a:xfrm>
            <a:off x="9825209" y="3782358"/>
            <a:ext cx="2215826" cy="2462213"/>
          </a:xfrm>
          <a:prstGeom prst="rect">
            <a:avLst/>
          </a:prstGeom>
          <a:noFill/>
        </p:spPr>
        <p:txBody>
          <a:bodyPr wrap="square" rtlCol="0">
            <a:spAutoFit/>
          </a:bodyPr>
          <a:lstStyle/>
          <a:p>
            <a:r>
              <a:rPr lang="fr-FR" sz="3200" b="1" dirty="0"/>
              <a:t>MATIN</a:t>
            </a:r>
          </a:p>
          <a:p>
            <a:r>
              <a:rPr lang="fr-FR" sz="3000" dirty="0"/>
              <a:t>Il est … h…</a:t>
            </a:r>
          </a:p>
          <a:p>
            <a:endParaRPr lang="fr-FR" sz="3000" dirty="0"/>
          </a:p>
          <a:p>
            <a:r>
              <a:rPr lang="fr-FR" sz="3200" b="1" dirty="0"/>
              <a:t>APRES-MIDI</a:t>
            </a:r>
          </a:p>
          <a:p>
            <a:r>
              <a:rPr lang="fr-FR" sz="3000" dirty="0"/>
              <a:t>Il est … h…</a:t>
            </a:r>
          </a:p>
        </p:txBody>
      </p:sp>
      <p:sp>
        <p:nvSpPr>
          <p:cNvPr id="8" name="ZoneTexte 7">
            <a:extLst>
              <a:ext uri="{FF2B5EF4-FFF2-40B4-BE49-F238E27FC236}">
                <a16:creationId xmlns:a16="http://schemas.microsoft.com/office/drawing/2014/main" id="{6629F8D6-5137-0206-0FDB-CD782426BAC3}"/>
              </a:ext>
            </a:extLst>
          </p:cNvPr>
          <p:cNvSpPr txBox="1"/>
          <p:nvPr/>
        </p:nvSpPr>
        <p:spPr>
          <a:xfrm>
            <a:off x="3686506" y="3782359"/>
            <a:ext cx="2215826" cy="2462213"/>
          </a:xfrm>
          <a:prstGeom prst="rect">
            <a:avLst/>
          </a:prstGeom>
          <a:noFill/>
        </p:spPr>
        <p:txBody>
          <a:bodyPr wrap="square" rtlCol="0">
            <a:spAutoFit/>
          </a:bodyPr>
          <a:lstStyle/>
          <a:p>
            <a:r>
              <a:rPr lang="fr-FR" sz="3200" b="1" dirty="0"/>
              <a:t>MATIN</a:t>
            </a:r>
          </a:p>
          <a:p>
            <a:r>
              <a:rPr lang="fr-FR" sz="3000" dirty="0"/>
              <a:t>Il est … h</a:t>
            </a:r>
          </a:p>
          <a:p>
            <a:endParaRPr lang="fr-FR" sz="3000" dirty="0"/>
          </a:p>
          <a:p>
            <a:r>
              <a:rPr lang="fr-FR" sz="3200" b="1" dirty="0"/>
              <a:t>APRES-MIDI</a:t>
            </a:r>
          </a:p>
          <a:p>
            <a:r>
              <a:rPr lang="fr-FR" sz="3000" dirty="0"/>
              <a:t>Il est … h</a:t>
            </a:r>
          </a:p>
        </p:txBody>
      </p:sp>
      <p:pic>
        <p:nvPicPr>
          <p:cNvPr id="4" name="Image 3">
            <a:extLst>
              <a:ext uri="{FF2B5EF4-FFF2-40B4-BE49-F238E27FC236}">
                <a16:creationId xmlns:a16="http://schemas.microsoft.com/office/drawing/2014/main" id="{A2AF83C1-D32D-97BB-024A-13682388914D}"/>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7001" t="8588" r="7607" b="8282"/>
          <a:stretch/>
        </p:blipFill>
        <p:spPr>
          <a:xfrm>
            <a:off x="246581" y="1536550"/>
            <a:ext cx="3227352" cy="3141903"/>
          </a:xfrm>
          <a:prstGeom prst="rect">
            <a:avLst/>
          </a:prstGeom>
        </p:spPr>
      </p:pic>
      <p:pic>
        <p:nvPicPr>
          <p:cNvPr id="7" name="Image 6">
            <a:extLst>
              <a:ext uri="{FF2B5EF4-FFF2-40B4-BE49-F238E27FC236}">
                <a16:creationId xmlns:a16="http://schemas.microsoft.com/office/drawing/2014/main" id="{4E57969A-9E06-6422-6BCC-5EF202380911}"/>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7001" t="8588" r="7607" b="8282"/>
          <a:stretch/>
        </p:blipFill>
        <p:spPr>
          <a:xfrm>
            <a:off x="6446230" y="1619019"/>
            <a:ext cx="3227352" cy="3141903"/>
          </a:xfrm>
          <a:prstGeom prst="rect">
            <a:avLst/>
          </a:prstGeom>
        </p:spPr>
      </p:pic>
      <p:cxnSp>
        <p:nvCxnSpPr>
          <p:cNvPr id="12" name="Connecteur droit avec flèche 11">
            <a:extLst>
              <a:ext uri="{FF2B5EF4-FFF2-40B4-BE49-F238E27FC236}">
                <a16:creationId xmlns:a16="http://schemas.microsoft.com/office/drawing/2014/main" id="{86B65E2E-E24B-BBDE-4E47-A0A556411781}"/>
              </a:ext>
            </a:extLst>
          </p:cNvPr>
          <p:cNvCxnSpPr>
            <a:cxnSpLocks/>
          </p:cNvCxnSpPr>
          <p:nvPr/>
        </p:nvCxnSpPr>
        <p:spPr>
          <a:xfrm flipV="1">
            <a:off x="1863298" y="2260805"/>
            <a:ext cx="0" cy="775479"/>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035C0748-0C6E-4CD0-2E8F-D86DADFCF542}"/>
              </a:ext>
            </a:extLst>
          </p:cNvPr>
          <p:cNvCxnSpPr>
            <a:cxnSpLocks/>
          </p:cNvCxnSpPr>
          <p:nvPr/>
        </p:nvCxnSpPr>
        <p:spPr>
          <a:xfrm flipV="1">
            <a:off x="1863298" y="2501603"/>
            <a:ext cx="0" cy="534681"/>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4441E329-F576-8AC9-1C24-CBEE87FAD248}"/>
              </a:ext>
            </a:extLst>
          </p:cNvPr>
          <p:cNvCxnSpPr>
            <a:cxnSpLocks/>
          </p:cNvCxnSpPr>
          <p:nvPr/>
        </p:nvCxnSpPr>
        <p:spPr>
          <a:xfrm flipV="1">
            <a:off x="8059906" y="2501603"/>
            <a:ext cx="324442" cy="615155"/>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056E8223-5C72-612E-6F1E-09E1D3A75852}"/>
              </a:ext>
            </a:extLst>
          </p:cNvPr>
          <p:cNvCxnSpPr>
            <a:cxnSpLocks/>
          </p:cNvCxnSpPr>
          <p:nvPr/>
        </p:nvCxnSpPr>
        <p:spPr>
          <a:xfrm flipH="1">
            <a:off x="7073151" y="3189970"/>
            <a:ext cx="986755" cy="0"/>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4684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1894678" y="2643538"/>
            <a:ext cx="9660323" cy="3539430"/>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mémorise les doubles et les moitiés</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sais ajouter 1 ou 2 à un nombre - Je trouve le complément à la dizaine supérieure</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sais ajouter 9, 19, 29 à un nombre </a:t>
            </a:r>
          </a:p>
          <a:p>
            <a:endParaRPr lang="fr-FR" sz="3200" b="1" dirty="0">
              <a:solidFill>
                <a:schemeClr val="bg1"/>
              </a:solidFill>
            </a:endParaRPr>
          </a:p>
        </p:txBody>
      </p:sp>
    </p:spTree>
    <p:extLst>
      <p:ext uri="{BB962C8B-B14F-4D97-AF65-F5344CB8AC3E}">
        <p14:creationId xmlns:p14="http://schemas.microsoft.com/office/powerpoint/2010/main" val="425011362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15680</TotalTime>
  <Words>859</Words>
  <Application>Microsoft Office PowerPoint</Application>
  <PresentationFormat>Grand écran</PresentationFormat>
  <Paragraphs>147</Paragraphs>
  <Slides>24</Slides>
  <Notes>20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24</vt:i4>
      </vt:variant>
    </vt:vector>
  </HeadingPairs>
  <TitlesOfParts>
    <vt:vector size="32" baseType="lpstr">
      <vt:lpstr>Arial</vt:lpstr>
      <vt:lpstr>Calibri</vt:lpstr>
      <vt:lpstr>Calibri Light</vt:lpstr>
      <vt:lpstr>Corbel</vt:lpstr>
      <vt:lpstr>KG Turning Tables</vt:lpstr>
      <vt:lpstr>Webdings</vt:lpstr>
      <vt:lpstr>Wingdings</vt:lpstr>
      <vt:lpstr>Thème Office</vt:lpstr>
      <vt:lpstr>PERIODE 3  séance 68</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362</cp:revision>
  <dcterms:created xsi:type="dcterms:W3CDTF">2018-07-28T07:30:27Z</dcterms:created>
  <dcterms:modified xsi:type="dcterms:W3CDTF">2026-01-02T09:25:59Z</dcterms:modified>
</cp:coreProperties>
</file>