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87" r:id="rId2"/>
    <p:sldId id="281" r:id="rId3"/>
    <p:sldId id="1509" r:id="rId4"/>
    <p:sldId id="1614" r:id="rId5"/>
    <p:sldId id="1613" r:id="rId6"/>
    <p:sldId id="1615" r:id="rId7"/>
    <p:sldId id="467" r:id="rId8"/>
    <p:sldId id="1529" r:id="rId9"/>
    <p:sldId id="1616" r:id="rId10"/>
    <p:sldId id="1617" r:id="rId11"/>
    <p:sldId id="532" r:id="rId12"/>
    <p:sldId id="1348" r:id="rId13"/>
    <p:sldId id="1536" r:id="rId14"/>
    <p:sldId id="1275" r:id="rId15"/>
    <p:sldId id="275" r:id="rId16"/>
    <p:sldId id="1573" r:id="rId17"/>
    <p:sldId id="1622" r:id="rId18"/>
    <p:sldId id="1623" r:id="rId19"/>
    <p:sldId id="1624" r:id="rId20"/>
    <p:sldId id="1618" r:id="rId21"/>
    <p:sldId id="1619" r:id="rId22"/>
    <p:sldId id="1620" r:id="rId23"/>
    <p:sldId id="1621" r:id="rId2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4B183"/>
    <a:srgbClr val="FF0066"/>
    <a:srgbClr val="3333FF"/>
    <a:srgbClr val="FECEF8"/>
    <a:srgbClr val="9933FF"/>
    <a:srgbClr val="00FF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49" autoAdjust="0"/>
    <p:restoredTop sz="93741" autoAdjust="0"/>
  </p:normalViewPr>
  <p:slideViewPr>
    <p:cSldViewPr snapToGrid="0">
      <p:cViewPr varScale="1">
        <p:scale>
          <a:sx n="62" d="100"/>
          <a:sy n="62" d="100"/>
        </p:scale>
        <p:origin x="4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04AC8-E53F-4404-B0A6-590CBA06ACD9}" type="datetimeFigureOut">
              <a:rPr lang="fr-FR" smtClean="0"/>
              <a:t>02/01/2026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46C204-3D0E-43E8-BBCD-7E99DCEB2462}" type="slidenum">
              <a:rPr lang="fr-FR" smtClean="0"/>
              <a:t>‹N°›</a:t>
            </a:fld>
            <a:endParaRPr lang="fr-FR"/>
          </a:p>
        </p:txBody>
      </p:sp>
    </p:spTree>
    <p:extLst>
      <p:ext uri="{BB962C8B-B14F-4D97-AF65-F5344CB8AC3E}">
        <p14:creationId xmlns:p14="http://schemas.microsoft.com/office/powerpoint/2010/main" val="133717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46C204-3D0E-43E8-BBCD-7E99DCEB2462}" type="slidenum">
              <a:rPr lang="fr-FR" smtClean="0"/>
              <a:t>2</a:t>
            </a:fld>
            <a:endParaRPr lang="fr-FR"/>
          </a:p>
        </p:txBody>
      </p:sp>
    </p:spTree>
    <p:extLst>
      <p:ext uri="{BB962C8B-B14F-4D97-AF65-F5344CB8AC3E}">
        <p14:creationId xmlns:p14="http://schemas.microsoft.com/office/powerpoint/2010/main" val="20030327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4A1FE-9BF9-1F0A-607A-2FDD54EDBA7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FE4014-D30C-A90D-860B-52B0D1A5AA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FDE79FD-FAB6-8EEB-AA47-12990BBA4E23}"/>
              </a:ext>
            </a:extLst>
          </p:cNvPr>
          <p:cNvSpPr>
            <a:spLocks noGrp="1"/>
          </p:cNvSpPr>
          <p:nvPr>
            <p:ph type="body" idx="1"/>
          </p:nvPr>
        </p:nvSpPr>
        <p:spPr/>
        <p:txBody>
          <a:bodyPr/>
          <a:lstStyle/>
          <a:p>
            <a:r>
              <a:rPr lang="fr-FR" dirty="0"/>
              <a:t>CP - Énoncer le problème suivant : J’ai 40 € d’économies. J’achète un jeu vidéo à 19 €. Combien me reste-t-il ?. </a:t>
            </a:r>
          </a:p>
        </p:txBody>
      </p:sp>
      <p:sp>
        <p:nvSpPr>
          <p:cNvPr id="4" name="Espace réservé du numéro de diapositive 3">
            <a:extLst>
              <a:ext uri="{FF2B5EF4-FFF2-40B4-BE49-F238E27FC236}">
                <a16:creationId xmlns:a16="http://schemas.microsoft.com/office/drawing/2014/main" id="{5C0B254F-2130-88F5-89A1-B28F9C9E0E5C}"/>
              </a:ext>
            </a:extLst>
          </p:cNvPr>
          <p:cNvSpPr>
            <a:spLocks noGrp="1"/>
          </p:cNvSpPr>
          <p:nvPr>
            <p:ph type="sldNum" sz="quarter" idx="5"/>
          </p:nvPr>
        </p:nvSpPr>
        <p:spPr/>
        <p:txBody>
          <a:bodyPr/>
          <a:lstStyle/>
          <a:p>
            <a:fld id="{6346C204-3D0E-43E8-BBCD-7E99DCEB2462}" type="slidenum">
              <a:rPr lang="fr-FR" smtClean="0"/>
              <a:t>13</a:t>
            </a:fld>
            <a:endParaRPr lang="fr-FR"/>
          </a:p>
        </p:txBody>
      </p:sp>
    </p:spTree>
    <p:extLst>
      <p:ext uri="{BB962C8B-B14F-4D97-AF65-F5344CB8AC3E}">
        <p14:creationId xmlns:p14="http://schemas.microsoft.com/office/powerpoint/2010/main" val="4198845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4A1FE-9BF9-1F0A-607A-2FDD54EDBA7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FE4014-D30C-A90D-860B-52B0D1A5AAA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FDE79FD-FAB6-8EEB-AA47-12990BBA4E2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C0B254F-2130-88F5-89A1-B28F9C9E0E5C}"/>
              </a:ext>
            </a:extLst>
          </p:cNvPr>
          <p:cNvSpPr>
            <a:spLocks noGrp="1"/>
          </p:cNvSpPr>
          <p:nvPr>
            <p:ph type="sldNum" sz="quarter" idx="5"/>
          </p:nvPr>
        </p:nvSpPr>
        <p:spPr/>
        <p:txBody>
          <a:bodyPr/>
          <a:lstStyle/>
          <a:p>
            <a:fld id="{6346C204-3D0E-43E8-BBCD-7E99DCEB2462}" type="slidenum">
              <a:rPr lang="fr-FR" smtClean="0"/>
              <a:t>14</a:t>
            </a:fld>
            <a:endParaRPr lang="fr-FR"/>
          </a:p>
        </p:txBody>
      </p:sp>
    </p:spTree>
    <p:extLst>
      <p:ext uri="{BB962C8B-B14F-4D97-AF65-F5344CB8AC3E}">
        <p14:creationId xmlns:p14="http://schemas.microsoft.com/office/powerpoint/2010/main" val="4198845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E950D-9901-12D2-DC9B-A61160646AB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A087599-4EE8-6575-2D78-0CD35731E2B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2ED9CD1-DF37-62AF-648C-6AD74044552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0FFB481-3AF1-553B-F81B-730F1F586119}"/>
              </a:ext>
            </a:extLst>
          </p:cNvPr>
          <p:cNvSpPr>
            <a:spLocks noGrp="1"/>
          </p:cNvSpPr>
          <p:nvPr>
            <p:ph type="sldNum" sz="quarter" idx="5"/>
          </p:nvPr>
        </p:nvSpPr>
        <p:spPr/>
        <p:txBody>
          <a:bodyPr/>
          <a:lstStyle/>
          <a:p>
            <a:fld id="{6346C204-3D0E-43E8-BBCD-7E99DCEB2462}" type="slidenum">
              <a:rPr lang="fr-FR" smtClean="0"/>
              <a:t>16</a:t>
            </a:fld>
            <a:endParaRPr lang="fr-FR"/>
          </a:p>
        </p:txBody>
      </p:sp>
    </p:spTree>
    <p:extLst>
      <p:ext uri="{BB962C8B-B14F-4D97-AF65-F5344CB8AC3E}">
        <p14:creationId xmlns:p14="http://schemas.microsoft.com/office/powerpoint/2010/main" val="1134055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116DE-1EFA-C1FF-8394-310684C8823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8514F67-F007-778B-3DEC-C43FD949B58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7B1DBBD-A521-6A6D-192D-34C8CFD6A26B}"/>
              </a:ext>
            </a:extLst>
          </p:cNvPr>
          <p:cNvSpPr>
            <a:spLocks noGrp="1"/>
          </p:cNvSpPr>
          <p:nvPr>
            <p:ph type="body" idx="1"/>
          </p:nvPr>
        </p:nvSpPr>
        <p:spPr/>
        <p:txBody>
          <a:bodyPr/>
          <a:lstStyle/>
          <a:p>
            <a:r>
              <a:rPr lang="fr-FR" dirty="0"/>
              <a:t>CE1 - Expliciter ensuite au tableau à partir du schéma que 2/4 = 1/2.</a:t>
            </a:r>
          </a:p>
        </p:txBody>
      </p:sp>
      <p:sp>
        <p:nvSpPr>
          <p:cNvPr id="4" name="Espace réservé du numéro de diapositive 3">
            <a:extLst>
              <a:ext uri="{FF2B5EF4-FFF2-40B4-BE49-F238E27FC236}">
                <a16:creationId xmlns:a16="http://schemas.microsoft.com/office/drawing/2014/main" id="{F8E9AB0F-F6A2-2FB9-CE28-86B62650DD73}"/>
              </a:ext>
            </a:extLst>
          </p:cNvPr>
          <p:cNvSpPr>
            <a:spLocks noGrp="1"/>
          </p:cNvSpPr>
          <p:nvPr>
            <p:ph type="sldNum" sz="quarter" idx="5"/>
          </p:nvPr>
        </p:nvSpPr>
        <p:spPr/>
        <p:txBody>
          <a:bodyPr/>
          <a:lstStyle/>
          <a:p>
            <a:fld id="{6346C204-3D0E-43E8-BBCD-7E99DCEB2462}" type="slidenum">
              <a:rPr lang="fr-FR" smtClean="0"/>
              <a:t>17</a:t>
            </a:fld>
            <a:endParaRPr lang="fr-FR"/>
          </a:p>
        </p:txBody>
      </p:sp>
    </p:spTree>
    <p:extLst>
      <p:ext uri="{BB962C8B-B14F-4D97-AF65-F5344CB8AC3E}">
        <p14:creationId xmlns:p14="http://schemas.microsoft.com/office/powerpoint/2010/main" val="33016483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F3D2D6-F5E4-EAD2-415E-77DE0A22DE1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A56598D-79F9-8AB1-5A52-0EFB22D17F6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FDCED98-27B6-D65B-ACAF-3BE1D72490FC}"/>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449E170-F073-1879-3BBB-604BA595CB1C}"/>
              </a:ext>
            </a:extLst>
          </p:cNvPr>
          <p:cNvSpPr>
            <a:spLocks noGrp="1"/>
          </p:cNvSpPr>
          <p:nvPr>
            <p:ph type="sldNum" sz="quarter" idx="5"/>
          </p:nvPr>
        </p:nvSpPr>
        <p:spPr/>
        <p:txBody>
          <a:bodyPr/>
          <a:lstStyle/>
          <a:p>
            <a:fld id="{6346C204-3D0E-43E8-BBCD-7E99DCEB2462}" type="slidenum">
              <a:rPr lang="fr-FR" smtClean="0"/>
              <a:t>18</a:t>
            </a:fld>
            <a:endParaRPr lang="fr-FR"/>
          </a:p>
        </p:txBody>
      </p:sp>
    </p:spTree>
    <p:extLst>
      <p:ext uri="{BB962C8B-B14F-4D97-AF65-F5344CB8AC3E}">
        <p14:creationId xmlns:p14="http://schemas.microsoft.com/office/powerpoint/2010/main" val="3672791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89EBEE-9F89-2B33-8D86-496E19DD485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E76D1C6-BCBE-FCC1-42A3-2D39D3DDD9E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4245014-ECC1-0245-7831-7FA94D375577}"/>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C03CDF5-B2B7-60EC-5948-94CC3E432A73}"/>
              </a:ext>
            </a:extLst>
          </p:cNvPr>
          <p:cNvSpPr>
            <a:spLocks noGrp="1"/>
          </p:cNvSpPr>
          <p:nvPr>
            <p:ph type="sldNum" sz="quarter" idx="5"/>
          </p:nvPr>
        </p:nvSpPr>
        <p:spPr/>
        <p:txBody>
          <a:bodyPr/>
          <a:lstStyle/>
          <a:p>
            <a:fld id="{6346C204-3D0E-43E8-BBCD-7E99DCEB2462}" type="slidenum">
              <a:rPr lang="fr-FR" smtClean="0"/>
              <a:t>19</a:t>
            </a:fld>
            <a:endParaRPr lang="fr-FR"/>
          </a:p>
        </p:txBody>
      </p:sp>
    </p:spTree>
    <p:extLst>
      <p:ext uri="{BB962C8B-B14F-4D97-AF65-F5344CB8AC3E}">
        <p14:creationId xmlns:p14="http://schemas.microsoft.com/office/powerpoint/2010/main" val="969552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BB457-75D2-15C6-EBB8-C5FEE43A333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76D931B-5387-99CB-D0E5-3AF5010B11B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9A09371-F216-9468-D8BE-2C61D75EC07A}"/>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34582E73-0CA6-F6EC-AD11-3AB9A072E725}"/>
              </a:ext>
            </a:extLst>
          </p:cNvPr>
          <p:cNvSpPr>
            <a:spLocks noGrp="1"/>
          </p:cNvSpPr>
          <p:nvPr>
            <p:ph type="sldNum" sz="quarter" idx="5"/>
          </p:nvPr>
        </p:nvSpPr>
        <p:spPr/>
        <p:txBody>
          <a:bodyPr/>
          <a:lstStyle/>
          <a:p>
            <a:fld id="{6346C204-3D0E-43E8-BBCD-7E99DCEB2462}" type="slidenum">
              <a:rPr lang="fr-FR" smtClean="0"/>
              <a:t>20</a:t>
            </a:fld>
            <a:endParaRPr lang="fr-FR"/>
          </a:p>
        </p:txBody>
      </p:sp>
    </p:spTree>
    <p:extLst>
      <p:ext uri="{BB962C8B-B14F-4D97-AF65-F5344CB8AC3E}">
        <p14:creationId xmlns:p14="http://schemas.microsoft.com/office/powerpoint/2010/main" val="2735044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5A7A6B-E714-6F51-E541-8700FDCAB03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EBD157-C0A5-B74B-927F-B240543A345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065803E-EFE2-6F9E-A560-E391CBCA380B}"/>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B154475-EB53-19E6-5886-509108DF78E3}"/>
              </a:ext>
            </a:extLst>
          </p:cNvPr>
          <p:cNvSpPr>
            <a:spLocks noGrp="1"/>
          </p:cNvSpPr>
          <p:nvPr>
            <p:ph type="sldNum" sz="quarter" idx="5"/>
          </p:nvPr>
        </p:nvSpPr>
        <p:spPr/>
        <p:txBody>
          <a:bodyPr/>
          <a:lstStyle/>
          <a:p>
            <a:fld id="{6346C204-3D0E-43E8-BBCD-7E99DCEB2462}" type="slidenum">
              <a:rPr lang="fr-FR" smtClean="0"/>
              <a:t>21</a:t>
            </a:fld>
            <a:endParaRPr lang="fr-FR"/>
          </a:p>
        </p:txBody>
      </p:sp>
    </p:spTree>
    <p:extLst>
      <p:ext uri="{BB962C8B-B14F-4D97-AF65-F5344CB8AC3E}">
        <p14:creationId xmlns:p14="http://schemas.microsoft.com/office/powerpoint/2010/main" val="38750207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293F04-6531-E569-F196-F77075314B3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8564B63-3E2B-AF8F-D343-76A16574B71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74B198C-0E20-0FDA-9C6F-09E855A8402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253B416-E1FE-60E9-91EE-74B5CB3BB2F0}"/>
              </a:ext>
            </a:extLst>
          </p:cNvPr>
          <p:cNvSpPr>
            <a:spLocks noGrp="1"/>
          </p:cNvSpPr>
          <p:nvPr>
            <p:ph type="sldNum" sz="quarter" idx="5"/>
          </p:nvPr>
        </p:nvSpPr>
        <p:spPr/>
        <p:txBody>
          <a:bodyPr/>
          <a:lstStyle/>
          <a:p>
            <a:fld id="{6346C204-3D0E-43E8-BBCD-7E99DCEB2462}" type="slidenum">
              <a:rPr lang="fr-FR" smtClean="0"/>
              <a:t>22</a:t>
            </a:fld>
            <a:endParaRPr lang="fr-FR"/>
          </a:p>
        </p:txBody>
      </p:sp>
    </p:spTree>
    <p:extLst>
      <p:ext uri="{BB962C8B-B14F-4D97-AF65-F5344CB8AC3E}">
        <p14:creationId xmlns:p14="http://schemas.microsoft.com/office/powerpoint/2010/main" val="2207694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22C83E-633A-446A-4913-0C82B85EE98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45E08EB-4671-3680-AA82-2B2316E01AE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8D35401-B625-5EF0-1F17-534D1A3DA86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8AD0D4E-DE8A-4A93-8A0A-BE4F6DDED043}"/>
              </a:ext>
            </a:extLst>
          </p:cNvPr>
          <p:cNvSpPr>
            <a:spLocks noGrp="1"/>
          </p:cNvSpPr>
          <p:nvPr>
            <p:ph type="sldNum" sz="quarter" idx="5"/>
          </p:nvPr>
        </p:nvSpPr>
        <p:spPr/>
        <p:txBody>
          <a:bodyPr/>
          <a:lstStyle/>
          <a:p>
            <a:fld id="{6346C204-3D0E-43E8-BBCD-7E99DCEB2462}" type="slidenum">
              <a:rPr lang="fr-FR" smtClean="0"/>
              <a:t>23</a:t>
            </a:fld>
            <a:endParaRPr lang="fr-FR"/>
          </a:p>
        </p:txBody>
      </p:sp>
    </p:spTree>
    <p:extLst>
      <p:ext uri="{BB962C8B-B14F-4D97-AF65-F5344CB8AC3E}">
        <p14:creationId xmlns:p14="http://schemas.microsoft.com/office/powerpoint/2010/main" val="4014652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2B482-B510-12FA-F3A9-3E6777EB9A8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6A72714-8504-3DED-3BA2-9667C884283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F8380E9-B5F8-BC94-3769-6E3C883ACB50}"/>
              </a:ext>
            </a:extLst>
          </p:cNvPr>
          <p:cNvSpPr>
            <a:spLocks noGrp="1"/>
          </p:cNvSpPr>
          <p:nvPr>
            <p:ph type="body" idx="1"/>
          </p:nvPr>
        </p:nvSpPr>
        <p:spPr/>
        <p:txBody>
          <a:bodyPr/>
          <a:lstStyle/>
          <a:p>
            <a:r>
              <a:rPr lang="fr-FR" dirty="0"/>
              <a:t>.</a:t>
            </a:r>
          </a:p>
        </p:txBody>
      </p:sp>
      <p:sp>
        <p:nvSpPr>
          <p:cNvPr id="4" name="Espace réservé du numéro de diapositive 3">
            <a:extLst>
              <a:ext uri="{FF2B5EF4-FFF2-40B4-BE49-F238E27FC236}">
                <a16:creationId xmlns:a16="http://schemas.microsoft.com/office/drawing/2014/main" id="{260D8E51-287D-AD21-8291-B64949E1BAF8}"/>
              </a:ext>
            </a:extLst>
          </p:cNvPr>
          <p:cNvSpPr>
            <a:spLocks noGrp="1"/>
          </p:cNvSpPr>
          <p:nvPr>
            <p:ph type="sldNum" sz="quarter" idx="5"/>
          </p:nvPr>
        </p:nvSpPr>
        <p:spPr/>
        <p:txBody>
          <a:bodyPr/>
          <a:lstStyle/>
          <a:p>
            <a:fld id="{6346C204-3D0E-43E8-BBCD-7E99DCEB2462}" type="slidenum">
              <a:rPr lang="fr-FR" smtClean="0"/>
              <a:t>3</a:t>
            </a:fld>
            <a:endParaRPr lang="fr-FR"/>
          </a:p>
        </p:txBody>
      </p:sp>
    </p:spTree>
    <p:extLst>
      <p:ext uri="{BB962C8B-B14F-4D97-AF65-F5344CB8AC3E}">
        <p14:creationId xmlns:p14="http://schemas.microsoft.com/office/powerpoint/2010/main" val="2587303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25A472-2204-296E-DDA1-05D35476328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24BC2D3-5CB8-A119-8175-EFA8894A9E2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0CEF8A5-6592-EEB7-B857-5B85216E736B}"/>
              </a:ext>
            </a:extLst>
          </p:cNvPr>
          <p:cNvSpPr>
            <a:spLocks noGrp="1"/>
          </p:cNvSpPr>
          <p:nvPr>
            <p:ph type="body" idx="1"/>
          </p:nvPr>
        </p:nvSpPr>
        <p:spPr/>
        <p:txBody>
          <a:bodyPr/>
          <a:lstStyle/>
          <a:p>
            <a:r>
              <a:rPr lang="fr-FR" dirty="0"/>
              <a:t>.</a:t>
            </a:r>
          </a:p>
        </p:txBody>
      </p:sp>
      <p:sp>
        <p:nvSpPr>
          <p:cNvPr id="4" name="Espace réservé du numéro de diapositive 3">
            <a:extLst>
              <a:ext uri="{FF2B5EF4-FFF2-40B4-BE49-F238E27FC236}">
                <a16:creationId xmlns:a16="http://schemas.microsoft.com/office/drawing/2014/main" id="{A529673C-97CF-CFB6-28A6-CA6E387401DA}"/>
              </a:ext>
            </a:extLst>
          </p:cNvPr>
          <p:cNvSpPr>
            <a:spLocks noGrp="1"/>
          </p:cNvSpPr>
          <p:nvPr>
            <p:ph type="sldNum" sz="quarter" idx="5"/>
          </p:nvPr>
        </p:nvSpPr>
        <p:spPr/>
        <p:txBody>
          <a:bodyPr/>
          <a:lstStyle/>
          <a:p>
            <a:fld id="{6346C204-3D0E-43E8-BBCD-7E99DCEB2462}" type="slidenum">
              <a:rPr lang="fr-FR" smtClean="0"/>
              <a:t>4</a:t>
            </a:fld>
            <a:endParaRPr lang="fr-FR"/>
          </a:p>
        </p:txBody>
      </p:sp>
    </p:spTree>
    <p:extLst>
      <p:ext uri="{BB962C8B-B14F-4D97-AF65-F5344CB8AC3E}">
        <p14:creationId xmlns:p14="http://schemas.microsoft.com/office/powerpoint/2010/main" val="3086951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8CA458-69F8-4014-8412-A81832A6E0B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5E4E1DB-1BCA-EA1F-442B-3D5DF3545DE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ECD6CA8-9915-D541-2C02-4D263A573FF2}"/>
              </a:ext>
            </a:extLst>
          </p:cNvPr>
          <p:cNvSpPr>
            <a:spLocks noGrp="1"/>
          </p:cNvSpPr>
          <p:nvPr>
            <p:ph type="body" idx="1"/>
          </p:nvPr>
        </p:nvSpPr>
        <p:spPr/>
        <p:txBody>
          <a:bodyPr/>
          <a:lstStyle/>
          <a:p>
            <a:r>
              <a:rPr lang="fr-FR" dirty="0"/>
              <a:t>.</a:t>
            </a:r>
          </a:p>
        </p:txBody>
      </p:sp>
      <p:sp>
        <p:nvSpPr>
          <p:cNvPr id="4" name="Espace réservé du numéro de diapositive 3">
            <a:extLst>
              <a:ext uri="{FF2B5EF4-FFF2-40B4-BE49-F238E27FC236}">
                <a16:creationId xmlns:a16="http://schemas.microsoft.com/office/drawing/2014/main" id="{B956D368-C6E9-4831-497B-2ABED841886F}"/>
              </a:ext>
            </a:extLst>
          </p:cNvPr>
          <p:cNvSpPr>
            <a:spLocks noGrp="1"/>
          </p:cNvSpPr>
          <p:nvPr>
            <p:ph type="sldNum" sz="quarter" idx="5"/>
          </p:nvPr>
        </p:nvSpPr>
        <p:spPr/>
        <p:txBody>
          <a:bodyPr/>
          <a:lstStyle/>
          <a:p>
            <a:fld id="{6346C204-3D0E-43E8-BBCD-7E99DCEB2462}" type="slidenum">
              <a:rPr lang="fr-FR" smtClean="0"/>
              <a:t>5</a:t>
            </a:fld>
            <a:endParaRPr lang="fr-FR"/>
          </a:p>
        </p:txBody>
      </p:sp>
    </p:spTree>
    <p:extLst>
      <p:ext uri="{BB962C8B-B14F-4D97-AF65-F5344CB8AC3E}">
        <p14:creationId xmlns:p14="http://schemas.microsoft.com/office/powerpoint/2010/main" val="1118152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9530E2-2B90-106B-C7CC-AC1F0AB2523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6A349E4-CD5D-AE70-5D27-4076530E7E8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1E892A4-9FEC-376B-E78E-1BA754894A9B}"/>
              </a:ext>
            </a:extLst>
          </p:cNvPr>
          <p:cNvSpPr>
            <a:spLocks noGrp="1"/>
          </p:cNvSpPr>
          <p:nvPr>
            <p:ph type="body" idx="1"/>
          </p:nvPr>
        </p:nvSpPr>
        <p:spPr/>
        <p:txBody>
          <a:bodyPr/>
          <a:lstStyle/>
          <a:p>
            <a:r>
              <a:rPr lang="fr-FR" dirty="0"/>
              <a:t>.</a:t>
            </a:r>
          </a:p>
        </p:txBody>
      </p:sp>
      <p:sp>
        <p:nvSpPr>
          <p:cNvPr id="4" name="Espace réservé du numéro de diapositive 3">
            <a:extLst>
              <a:ext uri="{FF2B5EF4-FFF2-40B4-BE49-F238E27FC236}">
                <a16:creationId xmlns:a16="http://schemas.microsoft.com/office/drawing/2014/main" id="{E1990071-991D-37B1-12EE-DC005D7462DC}"/>
              </a:ext>
            </a:extLst>
          </p:cNvPr>
          <p:cNvSpPr>
            <a:spLocks noGrp="1"/>
          </p:cNvSpPr>
          <p:nvPr>
            <p:ph type="sldNum" sz="quarter" idx="5"/>
          </p:nvPr>
        </p:nvSpPr>
        <p:spPr/>
        <p:txBody>
          <a:bodyPr/>
          <a:lstStyle/>
          <a:p>
            <a:fld id="{6346C204-3D0E-43E8-BBCD-7E99DCEB2462}" type="slidenum">
              <a:rPr lang="fr-FR" smtClean="0"/>
              <a:t>6</a:t>
            </a:fld>
            <a:endParaRPr lang="fr-FR"/>
          </a:p>
        </p:txBody>
      </p:sp>
    </p:spTree>
    <p:extLst>
      <p:ext uri="{BB962C8B-B14F-4D97-AF65-F5344CB8AC3E}">
        <p14:creationId xmlns:p14="http://schemas.microsoft.com/office/powerpoint/2010/main" val="1092649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AEDC9-D5E5-6689-6D22-58B9D4F9737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F23C190-1C40-1A6F-D889-FF43595DF99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24D94C0-8B6D-D46E-6AD5-9088EBB21F0E}"/>
              </a:ext>
            </a:extLst>
          </p:cNvPr>
          <p:cNvSpPr>
            <a:spLocks noGrp="1"/>
          </p:cNvSpPr>
          <p:nvPr>
            <p:ph type="body" idx="1"/>
          </p:nvPr>
        </p:nvSpPr>
        <p:spPr/>
        <p:txBody>
          <a:bodyPr/>
          <a:lstStyle/>
          <a:p>
            <a:r>
              <a:rPr lang="fr-FR" dirty="0"/>
              <a:t>CE1 - Présenter la stratégie C4 du Cahier de stratégies et expliciter la méthode : D’abord je décompose le nombre, puis je partage chacun en deux moitiés. Montrer comment partager avec le matériel de numération si besoin. Rappeler de fait la nécessité de connaitre par cœur les doubles et moitiés.</a:t>
            </a:r>
          </a:p>
        </p:txBody>
      </p:sp>
      <p:sp>
        <p:nvSpPr>
          <p:cNvPr id="4" name="Espace réservé du numéro de diapositive 3">
            <a:extLst>
              <a:ext uri="{FF2B5EF4-FFF2-40B4-BE49-F238E27FC236}">
                <a16:creationId xmlns:a16="http://schemas.microsoft.com/office/drawing/2014/main" id="{144715E4-B73A-4331-B3B9-46CC620D0F7C}"/>
              </a:ext>
            </a:extLst>
          </p:cNvPr>
          <p:cNvSpPr>
            <a:spLocks noGrp="1"/>
          </p:cNvSpPr>
          <p:nvPr>
            <p:ph type="sldNum" sz="quarter" idx="5"/>
          </p:nvPr>
        </p:nvSpPr>
        <p:spPr/>
        <p:txBody>
          <a:bodyPr/>
          <a:lstStyle/>
          <a:p>
            <a:fld id="{6346C204-3D0E-43E8-BBCD-7E99DCEB2462}" type="slidenum">
              <a:rPr lang="fr-FR" smtClean="0"/>
              <a:t>8</a:t>
            </a:fld>
            <a:endParaRPr lang="fr-FR"/>
          </a:p>
        </p:txBody>
      </p:sp>
    </p:spTree>
    <p:extLst>
      <p:ext uri="{BB962C8B-B14F-4D97-AF65-F5344CB8AC3E}">
        <p14:creationId xmlns:p14="http://schemas.microsoft.com/office/powerpoint/2010/main" val="2734700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C7DD72-EFD4-6887-4176-1BEC0CC7C23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F168B3E-174B-30E6-B4D6-32F2DFE7126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7FB9F11-9920-F58D-CE35-A2DA065587B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DADB52A-E79C-07FF-CBD5-F9443347FA26}"/>
              </a:ext>
            </a:extLst>
          </p:cNvPr>
          <p:cNvSpPr>
            <a:spLocks noGrp="1"/>
          </p:cNvSpPr>
          <p:nvPr>
            <p:ph type="sldNum" sz="quarter" idx="5"/>
          </p:nvPr>
        </p:nvSpPr>
        <p:spPr/>
        <p:txBody>
          <a:bodyPr/>
          <a:lstStyle/>
          <a:p>
            <a:fld id="{6346C204-3D0E-43E8-BBCD-7E99DCEB2462}" type="slidenum">
              <a:rPr lang="fr-FR" smtClean="0"/>
              <a:t>9</a:t>
            </a:fld>
            <a:endParaRPr lang="fr-FR"/>
          </a:p>
        </p:txBody>
      </p:sp>
    </p:spTree>
    <p:extLst>
      <p:ext uri="{BB962C8B-B14F-4D97-AF65-F5344CB8AC3E}">
        <p14:creationId xmlns:p14="http://schemas.microsoft.com/office/powerpoint/2010/main" val="158370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E81F0E-2CC6-1475-BEDD-2CBB7D02AC6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1A63C83-9F45-338A-E424-00354F6C2BF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FDB5F28-A844-17B8-7889-D394C19DF6F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60B1C59-D61F-E55E-92E2-DBE7E5EC4838}"/>
              </a:ext>
            </a:extLst>
          </p:cNvPr>
          <p:cNvSpPr>
            <a:spLocks noGrp="1"/>
          </p:cNvSpPr>
          <p:nvPr>
            <p:ph type="sldNum" sz="quarter" idx="5"/>
          </p:nvPr>
        </p:nvSpPr>
        <p:spPr/>
        <p:txBody>
          <a:bodyPr/>
          <a:lstStyle/>
          <a:p>
            <a:fld id="{6346C204-3D0E-43E8-BBCD-7E99DCEB2462}" type="slidenum">
              <a:rPr lang="fr-FR" smtClean="0"/>
              <a:t>10</a:t>
            </a:fld>
            <a:endParaRPr lang="fr-FR"/>
          </a:p>
        </p:txBody>
      </p:sp>
    </p:spTree>
    <p:extLst>
      <p:ext uri="{BB962C8B-B14F-4D97-AF65-F5344CB8AC3E}">
        <p14:creationId xmlns:p14="http://schemas.microsoft.com/office/powerpoint/2010/main" val="506167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A4CFA-6EF4-6861-B627-9DCE640FB0A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FBC969-6437-3B2E-54E6-F1EDD6F1E0D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0803109-B20B-243F-00B5-5AE9FFDAD73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FBFC0561-733B-B0D9-53C1-6B8593A9B2D2}"/>
              </a:ext>
            </a:extLst>
          </p:cNvPr>
          <p:cNvSpPr>
            <a:spLocks noGrp="1"/>
          </p:cNvSpPr>
          <p:nvPr>
            <p:ph type="sldNum" sz="quarter" idx="5"/>
          </p:nvPr>
        </p:nvSpPr>
        <p:spPr/>
        <p:txBody>
          <a:bodyPr/>
          <a:lstStyle/>
          <a:p>
            <a:fld id="{6346C204-3D0E-43E8-BBCD-7E99DCEB2462}" type="slidenum">
              <a:rPr lang="fr-FR" smtClean="0"/>
              <a:t>12</a:t>
            </a:fld>
            <a:endParaRPr lang="fr-FR"/>
          </a:p>
        </p:txBody>
      </p:sp>
    </p:spTree>
    <p:extLst>
      <p:ext uri="{BB962C8B-B14F-4D97-AF65-F5344CB8AC3E}">
        <p14:creationId xmlns:p14="http://schemas.microsoft.com/office/powerpoint/2010/main" val="375431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0FF217-12A7-4EEB-A87D-39421C46C5F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B0D682-99C3-404A-9B55-B0EDB76338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325D1FE5-DCD5-442B-91EF-495398AEF06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E546FAD-A964-4AE6-9BFC-0EA1B48AEFF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C94CDFF-11A5-423A-A3A4-798F50B0EE54}"/>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661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4C65BD-9992-4902-B05E-0138CCB44E5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316A92-0319-4F63-8C86-30F0C4040A2B}"/>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5C733FA-52A9-4418-8410-88B62C12AE1A}"/>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61018959-2499-4EA8-9BA2-196A33C8E9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40D0C1B-FE07-4884-9BA9-A7A9C48E8E30}"/>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4197641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EB93DDF-FFF3-4049-9079-485FADFFEF2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A39418-0C31-4A1D-A317-6DC2AAC088A8}"/>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E77959-5514-4968-B846-B1131E6CED71}"/>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984D1FE4-474D-46D9-90F5-08EEB415FE4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624A66-6612-41A5-8C15-15783BAA7F37}"/>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2875312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95D2F2-5F4A-4800-B7FF-085E8596760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A39B51-ED64-4E76-AF73-F349095306F0}"/>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B35532-33CD-460D-8F81-58B6BFA37F67}"/>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1D97A0FE-61A8-44B9-84A6-2380C2D57E9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DE69B1-9C18-4D48-86EF-064450BFC8B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422893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E0C622-AF3E-44BE-89C3-1C286831440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1D9506B-CA9D-47B9-8F83-5B121707A3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15513DA7-0CF8-4F08-95C4-12EB094FDCA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09C69D26-B318-4A1E-BE5B-B4EEECB50D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137DAFD-3EFD-492F-9725-971C293A089B}"/>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33221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FA138-BBE1-478B-962E-4868E93B631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B77C592-D2F5-4B71-A4C1-3C080158E5C8}"/>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18CC46E8-ECC3-4311-9475-B5A2720FEF7B}"/>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F837DA2-DB47-46EA-960E-1ECD86A4494C}"/>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A2FDB679-3212-4D96-BAD4-C8F7F2F67C4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CA064E1-6753-4806-ABA0-DDA06CD16A31}"/>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9505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E85EF-E2A3-48D0-BA9B-8EC9AC00C9E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95029C8-40B9-4BBC-A4BE-8D5A0A038B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3183306D-F452-464B-8A5E-179B79D9ACF9}"/>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47D1BF7-B52B-4497-A5DD-00CB0636A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38F345DD-9907-4727-88B0-188804BA8181}"/>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ADDBC0-7EEE-4FBA-A279-DFB0234F6A2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8" name="Espace réservé du pied de page 7">
            <a:extLst>
              <a:ext uri="{FF2B5EF4-FFF2-40B4-BE49-F238E27FC236}">
                <a16:creationId xmlns:a16="http://schemas.microsoft.com/office/drawing/2014/main" id="{41E36355-8973-4BE4-BC67-F39BBAB296A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6AD0037-9B0D-4D25-BD1F-3E4B2391754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333770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C619AC-D66D-497B-875D-FDD6AC6CBC0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D6CEC54-9C38-47C9-8C42-8AD479B24A00}"/>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4" name="Espace réservé du pied de page 3">
            <a:extLst>
              <a:ext uri="{FF2B5EF4-FFF2-40B4-BE49-F238E27FC236}">
                <a16:creationId xmlns:a16="http://schemas.microsoft.com/office/drawing/2014/main" id="{78EDFB55-3929-4E11-BB4B-B17D5727D5D6}"/>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8EFF35C-B58E-456B-952E-5BDB700C4AF8}"/>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456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D40F451-B973-4029-925C-207B2923D5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3" name="Espace réservé du pied de page 2">
            <a:extLst>
              <a:ext uri="{FF2B5EF4-FFF2-40B4-BE49-F238E27FC236}">
                <a16:creationId xmlns:a16="http://schemas.microsoft.com/office/drawing/2014/main" id="{4DAF2F5E-9D14-4DC1-AE9A-9433C411D27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33F8B68-7E9F-4BC2-81EE-0AC8CB87FEAD}"/>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895079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E4D605-BA5A-4C63-A881-7C95B01953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98BE7B-D98E-47E7-80A3-F73C69506B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D6C86DC-0AB7-487C-8748-BC84B6737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86AA718-8B4B-4504-A3E5-8CBB7840CD7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5B694152-4D78-4308-A7AF-682FEA2C93E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D2DF173-6F9A-4225-9E74-7E039A1ED8BA}"/>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62215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F65F75-7DF2-4F8F-9AD2-EFC64468618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A16C54F8-B611-41A9-B77C-0D0F558AFF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04307A8-2323-4F18-8438-BD6E0E413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1FE131B-9EFC-4741-B33F-AED6166ABA3F}"/>
              </a:ext>
            </a:extLst>
          </p:cNvPr>
          <p:cNvSpPr>
            <a:spLocks noGrp="1"/>
          </p:cNvSpPr>
          <p:nvPr>
            <p:ph type="dt" sz="half" idx="10"/>
          </p:nvPr>
        </p:nvSpPr>
        <p:spPr/>
        <p:txBody>
          <a:bodyPr/>
          <a:lstStyle/>
          <a:p>
            <a:fld id="{7175BC7A-5159-4D50-ABF3-2D2561C69278}" type="datetimeFigureOut">
              <a:rPr lang="fr-FR" smtClean="0"/>
              <a:t>02/01/2026</a:t>
            </a:fld>
            <a:endParaRPr lang="fr-FR"/>
          </a:p>
        </p:txBody>
      </p:sp>
      <p:sp>
        <p:nvSpPr>
          <p:cNvPr id="6" name="Espace réservé du pied de page 5">
            <a:extLst>
              <a:ext uri="{FF2B5EF4-FFF2-40B4-BE49-F238E27FC236}">
                <a16:creationId xmlns:a16="http://schemas.microsoft.com/office/drawing/2014/main" id="{766B9C83-6141-42E3-BE21-B62AF63830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5EC9895-7D7A-42DC-A0C8-AE7B64D1AEB9}"/>
              </a:ext>
            </a:extLst>
          </p:cNvPr>
          <p:cNvSpPr>
            <a:spLocks noGrp="1"/>
          </p:cNvSpPr>
          <p:nvPr>
            <p:ph type="sldNum" sz="quarter" idx="12"/>
          </p:nvPr>
        </p:nvSpPr>
        <p:spPr/>
        <p:txBody>
          <a:bodyPr/>
          <a:lstStyle/>
          <a:p>
            <a:fld id="{EBF82E37-F909-4EE4-A89C-7B3AE4530F18}" type="slidenum">
              <a:rPr lang="fr-FR" smtClean="0"/>
              <a:t>‹N°›</a:t>
            </a:fld>
            <a:endParaRPr lang="fr-FR"/>
          </a:p>
        </p:txBody>
      </p:sp>
    </p:spTree>
    <p:extLst>
      <p:ext uri="{BB962C8B-B14F-4D97-AF65-F5344CB8AC3E}">
        <p14:creationId xmlns:p14="http://schemas.microsoft.com/office/powerpoint/2010/main" val="1671333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A9F402-D99D-456A-B8A3-F34EFAA044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EE1E11B-C52B-4EA7-82C0-DC449B58FD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B97EB5B-ACF9-460A-9BEE-D0A581F130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75BC7A-5159-4D50-ABF3-2D2561C69278}" type="datetimeFigureOut">
              <a:rPr lang="fr-FR" smtClean="0"/>
              <a:t>02/01/2026</a:t>
            </a:fld>
            <a:endParaRPr lang="fr-FR"/>
          </a:p>
        </p:txBody>
      </p:sp>
      <p:sp>
        <p:nvSpPr>
          <p:cNvPr id="5" name="Espace réservé du pied de page 4">
            <a:extLst>
              <a:ext uri="{FF2B5EF4-FFF2-40B4-BE49-F238E27FC236}">
                <a16:creationId xmlns:a16="http://schemas.microsoft.com/office/drawing/2014/main" id="{708E2530-3019-4648-9044-467A6E8DE8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E5B677B-9A7C-4458-9EFB-6F8105F7AD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2E37-F909-4EE4-A89C-7B3AE4530F18}" type="slidenum">
              <a:rPr lang="fr-FR" smtClean="0"/>
              <a:t>‹N°›</a:t>
            </a:fld>
            <a:endParaRPr lang="fr-FR"/>
          </a:p>
        </p:txBody>
      </p:sp>
    </p:spTree>
    <p:extLst>
      <p:ext uri="{BB962C8B-B14F-4D97-AF65-F5344CB8AC3E}">
        <p14:creationId xmlns:p14="http://schemas.microsoft.com/office/powerpoint/2010/main" val="1030939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1.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3.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2.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53602-2FB3-41C5-8BFE-6B6D989A41AA}"/>
              </a:ext>
            </a:extLst>
          </p:cNvPr>
          <p:cNvSpPr>
            <a:spLocks noGrp="1"/>
          </p:cNvSpPr>
          <p:nvPr>
            <p:ph type="title"/>
          </p:nvPr>
        </p:nvSpPr>
        <p:spPr>
          <a:xfrm>
            <a:off x="-180474" y="1"/>
            <a:ext cx="12372474" cy="6858000"/>
          </a:xfrm>
        </p:spPr>
        <p:txBody>
          <a:bodyPr>
            <a:normAutofit/>
          </a:bodyPr>
          <a:lstStyle/>
          <a:p>
            <a:pPr algn="ctr"/>
            <a:r>
              <a:rPr lang="fr-FR" sz="13800" dirty="0">
                <a:latin typeface="KG Turning Tables" panose="02000000000000000000" pitchFamily="2" charset="0"/>
              </a:rPr>
              <a:t>PERIODE 3</a:t>
            </a:r>
            <a:br>
              <a:rPr lang="fr-FR" sz="13800" dirty="0">
                <a:latin typeface="KG Turning Tables" panose="02000000000000000000" pitchFamily="2" charset="0"/>
              </a:rPr>
            </a:br>
            <a:br>
              <a:rPr lang="fr-FR" sz="13800" dirty="0">
                <a:latin typeface="KG Turning Tables" panose="02000000000000000000" pitchFamily="2" charset="0"/>
              </a:rPr>
            </a:br>
            <a:r>
              <a:rPr lang="fr-FR" sz="13800" dirty="0">
                <a:latin typeface="KG Turning Tables" panose="02000000000000000000" pitchFamily="2" charset="0"/>
              </a:rPr>
              <a:t>séance 67</a:t>
            </a:r>
          </a:p>
        </p:txBody>
      </p:sp>
    </p:spTree>
    <p:extLst>
      <p:ext uri="{BB962C8B-B14F-4D97-AF65-F5344CB8AC3E}">
        <p14:creationId xmlns:p14="http://schemas.microsoft.com/office/powerpoint/2010/main" val="4051143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91399-F9B5-BB6E-6536-8B30B8535EBD}"/>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7D3F4CCA-6721-FEAC-A5FE-CAE3C9D5E07F}"/>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7C778735-C77F-62E2-06FC-E5F0D3EFD922}"/>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7" name="Image 6">
            <a:extLst>
              <a:ext uri="{FF2B5EF4-FFF2-40B4-BE49-F238E27FC236}">
                <a16:creationId xmlns:a16="http://schemas.microsoft.com/office/drawing/2014/main" id="{D878112E-E796-B712-F842-90C382D48BE7}"/>
              </a:ext>
            </a:extLst>
          </p:cNvPr>
          <p:cNvPicPr>
            <a:picLocks noChangeAspect="1"/>
          </p:cNvPicPr>
          <p:nvPr/>
        </p:nvPicPr>
        <p:blipFill>
          <a:blip r:embed="rId3"/>
          <a:srcRect t="13596" b="13650"/>
          <a:stretch>
            <a:fillRect/>
          </a:stretch>
        </p:blipFill>
        <p:spPr>
          <a:xfrm>
            <a:off x="9636906" y="125949"/>
            <a:ext cx="1038797" cy="755747"/>
          </a:xfrm>
          <a:prstGeom prst="rect">
            <a:avLst/>
          </a:prstGeom>
        </p:spPr>
      </p:pic>
      <p:pic>
        <p:nvPicPr>
          <p:cNvPr id="3" name="Picture 2" descr="fiche › Pride Mobility France">
            <a:extLst>
              <a:ext uri="{FF2B5EF4-FFF2-40B4-BE49-F238E27FC236}">
                <a16:creationId xmlns:a16="http://schemas.microsoft.com/office/drawing/2014/main" id="{2630C485-3E8F-1767-6839-AD2868F152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6786" y="125949"/>
            <a:ext cx="1144327" cy="1144327"/>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3E3BFCD4-166E-8BAB-152A-B42E15DD4EB6}"/>
              </a:ext>
            </a:extLst>
          </p:cNvPr>
          <p:cNvSpPr txBox="1"/>
          <p:nvPr/>
        </p:nvSpPr>
        <p:spPr>
          <a:xfrm>
            <a:off x="2142163" y="881696"/>
            <a:ext cx="3354510" cy="954107"/>
          </a:xfrm>
          <a:prstGeom prst="rect">
            <a:avLst/>
          </a:prstGeom>
          <a:noFill/>
        </p:spPr>
        <p:txBody>
          <a:bodyPr wrap="square" rtlCol="0">
            <a:spAutoFit/>
          </a:bodyPr>
          <a:lstStyle/>
          <a:p>
            <a:r>
              <a:rPr lang="fr-FR" sz="2800" dirty="0"/>
              <a:t>Avec ton camarade, interrogez-vous</a:t>
            </a:r>
            <a:endParaRPr lang="fr-FR" sz="2800" b="1" dirty="0">
              <a:solidFill>
                <a:srgbClr val="0070C0"/>
              </a:solidFill>
            </a:endParaRPr>
          </a:p>
        </p:txBody>
      </p:sp>
      <p:pic>
        <p:nvPicPr>
          <p:cNvPr id="9" name="Image 8">
            <a:extLst>
              <a:ext uri="{FF2B5EF4-FFF2-40B4-BE49-F238E27FC236}">
                <a16:creationId xmlns:a16="http://schemas.microsoft.com/office/drawing/2014/main" id="{5BFF7156-CB10-D89C-4DD6-A2D1BF946023}"/>
              </a:ext>
            </a:extLst>
          </p:cNvPr>
          <p:cNvPicPr>
            <a:picLocks noChangeAspect="1"/>
          </p:cNvPicPr>
          <p:nvPr/>
        </p:nvPicPr>
        <p:blipFill>
          <a:blip r:embed="rId5"/>
          <a:stretch>
            <a:fillRect/>
          </a:stretch>
        </p:blipFill>
        <p:spPr>
          <a:xfrm>
            <a:off x="274081" y="1906383"/>
            <a:ext cx="5634305" cy="3970435"/>
          </a:xfrm>
          <a:prstGeom prst="rect">
            <a:avLst/>
          </a:prstGeom>
        </p:spPr>
      </p:pic>
      <p:sp>
        <p:nvSpPr>
          <p:cNvPr id="14" name="ZoneTexte 13">
            <a:extLst>
              <a:ext uri="{FF2B5EF4-FFF2-40B4-BE49-F238E27FC236}">
                <a16:creationId xmlns:a16="http://schemas.microsoft.com/office/drawing/2014/main" id="{C5B048FC-1815-0B66-4B9C-115B2020D2A3}"/>
              </a:ext>
            </a:extLst>
          </p:cNvPr>
          <p:cNvSpPr txBox="1"/>
          <p:nvPr/>
        </p:nvSpPr>
        <p:spPr>
          <a:xfrm>
            <a:off x="6295689" y="1899078"/>
            <a:ext cx="5336195" cy="1938992"/>
          </a:xfrm>
          <a:prstGeom prst="rect">
            <a:avLst/>
          </a:prstGeom>
          <a:noFill/>
        </p:spPr>
        <p:txBody>
          <a:bodyPr wrap="square" rtlCol="0">
            <a:spAutoFit/>
          </a:bodyPr>
          <a:lstStyle/>
          <a:p>
            <a:r>
              <a:rPr lang="fr-FR" sz="3600" dirty="0"/>
              <a:t>Utilise la stratégie </a:t>
            </a:r>
            <a:r>
              <a:rPr lang="fr-FR" sz="3600" b="1" dirty="0"/>
              <a:t>C4</a:t>
            </a:r>
            <a:r>
              <a:rPr lang="fr-FR" sz="3600" dirty="0"/>
              <a:t> pour trouver la moitié de :</a:t>
            </a:r>
          </a:p>
          <a:p>
            <a:r>
              <a:rPr lang="fr-FR" sz="4800" b="1" dirty="0">
                <a:solidFill>
                  <a:srgbClr val="0070C0"/>
                </a:solidFill>
              </a:rPr>
              <a:t>152        318         542</a:t>
            </a:r>
          </a:p>
        </p:txBody>
      </p:sp>
      <p:pic>
        <p:nvPicPr>
          <p:cNvPr id="15" name="Image 14">
            <a:extLst>
              <a:ext uri="{FF2B5EF4-FFF2-40B4-BE49-F238E27FC236}">
                <a16:creationId xmlns:a16="http://schemas.microsoft.com/office/drawing/2014/main" id="{F1162A4D-5769-602D-242B-595903189C2D}"/>
              </a:ext>
            </a:extLst>
          </p:cNvPr>
          <p:cNvPicPr>
            <a:picLocks noChangeAspect="1"/>
          </p:cNvPicPr>
          <p:nvPr/>
        </p:nvPicPr>
        <p:blipFill>
          <a:blip r:embed="rId6"/>
          <a:stretch>
            <a:fillRect/>
          </a:stretch>
        </p:blipFill>
        <p:spPr>
          <a:xfrm>
            <a:off x="10755633" y="140086"/>
            <a:ext cx="1230634" cy="1758992"/>
          </a:xfrm>
          <a:prstGeom prst="rect">
            <a:avLst/>
          </a:prstGeom>
        </p:spPr>
      </p:pic>
    </p:spTree>
    <p:extLst>
      <p:ext uri="{BB962C8B-B14F-4D97-AF65-F5344CB8AC3E}">
        <p14:creationId xmlns:p14="http://schemas.microsoft.com/office/powerpoint/2010/main" val="3022659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75AAB1B8-70BA-F01B-EE75-5C2A91C09AC1}"/>
              </a:ext>
            </a:extLst>
          </p:cNvPr>
          <p:cNvGrpSpPr/>
          <p:nvPr/>
        </p:nvGrpSpPr>
        <p:grpSpPr>
          <a:xfrm>
            <a:off x="0" y="0"/>
            <a:ext cx="12192000" cy="6858000"/>
            <a:chOff x="0" y="330200"/>
            <a:chExt cx="9144000" cy="6527800"/>
          </a:xfrm>
          <a:solidFill>
            <a:srgbClr val="F4B183"/>
          </a:solidFill>
        </p:grpSpPr>
        <p:sp>
          <p:nvSpPr>
            <p:cNvPr id="5" name="Rectangle 4">
              <a:extLst>
                <a:ext uri="{FF2B5EF4-FFF2-40B4-BE49-F238E27FC236}">
                  <a16:creationId xmlns:a16="http://schemas.microsoft.com/office/drawing/2014/main" id="{B7AB0DA4-D129-C267-F7DF-56A8D003F93B}"/>
                </a:ext>
              </a:extLst>
            </p:cNvPr>
            <p:cNvSpPr/>
            <p:nvPr/>
          </p:nvSpPr>
          <p:spPr>
            <a:xfrm>
              <a:off x="0" y="330200"/>
              <a:ext cx="9144000" cy="65278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2B705F02-1C20-CE75-31A3-326B46FD579B}"/>
                </a:ext>
              </a:extLst>
            </p:cNvPr>
            <p:cNvSpPr txBox="1"/>
            <p:nvPr/>
          </p:nvSpPr>
          <p:spPr>
            <a:xfrm>
              <a:off x="780980" y="2078315"/>
              <a:ext cx="8137133" cy="3837746"/>
            </a:xfrm>
            <a:prstGeom prst="rect">
              <a:avLst/>
            </a:prstGeom>
            <a:grp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additifs (calculs soustractifs) en une étape de type partie-tout</a:t>
              </a:r>
            </a:p>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résous des problèmes à étapes</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endParaRPr lang="fr-FR" sz="3200" b="1" dirty="0">
                <a:solidFill>
                  <a:schemeClr val="bg1"/>
                </a:solidFill>
              </a:endParaRPr>
            </a:p>
            <a:p>
              <a:endParaRPr lang="fr-FR" sz="3200" b="1" dirty="0">
                <a:solidFill>
                  <a:schemeClr val="bg1"/>
                </a:solidFill>
              </a:endParaRPr>
            </a:p>
          </p:txBody>
        </p:sp>
        <p:pic>
          <p:nvPicPr>
            <p:cNvPr id="7" name="Image 6">
              <a:extLst>
                <a:ext uri="{FF2B5EF4-FFF2-40B4-BE49-F238E27FC236}">
                  <a16:creationId xmlns:a16="http://schemas.microsoft.com/office/drawing/2014/main" id="{763D8586-44B6-2F44-AFFB-C5BBD5BF1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a:grpFill/>
          </p:spPr>
        </p:pic>
      </p:grpSp>
    </p:spTree>
    <p:extLst>
      <p:ext uri="{BB962C8B-B14F-4D97-AF65-F5344CB8AC3E}">
        <p14:creationId xmlns:p14="http://schemas.microsoft.com/office/powerpoint/2010/main" val="1027353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E7E43-E711-6BF2-B499-D48485CD0485}"/>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9CB73B15-EA58-9A86-F2FE-826CD30F7FD6}"/>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pic>
        <p:nvPicPr>
          <p:cNvPr id="3" name="Image 2">
            <a:extLst>
              <a:ext uri="{FF2B5EF4-FFF2-40B4-BE49-F238E27FC236}">
                <a16:creationId xmlns:a16="http://schemas.microsoft.com/office/drawing/2014/main" id="{86B2AC11-747A-FB7C-430F-AAEBEB4955C7}"/>
              </a:ext>
            </a:extLst>
          </p:cNvPr>
          <p:cNvPicPr>
            <a:picLocks noChangeAspect="1"/>
          </p:cNvPicPr>
          <p:nvPr/>
        </p:nvPicPr>
        <p:blipFill>
          <a:blip r:embed="rId3"/>
          <a:stretch>
            <a:fillRect/>
          </a:stretch>
        </p:blipFill>
        <p:spPr>
          <a:xfrm>
            <a:off x="2914715" y="1134774"/>
            <a:ext cx="6929792" cy="5287094"/>
          </a:xfrm>
          <a:prstGeom prst="rect">
            <a:avLst/>
          </a:prstGeom>
        </p:spPr>
      </p:pic>
      <p:sp>
        <p:nvSpPr>
          <p:cNvPr id="5" name="Titre 1">
            <a:extLst>
              <a:ext uri="{FF2B5EF4-FFF2-40B4-BE49-F238E27FC236}">
                <a16:creationId xmlns:a16="http://schemas.microsoft.com/office/drawing/2014/main" id="{2B7538E2-E98D-DF22-168F-A7BC19C4067C}"/>
              </a:ext>
            </a:extLst>
          </p:cNvPr>
          <p:cNvSpPr txBox="1">
            <a:spLocks/>
          </p:cNvSpPr>
          <p:nvPr/>
        </p:nvSpPr>
        <p:spPr>
          <a:xfrm>
            <a:off x="3678149" y="264481"/>
            <a:ext cx="5208998" cy="43702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defRPr/>
            </a:pPr>
            <a:r>
              <a:rPr lang="fr-FR" sz="3200" dirty="0">
                <a:latin typeface="+mn-lt"/>
              </a:rPr>
              <a:t>Je cherche en suivant 4 étapes</a:t>
            </a:r>
            <a:endParaRPr kumimoji="0" lang="fr-FR" sz="3000" b="1" i="0" strike="noStrike" kern="1200" cap="none" spc="0" normalizeH="0" baseline="0" noProof="0" dirty="0">
              <a:ln>
                <a:noFill/>
              </a:ln>
              <a:solidFill>
                <a:prstClr val="black"/>
              </a:solidFill>
              <a:effectLst/>
              <a:uLnTx/>
              <a:uFillTx/>
              <a:latin typeface="+mn-lt"/>
            </a:endParaRPr>
          </a:p>
        </p:txBody>
      </p:sp>
    </p:spTree>
    <p:extLst>
      <p:ext uri="{BB962C8B-B14F-4D97-AF65-F5344CB8AC3E}">
        <p14:creationId xmlns:p14="http://schemas.microsoft.com/office/powerpoint/2010/main" val="206365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BED31-496D-B53C-11F3-358923AAF6C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18097E-7A50-B57D-AC06-DA5F38EEF14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CD046CF2-9007-E89A-708A-65A4976C0175}"/>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8" name="Image 7">
            <a:extLst>
              <a:ext uri="{FF2B5EF4-FFF2-40B4-BE49-F238E27FC236}">
                <a16:creationId xmlns:a16="http://schemas.microsoft.com/office/drawing/2014/main" id="{A5B9992D-5EAC-F3B0-B0F3-7061BCC30745}"/>
              </a:ext>
            </a:extLst>
          </p:cNvPr>
          <p:cNvPicPr>
            <a:picLocks noChangeAspect="1"/>
          </p:cNvPicPr>
          <p:nvPr/>
        </p:nvPicPr>
        <p:blipFill>
          <a:blip r:embed="rId3"/>
          <a:stretch>
            <a:fillRect/>
          </a:stretch>
        </p:blipFill>
        <p:spPr>
          <a:xfrm>
            <a:off x="1166033" y="107605"/>
            <a:ext cx="1362758" cy="1343564"/>
          </a:xfrm>
          <a:prstGeom prst="rect">
            <a:avLst/>
          </a:prstGeom>
        </p:spPr>
      </p:pic>
      <p:sp>
        <p:nvSpPr>
          <p:cNvPr id="15" name="ZoneTexte 14">
            <a:extLst>
              <a:ext uri="{FF2B5EF4-FFF2-40B4-BE49-F238E27FC236}">
                <a16:creationId xmlns:a16="http://schemas.microsoft.com/office/drawing/2014/main" id="{477482B0-5801-3F3D-154D-AA804FCC5214}"/>
              </a:ext>
            </a:extLst>
          </p:cNvPr>
          <p:cNvSpPr txBox="1"/>
          <p:nvPr/>
        </p:nvSpPr>
        <p:spPr>
          <a:xfrm>
            <a:off x="7078894" y="533165"/>
            <a:ext cx="3380198" cy="492443"/>
          </a:xfrm>
          <a:prstGeom prst="rect">
            <a:avLst/>
          </a:prstGeom>
          <a:noFill/>
        </p:spPr>
        <p:txBody>
          <a:bodyPr wrap="square" rtlCol="0">
            <a:spAutoFit/>
          </a:bodyPr>
          <a:lstStyle/>
          <a:p>
            <a:r>
              <a:rPr lang="fr-FR" sz="2600" dirty="0"/>
              <a:t>Cherchons la solution</a:t>
            </a:r>
            <a:endParaRPr lang="fr-FR" sz="2600" b="1" dirty="0">
              <a:solidFill>
                <a:srgbClr val="0070C0"/>
              </a:solidFill>
            </a:endParaRPr>
          </a:p>
        </p:txBody>
      </p:sp>
      <p:sp>
        <p:nvSpPr>
          <p:cNvPr id="3" name="ZoneTexte 2">
            <a:extLst>
              <a:ext uri="{FF2B5EF4-FFF2-40B4-BE49-F238E27FC236}">
                <a16:creationId xmlns:a16="http://schemas.microsoft.com/office/drawing/2014/main" id="{E6FD3AED-EA26-15CD-473F-A9DD95C72C45}"/>
              </a:ext>
            </a:extLst>
          </p:cNvPr>
          <p:cNvSpPr txBox="1"/>
          <p:nvPr/>
        </p:nvSpPr>
        <p:spPr>
          <a:xfrm>
            <a:off x="184936" y="1895276"/>
            <a:ext cx="5647835" cy="3539430"/>
          </a:xfrm>
          <a:prstGeom prst="rect">
            <a:avLst/>
          </a:prstGeom>
          <a:noFill/>
        </p:spPr>
        <p:txBody>
          <a:bodyPr wrap="square" rtlCol="0">
            <a:spAutoFit/>
          </a:bodyPr>
          <a:lstStyle/>
          <a:p>
            <a:r>
              <a:rPr lang="fr-FR" sz="2800" dirty="0"/>
              <a:t>Tu vas résoudre un problème oral. </a:t>
            </a:r>
          </a:p>
          <a:p>
            <a:endParaRPr lang="fr-FR" sz="2800" dirty="0"/>
          </a:p>
          <a:p>
            <a:r>
              <a:rPr lang="fr-FR" sz="2800" dirty="0"/>
              <a:t>Le problème sera lu deux fois.</a:t>
            </a:r>
          </a:p>
          <a:p>
            <a:r>
              <a:rPr lang="fr-FR" sz="2800" dirty="0"/>
              <a:t> </a:t>
            </a:r>
          </a:p>
          <a:p>
            <a:r>
              <a:rPr lang="fr-FR" sz="2800" dirty="0"/>
              <a:t>Identifie la stratégie à laquelle il se réfère.</a:t>
            </a:r>
          </a:p>
          <a:p>
            <a:endParaRPr lang="fr-FR" sz="2800" dirty="0"/>
          </a:p>
          <a:p>
            <a:r>
              <a:rPr lang="fr-FR" sz="2800" dirty="0"/>
              <a:t>Puis résous le problème.</a:t>
            </a:r>
            <a:endParaRPr lang="fr-FR" sz="2600" dirty="0"/>
          </a:p>
        </p:txBody>
      </p:sp>
      <p:pic>
        <p:nvPicPr>
          <p:cNvPr id="5" name="Image 4">
            <a:extLst>
              <a:ext uri="{FF2B5EF4-FFF2-40B4-BE49-F238E27FC236}">
                <a16:creationId xmlns:a16="http://schemas.microsoft.com/office/drawing/2014/main" id="{3FA59376-6682-FEC4-6F18-254E06F452FB}"/>
              </a:ext>
            </a:extLst>
          </p:cNvPr>
          <p:cNvPicPr>
            <a:picLocks noChangeAspect="1"/>
          </p:cNvPicPr>
          <p:nvPr/>
        </p:nvPicPr>
        <p:blipFill>
          <a:blip r:embed="rId4"/>
          <a:srcRect t="13596" b="13650"/>
          <a:stretch>
            <a:fillRect/>
          </a:stretch>
        </p:blipFill>
        <p:spPr>
          <a:xfrm>
            <a:off x="11025967" y="107605"/>
            <a:ext cx="1038797" cy="755747"/>
          </a:xfrm>
          <a:prstGeom prst="rect">
            <a:avLst/>
          </a:prstGeom>
        </p:spPr>
      </p:pic>
      <p:sp>
        <p:nvSpPr>
          <p:cNvPr id="6" name="ZoneTexte 5">
            <a:extLst>
              <a:ext uri="{FF2B5EF4-FFF2-40B4-BE49-F238E27FC236}">
                <a16:creationId xmlns:a16="http://schemas.microsoft.com/office/drawing/2014/main" id="{7DC4DBF9-F3D5-83EC-6166-FB09E8ABFC1C}"/>
              </a:ext>
            </a:extLst>
          </p:cNvPr>
          <p:cNvSpPr txBox="1"/>
          <p:nvPr/>
        </p:nvSpPr>
        <p:spPr>
          <a:xfrm>
            <a:off x="7078894" y="1606577"/>
            <a:ext cx="3781584" cy="2131885"/>
          </a:xfrm>
          <a:prstGeom prst="rect">
            <a:avLst/>
          </a:prstGeom>
          <a:solidFill>
            <a:srgbClr val="FFE79D"/>
          </a:solidFill>
        </p:spPr>
        <p:txBody>
          <a:bodyPr wrap="square" lIns="252000" tIns="180000" rIns="252000" bIns="180000">
            <a:spAutoFit/>
          </a:bodyPr>
          <a:lstStyle/>
          <a:p>
            <a:pPr>
              <a:lnSpc>
                <a:spcPct val="107000"/>
              </a:lnSpc>
              <a:spcAft>
                <a:spcPts val="800"/>
              </a:spcAft>
            </a:pPr>
            <a:r>
              <a:rPr lang="fr-FR" sz="2400" dirty="0">
                <a:latin typeface="Calibri" panose="020F0502020204030204" pitchFamily="34" charset="0"/>
                <a:ea typeface="Calibri" panose="020F0502020204030204" pitchFamily="34" charset="0"/>
                <a:cs typeface="Calibri" panose="020F0502020204030204" pitchFamily="34" charset="0"/>
              </a:rPr>
              <a:t>J’ai 40 € d’économies. </a:t>
            </a:r>
          </a:p>
          <a:p>
            <a:pPr>
              <a:lnSpc>
                <a:spcPct val="107000"/>
              </a:lnSpc>
              <a:spcAft>
                <a:spcPts val="800"/>
              </a:spcAft>
            </a:pPr>
            <a:r>
              <a:rPr lang="fr-FR" sz="2400" dirty="0">
                <a:latin typeface="Calibri" panose="020F0502020204030204" pitchFamily="34" charset="0"/>
                <a:ea typeface="Calibri" panose="020F0502020204030204" pitchFamily="34" charset="0"/>
                <a:cs typeface="Calibri" panose="020F0502020204030204" pitchFamily="34" charset="0"/>
              </a:rPr>
              <a:t>J’achète un carnet à 10€ </a:t>
            </a:r>
            <a:br>
              <a:rPr lang="fr-FR" sz="2400" dirty="0">
                <a:latin typeface="Calibri" panose="020F0502020204030204" pitchFamily="34" charset="0"/>
                <a:ea typeface="Calibri" panose="020F0502020204030204" pitchFamily="34" charset="0"/>
                <a:cs typeface="Calibri" panose="020F0502020204030204" pitchFamily="34" charset="0"/>
              </a:rPr>
            </a:br>
            <a:r>
              <a:rPr lang="fr-FR" sz="2400" dirty="0">
                <a:latin typeface="Calibri" panose="020F0502020204030204" pitchFamily="34" charset="0"/>
                <a:ea typeface="Calibri" panose="020F0502020204030204" pitchFamily="34" charset="0"/>
                <a:cs typeface="Calibri" panose="020F0502020204030204" pitchFamily="34" charset="0"/>
              </a:rPr>
              <a:t>et un stylo à 5 €.  </a:t>
            </a:r>
          </a:p>
          <a:p>
            <a:pPr>
              <a:lnSpc>
                <a:spcPct val="107000"/>
              </a:lnSpc>
              <a:spcAft>
                <a:spcPts val="800"/>
              </a:spcAft>
            </a:pPr>
            <a:r>
              <a:rPr lang="fr-FR" sz="2400" b="1" dirty="0">
                <a:latin typeface="Calibri" panose="020F0502020204030204" pitchFamily="34" charset="0"/>
                <a:ea typeface="Calibri" panose="020F0502020204030204" pitchFamily="34" charset="0"/>
                <a:cs typeface="Calibri" panose="020F0502020204030204" pitchFamily="34" charset="0"/>
              </a:rPr>
              <a:t>Combien me reste-t-il ?</a:t>
            </a:r>
            <a:endParaRPr lang="fr-FR" sz="24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7" name="Image 6" descr="Une image contenant fournitures de bureau, livre, stylos et plumes, ordinateur portable&#10;&#10;Description générée automatiquement">
            <a:extLst>
              <a:ext uri="{FF2B5EF4-FFF2-40B4-BE49-F238E27FC236}">
                <a16:creationId xmlns:a16="http://schemas.microsoft.com/office/drawing/2014/main" id="{83FD44EE-BBC5-EA7E-6231-9E7442858157}"/>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832717" y="3859008"/>
            <a:ext cx="3134525" cy="2465827"/>
          </a:xfrm>
          <a:prstGeom prst="rect">
            <a:avLst/>
          </a:prstGeom>
        </p:spPr>
      </p:pic>
    </p:spTree>
    <p:extLst>
      <p:ext uri="{BB962C8B-B14F-4D97-AF65-F5344CB8AC3E}">
        <p14:creationId xmlns:p14="http://schemas.microsoft.com/office/powerpoint/2010/main" val="2384889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BBED31-496D-B53C-11F3-358923AAF6C8}"/>
            </a:ext>
          </a:extLst>
        </p:cNvPr>
        <p:cNvGrpSpPr/>
        <p:nvPr/>
      </p:nvGrpSpPr>
      <p:grpSpPr>
        <a:xfrm>
          <a:off x="0" y="0"/>
          <a:ext cx="0" cy="0"/>
          <a:chOff x="0" y="0"/>
          <a:chExt cx="0" cy="0"/>
        </a:xfrm>
      </p:grpSpPr>
      <p:sp>
        <p:nvSpPr>
          <p:cNvPr id="4" name="Shape 105">
            <a:extLst>
              <a:ext uri="{FF2B5EF4-FFF2-40B4-BE49-F238E27FC236}">
                <a16:creationId xmlns:a16="http://schemas.microsoft.com/office/drawing/2014/main" id="{5418097E-7A50-B57D-AC06-DA5F38EEF14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chemeClr val="accent2">
              <a:lumMod val="60000"/>
              <a:lumOff val="40000"/>
            </a:schemeClr>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ln>
                <a:solidFill>
                  <a:srgbClr val="7030A0"/>
                </a:solidFill>
              </a:ln>
              <a:solidFill>
                <a:srgbClr val="FECEF8"/>
              </a:solidFill>
            </a:endParaRPr>
          </a:p>
        </p:txBody>
      </p:sp>
      <p:cxnSp>
        <p:nvCxnSpPr>
          <p:cNvPr id="2" name="Connecteur droit 1">
            <a:extLst>
              <a:ext uri="{FF2B5EF4-FFF2-40B4-BE49-F238E27FC236}">
                <a16:creationId xmlns:a16="http://schemas.microsoft.com/office/drawing/2014/main" id="{E2273089-4D90-90EE-D24A-E28CE5FCE857}"/>
              </a:ext>
            </a:extLst>
          </p:cNvPr>
          <p:cNvCxnSpPr>
            <a:cxnSpLocks/>
          </p:cNvCxnSpPr>
          <p:nvPr/>
        </p:nvCxnSpPr>
        <p:spPr>
          <a:xfrm>
            <a:off x="6056085" y="1585103"/>
            <a:ext cx="1" cy="489846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24F8E908-29E1-8A68-A480-A3CA0C58E0E4}"/>
              </a:ext>
            </a:extLst>
          </p:cNvPr>
          <p:cNvPicPr>
            <a:picLocks noChangeAspect="1"/>
          </p:cNvPicPr>
          <p:nvPr/>
        </p:nvPicPr>
        <p:blipFill>
          <a:blip r:embed="rId3"/>
          <a:stretch>
            <a:fillRect/>
          </a:stretch>
        </p:blipFill>
        <p:spPr>
          <a:xfrm>
            <a:off x="802064" y="140349"/>
            <a:ext cx="1337213" cy="1895500"/>
          </a:xfrm>
          <a:prstGeom prst="rect">
            <a:avLst/>
          </a:prstGeom>
        </p:spPr>
      </p:pic>
      <p:sp>
        <p:nvSpPr>
          <p:cNvPr id="6" name="ZoneTexte 5">
            <a:extLst>
              <a:ext uri="{FF2B5EF4-FFF2-40B4-BE49-F238E27FC236}">
                <a16:creationId xmlns:a16="http://schemas.microsoft.com/office/drawing/2014/main" id="{B1365D67-3F3E-FD74-916C-AB62C48936CC}"/>
              </a:ext>
            </a:extLst>
          </p:cNvPr>
          <p:cNvSpPr txBox="1"/>
          <p:nvPr/>
        </p:nvSpPr>
        <p:spPr>
          <a:xfrm>
            <a:off x="489410" y="2797274"/>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Problemus</a:t>
            </a:r>
            <a:r>
              <a:rPr lang="fr-FR" sz="2600" dirty="0">
                <a:effectLst>
                  <a:outerShdw blurRad="38100" dist="38100" dir="2700000" algn="tl">
                    <a:srgbClr val="000000">
                      <a:alpha val="43137"/>
                    </a:srgbClr>
                  </a:outerShdw>
                </a:effectLst>
              </a:rPr>
              <a:t> 1</a:t>
            </a:r>
          </a:p>
          <a:p>
            <a:r>
              <a:rPr lang="fr-FR" sz="2600" b="1" dirty="0"/>
              <a:t>2/ </a:t>
            </a:r>
            <a:r>
              <a:rPr lang="fr-FR" sz="2600" dirty="0"/>
              <a:t>Résous le </a:t>
            </a:r>
            <a:r>
              <a:rPr lang="fr-FR" sz="2600" b="1" dirty="0"/>
              <a:t>problème 23</a:t>
            </a:r>
            <a:endParaRPr lang="fr-FR" sz="2400" b="1" dirty="0"/>
          </a:p>
        </p:txBody>
      </p:sp>
      <p:pic>
        <p:nvPicPr>
          <p:cNvPr id="12" name="Image 11">
            <a:extLst>
              <a:ext uri="{FF2B5EF4-FFF2-40B4-BE49-F238E27FC236}">
                <a16:creationId xmlns:a16="http://schemas.microsoft.com/office/drawing/2014/main" id="{14AE73EE-95F8-C67F-DB1D-55EDFBDEF930}"/>
              </a:ext>
            </a:extLst>
          </p:cNvPr>
          <p:cNvPicPr>
            <a:picLocks noChangeAspect="1"/>
          </p:cNvPicPr>
          <p:nvPr/>
        </p:nvPicPr>
        <p:blipFill>
          <a:blip r:embed="rId4"/>
          <a:stretch>
            <a:fillRect/>
          </a:stretch>
        </p:blipFill>
        <p:spPr>
          <a:xfrm>
            <a:off x="2354097" y="185694"/>
            <a:ext cx="1210860" cy="1663316"/>
          </a:xfrm>
          <a:prstGeom prst="rect">
            <a:avLst/>
          </a:prstGeom>
        </p:spPr>
      </p:pic>
      <p:sp>
        <p:nvSpPr>
          <p:cNvPr id="9" name="ZoneTexte 8">
            <a:extLst>
              <a:ext uri="{FF2B5EF4-FFF2-40B4-BE49-F238E27FC236}">
                <a16:creationId xmlns:a16="http://schemas.microsoft.com/office/drawing/2014/main" id="{DA2C10F5-E6F4-97B6-62B8-0992CE9E9B1E}"/>
              </a:ext>
            </a:extLst>
          </p:cNvPr>
          <p:cNvSpPr txBox="1"/>
          <p:nvPr/>
        </p:nvSpPr>
        <p:spPr>
          <a:xfrm>
            <a:off x="6310820" y="1585103"/>
            <a:ext cx="4735589" cy="3597758"/>
          </a:xfrm>
          <a:prstGeom prst="rect">
            <a:avLst/>
          </a:prstGeom>
          <a:solidFill>
            <a:srgbClr val="FFE79D"/>
          </a:solidFill>
        </p:spPr>
        <p:txBody>
          <a:bodyPr wrap="square" lIns="252000" tIns="180000" rIns="252000" bIns="180000">
            <a:spAutoFit/>
          </a:bodyPr>
          <a:lstStyle/>
          <a:p>
            <a:pPr>
              <a:lnSpc>
                <a:spcPct val="107000"/>
              </a:lnSpc>
              <a:spcAft>
                <a:spcPts val="800"/>
              </a:spcAft>
            </a:pPr>
            <a:r>
              <a:rPr lang="fr-FR" sz="2400" dirty="0">
                <a:ea typeface="Calibri" panose="020F0502020204030204" pitchFamily="34" charset="0"/>
                <a:cs typeface="Calibri" panose="020F0502020204030204" pitchFamily="34" charset="0"/>
              </a:rPr>
              <a:t>Pendant la soirée d’Halloween, Léa a eu 13 bonbons.</a:t>
            </a:r>
            <a:br>
              <a:rPr lang="fr-FR" sz="2400" dirty="0">
                <a:ea typeface="Calibri" panose="020F0502020204030204" pitchFamily="34" charset="0"/>
                <a:cs typeface="Calibri" panose="020F0502020204030204" pitchFamily="34" charset="0"/>
              </a:rPr>
            </a:br>
            <a:r>
              <a:rPr lang="fr-FR" sz="2400" dirty="0">
                <a:ea typeface="Calibri" panose="020F0502020204030204" pitchFamily="34" charset="0"/>
                <a:cs typeface="Calibri" panose="020F0502020204030204" pitchFamily="34" charset="0"/>
              </a:rPr>
              <a:t>Sa sœur a récolté 7 bonbons et le petit frère a eu 7 bonbons. </a:t>
            </a:r>
            <a:br>
              <a:rPr lang="fr-FR" sz="2400" dirty="0">
                <a:ea typeface="Calibri" panose="020F0502020204030204" pitchFamily="34" charset="0"/>
                <a:cs typeface="Calibri" panose="020F0502020204030204" pitchFamily="34" charset="0"/>
              </a:rPr>
            </a:br>
            <a:r>
              <a:rPr lang="fr-FR" sz="2400" dirty="0">
                <a:ea typeface="Calibri" panose="020F0502020204030204" pitchFamily="34" charset="0"/>
                <a:cs typeface="Calibri" panose="020F0502020204030204" pitchFamily="34" charset="0"/>
              </a:rPr>
              <a:t>Ils mettent tout ensemble et se partagent équitablement. </a:t>
            </a:r>
            <a:endParaRPr lang="fr-FR" sz="2400" kern="1200" dirty="0">
              <a:solidFill>
                <a:schemeClr val="tx1"/>
              </a:solidFill>
              <a:effectLst/>
              <a:ea typeface="Calibri" panose="020F0502020204030204" pitchFamily="34" charset="0"/>
              <a:cs typeface="Calibri" panose="020F0502020204030204" pitchFamily="34" charset="0"/>
            </a:endParaRPr>
          </a:p>
          <a:p>
            <a:pPr>
              <a:lnSpc>
                <a:spcPct val="107000"/>
              </a:lnSpc>
              <a:spcAft>
                <a:spcPts val="800"/>
              </a:spcAft>
            </a:pPr>
            <a:r>
              <a:rPr lang="fr-FR" sz="2400" b="1" dirty="0">
                <a:solidFill>
                  <a:schemeClr val="tx1"/>
                </a:solidFill>
                <a:ea typeface="Calibri" panose="020F0502020204030204" pitchFamily="34" charset="0"/>
                <a:cs typeface="Calibri" panose="020F0502020204030204" pitchFamily="34" charset="0"/>
              </a:rPr>
              <a:t>Trouve le nombre de bonbons partagés.</a:t>
            </a:r>
            <a:endParaRPr lang="fr-FR" sz="2400" b="1" dirty="0">
              <a:solidFill>
                <a:schemeClr val="tx1"/>
              </a:solidFill>
              <a:effectLst/>
              <a:ea typeface="Calibri" panose="020F0502020204030204" pitchFamily="34" charset="0"/>
              <a:cs typeface="Times New Roman" panose="02020603050405020304" pitchFamily="18" charset="0"/>
            </a:endParaRPr>
          </a:p>
        </p:txBody>
      </p:sp>
      <p:pic>
        <p:nvPicPr>
          <p:cNvPr id="10" name="Image 9">
            <a:extLst>
              <a:ext uri="{FF2B5EF4-FFF2-40B4-BE49-F238E27FC236}">
                <a16:creationId xmlns:a16="http://schemas.microsoft.com/office/drawing/2014/main" id="{D913FE60-CE32-E2E8-F4DC-42F02A8D78E1}"/>
              </a:ext>
            </a:extLst>
          </p:cNvPr>
          <p:cNvPicPr>
            <a:picLocks noChangeAspect="1"/>
          </p:cNvPicPr>
          <p:nvPr/>
        </p:nvPicPr>
        <p:blipFill>
          <a:blip r:embed="rId5"/>
          <a:stretch>
            <a:fillRect/>
          </a:stretch>
        </p:blipFill>
        <p:spPr>
          <a:xfrm>
            <a:off x="10829242" y="140349"/>
            <a:ext cx="1362758" cy="1343564"/>
          </a:xfrm>
          <a:prstGeom prst="rect">
            <a:avLst/>
          </a:prstGeom>
        </p:spPr>
      </p:pic>
      <p:pic>
        <p:nvPicPr>
          <p:cNvPr id="11" name="Image 10" descr="Une image contenant gâteau d’anniversaire, dessin humoristique, halloween&#10;&#10;Description générée automatiquement">
            <a:extLst>
              <a:ext uri="{FF2B5EF4-FFF2-40B4-BE49-F238E27FC236}">
                <a16:creationId xmlns:a16="http://schemas.microsoft.com/office/drawing/2014/main" id="{3AD69E85-3468-46A2-166E-3911759F4E9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t="-5273"/>
          <a:stretch/>
        </p:blipFill>
        <p:spPr>
          <a:xfrm>
            <a:off x="10089995" y="4091241"/>
            <a:ext cx="1912827" cy="2363312"/>
          </a:xfrm>
          <a:prstGeom prst="rect">
            <a:avLst/>
          </a:prstGeom>
        </p:spPr>
      </p:pic>
    </p:spTree>
    <p:extLst>
      <p:ext uri="{BB962C8B-B14F-4D97-AF65-F5344CB8AC3E}">
        <p14:creationId xmlns:p14="http://schemas.microsoft.com/office/powerpoint/2010/main" val="2110364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806D14-3228-97B8-5EEB-3DD918749C76}"/>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41F2618F-AC57-D2D3-84C4-98BDB2A9A14B}"/>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40C82442-5544-3038-D538-7CAEE7E81255}"/>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A95D2B0D-6E0E-46CB-BF5F-6008A550A464}"/>
                </a:ext>
              </a:extLst>
            </p:cNvPr>
            <p:cNvSpPr/>
            <p:nvPr/>
          </p:nvSpPr>
          <p:spPr>
            <a:xfrm>
              <a:off x="0" y="330200"/>
              <a:ext cx="9144000" cy="6527800"/>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a:extLst>
                <a:ext uri="{FF2B5EF4-FFF2-40B4-BE49-F238E27FC236}">
                  <a16:creationId xmlns:a16="http://schemas.microsoft.com/office/drawing/2014/main" id="{C71F824F-FD21-C9AA-99CA-2D6267A23B2D}"/>
                </a:ext>
              </a:extLst>
            </p:cNvPr>
            <p:cNvSpPr txBox="1"/>
            <p:nvPr/>
          </p:nvSpPr>
          <p:spPr>
            <a:xfrm>
              <a:off x="901558" y="2876353"/>
              <a:ext cx="7674795" cy="2841690"/>
            </a:xfrm>
            <a:prstGeom prst="rect">
              <a:avLst/>
            </a:prstGeom>
            <a:noFill/>
          </p:spPr>
          <p:txBody>
            <a:bodyPr wrap="square" rtlCol="0">
              <a:spAutoFit/>
            </a:bodyPr>
            <a:lstStyle/>
            <a:p>
              <a:endParaRPr lang="fr-FR" sz="2800" b="1" dirty="0">
                <a:solidFill>
                  <a:schemeClr val="bg1"/>
                </a:solidFill>
              </a:endParaRPr>
            </a:p>
            <a:p>
              <a:pPr marL="457200" indent="-457200">
                <a:buFont typeface="Wingdings" panose="05000000000000000000" pitchFamily="2" charset="2"/>
                <a:buChar char="è"/>
              </a:pPr>
              <a:r>
                <a:rPr lang="fr-FR" sz="3200" b="1" dirty="0">
                  <a:solidFill>
                    <a:schemeClr val="bg1"/>
                  </a:solidFill>
                </a:rPr>
                <a:t>Je manipule les nombres – Je comprends l’usage des symboles : = ; &lt; ; &gt;</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J’interprète, je représente des fractions &lt; 1, je comprends les relations entre 2 fractions</a:t>
              </a:r>
            </a:p>
          </p:txBody>
        </p:sp>
        <p:pic>
          <p:nvPicPr>
            <p:cNvPr id="7" name="Image 6">
              <a:extLst>
                <a:ext uri="{FF2B5EF4-FFF2-40B4-BE49-F238E27FC236}">
                  <a16:creationId xmlns:a16="http://schemas.microsoft.com/office/drawing/2014/main" id="{FBC52BB5-BB5B-E311-55B0-4445C28287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860023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9579EA-1023-0E15-9D70-3EEFCC4714A1}"/>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1DDB6411-D68F-9B63-76D7-E6E90D459753}"/>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C03E9178-DDA0-4520-9AF3-1B9C9C1AD0F3}"/>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6" name="ZoneTexte 5">
            <a:extLst>
              <a:ext uri="{FF2B5EF4-FFF2-40B4-BE49-F238E27FC236}">
                <a16:creationId xmlns:a16="http://schemas.microsoft.com/office/drawing/2014/main" id="{B1E615D5-AB96-9796-719B-4BF7BD4B588E}"/>
              </a:ext>
            </a:extLst>
          </p:cNvPr>
          <p:cNvSpPr txBox="1"/>
          <p:nvPr/>
        </p:nvSpPr>
        <p:spPr>
          <a:xfrm>
            <a:off x="7704532" y="389253"/>
            <a:ext cx="2829987" cy="492443"/>
          </a:xfrm>
          <a:prstGeom prst="rect">
            <a:avLst/>
          </a:prstGeom>
          <a:noFill/>
        </p:spPr>
        <p:txBody>
          <a:bodyPr wrap="square" rtlCol="0">
            <a:spAutoFit/>
          </a:bodyPr>
          <a:lstStyle/>
          <a:p>
            <a:r>
              <a:rPr lang="fr-FR" sz="2600" dirty="0"/>
              <a:t>Relisons la leçon</a:t>
            </a:r>
          </a:p>
        </p:txBody>
      </p:sp>
      <p:pic>
        <p:nvPicPr>
          <p:cNvPr id="8" name="Image 7">
            <a:extLst>
              <a:ext uri="{FF2B5EF4-FFF2-40B4-BE49-F238E27FC236}">
                <a16:creationId xmlns:a16="http://schemas.microsoft.com/office/drawing/2014/main" id="{F0DA7886-BA48-3520-71B3-A676B7544E2F}"/>
              </a:ext>
            </a:extLst>
          </p:cNvPr>
          <p:cNvPicPr>
            <a:picLocks noChangeAspect="1"/>
          </p:cNvPicPr>
          <p:nvPr/>
        </p:nvPicPr>
        <p:blipFill>
          <a:blip r:embed="rId3"/>
          <a:stretch>
            <a:fillRect/>
          </a:stretch>
        </p:blipFill>
        <p:spPr>
          <a:xfrm>
            <a:off x="6699226" y="980948"/>
            <a:ext cx="3835289" cy="5527117"/>
          </a:xfrm>
          <a:prstGeom prst="rect">
            <a:avLst/>
          </a:prstGeom>
        </p:spPr>
      </p:pic>
      <p:pic>
        <p:nvPicPr>
          <p:cNvPr id="5" name="Image 4">
            <a:extLst>
              <a:ext uri="{FF2B5EF4-FFF2-40B4-BE49-F238E27FC236}">
                <a16:creationId xmlns:a16="http://schemas.microsoft.com/office/drawing/2014/main" id="{6352825C-3C75-F598-594C-3F75550F5B98}"/>
              </a:ext>
            </a:extLst>
          </p:cNvPr>
          <p:cNvPicPr>
            <a:picLocks noChangeAspect="1"/>
          </p:cNvPicPr>
          <p:nvPr/>
        </p:nvPicPr>
        <p:blipFill>
          <a:blip r:embed="rId4"/>
          <a:stretch>
            <a:fillRect/>
          </a:stretch>
        </p:blipFill>
        <p:spPr>
          <a:xfrm>
            <a:off x="1456559" y="749162"/>
            <a:ext cx="3626036" cy="5359675"/>
          </a:xfrm>
          <a:prstGeom prst="rect">
            <a:avLst/>
          </a:prstGeom>
        </p:spPr>
      </p:pic>
    </p:spTree>
    <p:extLst>
      <p:ext uri="{BB962C8B-B14F-4D97-AF65-F5344CB8AC3E}">
        <p14:creationId xmlns:p14="http://schemas.microsoft.com/office/powerpoint/2010/main" val="3939692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72AF8-E2F8-66CE-8C0B-3A857DC4048F}"/>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F6741AF9-3F7F-BDD9-0E88-C3147225AB72}"/>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288E5111-C59A-51BD-B4E8-BD81AD75FD75}"/>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3" name="Ellipse 2">
            <a:extLst>
              <a:ext uri="{FF2B5EF4-FFF2-40B4-BE49-F238E27FC236}">
                <a16:creationId xmlns:a16="http://schemas.microsoft.com/office/drawing/2014/main" id="{80F1B705-0CBE-7D69-B7F8-E9CC81010926}"/>
              </a:ext>
            </a:extLst>
          </p:cNvPr>
          <p:cNvSpPr/>
          <p:nvPr/>
        </p:nvSpPr>
        <p:spPr>
          <a:xfrm>
            <a:off x="7233007" y="1763394"/>
            <a:ext cx="1800000" cy="1800000"/>
          </a:xfrm>
          <a:prstGeom prst="ellipse">
            <a:avLst/>
          </a:prstGeom>
          <a:solidFill>
            <a:schemeClr val="bg1"/>
          </a:solidFill>
          <a:ln w="28575">
            <a:solidFill>
              <a:srgbClr val="FF66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8">
            <a:extLst>
              <a:ext uri="{FF2B5EF4-FFF2-40B4-BE49-F238E27FC236}">
                <a16:creationId xmlns:a16="http://schemas.microsoft.com/office/drawing/2014/main" id="{B77E5777-F81B-6AA1-4BB7-E85BAC189AE3}"/>
              </a:ext>
            </a:extLst>
          </p:cNvPr>
          <p:cNvCxnSpPr>
            <a:stCxn id="3" idx="0"/>
            <a:endCxn id="3" idx="4"/>
          </p:cNvCxnSpPr>
          <p:nvPr/>
        </p:nvCxnSpPr>
        <p:spPr>
          <a:xfrm>
            <a:off x="8133007" y="1763394"/>
            <a:ext cx="0" cy="1800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7F53F125-8BF5-2B5D-06BC-3F7BB9BA7057}"/>
              </a:ext>
            </a:extLst>
          </p:cNvPr>
          <p:cNvCxnSpPr>
            <a:stCxn id="3" idx="2"/>
            <a:endCxn id="3" idx="6"/>
          </p:cNvCxnSpPr>
          <p:nvPr/>
        </p:nvCxnSpPr>
        <p:spPr>
          <a:xfrm>
            <a:off x="7233007" y="2663394"/>
            <a:ext cx="1800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Ellipse 13">
            <a:extLst>
              <a:ext uri="{FF2B5EF4-FFF2-40B4-BE49-F238E27FC236}">
                <a16:creationId xmlns:a16="http://schemas.microsoft.com/office/drawing/2014/main" id="{F0EBEC2C-03AB-367C-612A-96B5527FC764}"/>
              </a:ext>
            </a:extLst>
          </p:cNvPr>
          <p:cNvSpPr/>
          <p:nvPr/>
        </p:nvSpPr>
        <p:spPr>
          <a:xfrm>
            <a:off x="9738823" y="1763394"/>
            <a:ext cx="1800000" cy="1800000"/>
          </a:xfrm>
          <a:prstGeom prst="ellipse">
            <a:avLst/>
          </a:prstGeom>
          <a:solidFill>
            <a:schemeClr val="bg1"/>
          </a:solidFill>
          <a:ln w="28575">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Connecteur droit 15">
            <a:extLst>
              <a:ext uri="{FF2B5EF4-FFF2-40B4-BE49-F238E27FC236}">
                <a16:creationId xmlns:a16="http://schemas.microsoft.com/office/drawing/2014/main" id="{8D916BD6-ADE6-485F-9676-7BB8CEE45981}"/>
              </a:ext>
            </a:extLst>
          </p:cNvPr>
          <p:cNvCxnSpPr>
            <a:stCxn id="14" idx="2"/>
            <a:endCxn id="14" idx="6"/>
          </p:cNvCxnSpPr>
          <p:nvPr/>
        </p:nvCxnSpPr>
        <p:spPr>
          <a:xfrm>
            <a:off x="9738823" y="2663394"/>
            <a:ext cx="1800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E7965D1-1480-0E4F-8224-906A3C472209}"/>
              </a:ext>
            </a:extLst>
          </p:cNvPr>
          <p:cNvSpPr/>
          <p:nvPr/>
        </p:nvSpPr>
        <p:spPr>
          <a:xfrm>
            <a:off x="6441098" y="4325421"/>
            <a:ext cx="3297725" cy="914400"/>
          </a:xfrm>
          <a:prstGeom prst="rect">
            <a:avLst/>
          </a:prstGeom>
          <a:solidFill>
            <a:schemeClr val="bg1"/>
          </a:solidFill>
          <a:ln w="285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F6881CB0-EB2F-D977-2DE8-3AC1F5DF49AD}"/>
              </a:ext>
            </a:extLst>
          </p:cNvPr>
          <p:cNvSpPr/>
          <p:nvPr/>
        </p:nvSpPr>
        <p:spPr>
          <a:xfrm>
            <a:off x="6440012" y="5649920"/>
            <a:ext cx="3297725" cy="914400"/>
          </a:xfrm>
          <a:prstGeom prst="rect">
            <a:avLst/>
          </a:prstGeom>
          <a:solidFill>
            <a:schemeClr val="bg1"/>
          </a:solidFill>
          <a:ln w="285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0" name="Connecteur droit 19">
            <a:extLst>
              <a:ext uri="{FF2B5EF4-FFF2-40B4-BE49-F238E27FC236}">
                <a16:creationId xmlns:a16="http://schemas.microsoft.com/office/drawing/2014/main" id="{8450ED7F-A9DE-BB1D-C423-581E75669399}"/>
              </a:ext>
            </a:extLst>
          </p:cNvPr>
          <p:cNvCxnSpPr>
            <a:cxnSpLocks/>
            <a:stCxn id="17" idx="0"/>
            <a:endCxn id="17" idx="2"/>
          </p:cNvCxnSpPr>
          <p:nvPr/>
        </p:nvCxnSpPr>
        <p:spPr>
          <a:xfrm>
            <a:off x="8089961" y="4325421"/>
            <a:ext cx="0" cy="914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 name="Connecteur droit 22">
            <a:extLst>
              <a:ext uri="{FF2B5EF4-FFF2-40B4-BE49-F238E27FC236}">
                <a16:creationId xmlns:a16="http://schemas.microsoft.com/office/drawing/2014/main" id="{1EEFC0E5-06DE-FBA9-AC01-2B3917832BC9}"/>
              </a:ext>
            </a:extLst>
          </p:cNvPr>
          <p:cNvCxnSpPr>
            <a:cxnSpLocks/>
          </p:cNvCxnSpPr>
          <p:nvPr/>
        </p:nvCxnSpPr>
        <p:spPr>
          <a:xfrm>
            <a:off x="8899907" y="4325421"/>
            <a:ext cx="0" cy="914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Connecteur droit 23">
            <a:extLst>
              <a:ext uri="{FF2B5EF4-FFF2-40B4-BE49-F238E27FC236}">
                <a16:creationId xmlns:a16="http://schemas.microsoft.com/office/drawing/2014/main" id="{C2E0A1BC-F9C8-64DA-6BDD-28D8F5484641}"/>
              </a:ext>
            </a:extLst>
          </p:cNvPr>
          <p:cNvCxnSpPr>
            <a:cxnSpLocks/>
          </p:cNvCxnSpPr>
          <p:nvPr/>
        </p:nvCxnSpPr>
        <p:spPr>
          <a:xfrm>
            <a:off x="7233007" y="4325421"/>
            <a:ext cx="0" cy="914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id="{EB9D0C93-28C6-D349-D0DE-6D6BF78D1000}"/>
              </a:ext>
            </a:extLst>
          </p:cNvPr>
          <p:cNvCxnSpPr>
            <a:cxnSpLocks/>
          </p:cNvCxnSpPr>
          <p:nvPr/>
        </p:nvCxnSpPr>
        <p:spPr>
          <a:xfrm>
            <a:off x="8088874" y="5649920"/>
            <a:ext cx="0" cy="91440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1F0A1892-E4FE-1428-13C6-24096A633616}"/>
              </a:ext>
            </a:extLst>
          </p:cNvPr>
          <p:cNvPicPr>
            <a:picLocks noChangeAspect="1"/>
          </p:cNvPicPr>
          <p:nvPr/>
        </p:nvPicPr>
        <p:blipFill>
          <a:blip r:embed="rId3"/>
          <a:stretch>
            <a:fillRect/>
          </a:stretch>
        </p:blipFill>
        <p:spPr>
          <a:xfrm>
            <a:off x="1456559" y="749162"/>
            <a:ext cx="3626036" cy="5359675"/>
          </a:xfrm>
          <a:prstGeom prst="rect">
            <a:avLst/>
          </a:prstGeom>
        </p:spPr>
      </p:pic>
      <p:pic>
        <p:nvPicPr>
          <p:cNvPr id="6" name="Image 5">
            <a:extLst>
              <a:ext uri="{FF2B5EF4-FFF2-40B4-BE49-F238E27FC236}">
                <a16:creationId xmlns:a16="http://schemas.microsoft.com/office/drawing/2014/main" id="{BEAE7E7C-4543-89EB-332F-68F0F52785F2}"/>
              </a:ext>
            </a:extLst>
          </p:cNvPr>
          <p:cNvPicPr>
            <a:picLocks noChangeAspect="1"/>
          </p:cNvPicPr>
          <p:nvPr/>
        </p:nvPicPr>
        <p:blipFill>
          <a:blip r:embed="rId4"/>
          <a:stretch>
            <a:fillRect/>
          </a:stretch>
        </p:blipFill>
        <p:spPr>
          <a:xfrm>
            <a:off x="11060025" y="138985"/>
            <a:ext cx="957596" cy="1174409"/>
          </a:xfrm>
          <a:prstGeom prst="rect">
            <a:avLst/>
          </a:prstGeom>
        </p:spPr>
      </p:pic>
    </p:spTree>
    <p:extLst>
      <p:ext uri="{BB962C8B-B14F-4D97-AF65-F5344CB8AC3E}">
        <p14:creationId xmlns:p14="http://schemas.microsoft.com/office/powerpoint/2010/main" val="29640584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AA828C-F9E5-0D2F-5FA7-4F600153C23A}"/>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97B580C2-8437-8675-8EE3-6586BF5397D8}"/>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18C9A41F-0942-D8D7-1ADB-0CCF50DE0A2E}"/>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6" name="Image 5">
            <a:extLst>
              <a:ext uri="{FF2B5EF4-FFF2-40B4-BE49-F238E27FC236}">
                <a16:creationId xmlns:a16="http://schemas.microsoft.com/office/drawing/2014/main" id="{4A660D02-4044-4C28-FEE3-512CA3D639F2}"/>
              </a:ext>
            </a:extLst>
          </p:cNvPr>
          <p:cNvPicPr>
            <a:picLocks noChangeAspect="1"/>
          </p:cNvPicPr>
          <p:nvPr/>
        </p:nvPicPr>
        <p:blipFill>
          <a:blip r:embed="rId3"/>
          <a:stretch>
            <a:fillRect/>
          </a:stretch>
        </p:blipFill>
        <p:spPr>
          <a:xfrm>
            <a:off x="10560829" y="196524"/>
            <a:ext cx="1352120" cy="1889930"/>
          </a:xfrm>
          <a:prstGeom prst="rect">
            <a:avLst/>
          </a:prstGeom>
        </p:spPr>
      </p:pic>
      <p:sp>
        <p:nvSpPr>
          <p:cNvPr id="8" name="ZoneTexte 7">
            <a:extLst>
              <a:ext uri="{FF2B5EF4-FFF2-40B4-BE49-F238E27FC236}">
                <a16:creationId xmlns:a16="http://schemas.microsoft.com/office/drawing/2014/main" id="{58D52273-FB58-FB2C-31CF-3AAD17B5C564}"/>
              </a:ext>
            </a:extLst>
          </p:cNvPr>
          <p:cNvSpPr txBox="1"/>
          <p:nvPr/>
        </p:nvSpPr>
        <p:spPr>
          <a:xfrm>
            <a:off x="6303738"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err="1">
                <a:effectLst>
                  <a:outerShdw blurRad="38100" dist="38100" dir="2700000" algn="tl">
                    <a:srgbClr val="000000">
                      <a:alpha val="43137"/>
                    </a:srgbClr>
                  </a:outerShdw>
                </a:effectLst>
              </a:rPr>
              <a:t>Fractio</a:t>
            </a:r>
            <a:endParaRPr lang="fr-FR" sz="2600" dirty="0">
              <a:effectLst>
                <a:outerShdw blurRad="38100" dist="38100" dir="2700000" algn="tl">
                  <a:srgbClr val="000000">
                    <a:alpha val="43137"/>
                  </a:srgbClr>
                </a:outerShdw>
              </a:effectLst>
            </a:endParaRPr>
          </a:p>
          <a:p>
            <a:r>
              <a:rPr lang="fr-FR" sz="2600" b="1" dirty="0"/>
              <a:t>2/ </a:t>
            </a:r>
            <a:r>
              <a:rPr lang="fr-FR" sz="2600" dirty="0"/>
              <a:t>Fais l’exercice </a:t>
            </a:r>
            <a:r>
              <a:rPr lang="fr-FR" sz="2600" b="1" dirty="0"/>
              <a:t>4</a:t>
            </a:r>
          </a:p>
        </p:txBody>
      </p:sp>
      <p:pic>
        <p:nvPicPr>
          <p:cNvPr id="3" name="Image 2">
            <a:extLst>
              <a:ext uri="{FF2B5EF4-FFF2-40B4-BE49-F238E27FC236}">
                <a16:creationId xmlns:a16="http://schemas.microsoft.com/office/drawing/2014/main" id="{8BBDEE53-F9A1-7B7D-A031-37F8D98BE0CF}"/>
              </a:ext>
            </a:extLst>
          </p:cNvPr>
          <p:cNvPicPr>
            <a:picLocks noChangeAspect="1"/>
          </p:cNvPicPr>
          <p:nvPr/>
        </p:nvPicPr>
        <p:blipFill>
          <a:blip r:embed="rId4"/>
          <a:stretch>
            <a:fillRect/>
          </a:stretch>
        </p:blipFill>
        <p:spPr>
          <a:xfrm>
            <a:off x="1456559" y="749162"/>
            <a:ext cx="3626036" cy="5359675"/>
          </a:xfrm>
          <a:prstGeom prst="rect">
            <a:avLst/>
          </a:prstGeom>
        </p:spPr>
      </p:pic>
    </p:spTree>
    <p:extLst>
      <p:ext uri="{BB962C8B-B14F-4D97-AF65-F5344CB8AC3E}">
        <p14:creationId xmlns:p14="http://schemas.microsoft.com/office/powerpoint/2010/main" val="3723754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13035-56AE-BFD1-291C-3ED4D4C8EAB3}"/>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024C5769-FF9C-3B3D-B866-5B94B400CD8C}"/>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086CDC95-9EB3-0FF5-F524-60AE69BD7EA0}"/>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3" name="Image 2">
            <a:extLst>
              <a:ext uri="{FF2B5EF4-FFF2-40B4-BE49-F238E27FC236}">
                <a16:creationId xmlns:a16="http://schemas.microsoft.com/office/drawing/2014/main" id="{359C3740-BC28-C5C7-2F6E-4603CF697ABE}"/>
              </a:ext>
            </a:extLst>
          </p:cNvPr>
          <p:cNvPicPr>
            <a:picLocks noChangeAspect="1"/>
          </p:cNvPicPr>
          <p:nvPr/>
        </p:nvPicPr>
        <p:blipFill>
          <a:blip r:embed="rId3"/>
          <a:stretch>
            <a:fillRect/>
          </a:stretch>
        </p:blipFill>
        <p:spPr>
          <a:xfrm>
            <a:off x="8247530" y="284180"/>
            <a:ext cx="2051686" cy="1454832"/>
          </a:xfrm>
          <a:prstGeom prst="rect">
            <a:avLst/>
          </a:prstGeom>
        </p:spPr>
      </p:pic>
      <p:sp>
        <p:nvSpPr>
          <p:cNvPr id="9" name="ZoneTexte 8">
            <a:extLst>
              <a:ext uri="{FF2B5EF4-FFF2-40B4-BE49-F238E27FC236}">
                <a16:creationId xmlns:a16="http://schemas.microsoft.com/office/drawing/2014/main" id="{AF7B6660-929F-3A0A-D564-2D855E41131A}"/>
              </a:ext>
            </a:extLst>
          </p:cNvPr>
          <p:cNvSpPr txBox="1"/>
          <p:nvPr/>
        </p:nvSpPr>
        <p:spPr>
          <a:xfrm>
            <a:off x="6215866" y="2415906"/>
            <a:ext cx="5640512" cy="3477875"/>
          </a:xfrm>
          <a:prstGeom prst="rect">
            <a:avLst/>
          </a:prstGeom>
          <a:noFill/>
        </p:spPr>
        <p:txBody>
          <a:bodyPr wrap="square">
            <a:spAutoFit/>
          </a:bodyPr>
          <a:lstStyle/>
          <a:p>
            <a:r>
              <a:rPr lang="fr-FR" sz="3200" dirty="0"/>
              <a:t>Trouve des relations entre deux bandes prises au hasard. </a:t>
            </a:r>
          </a:p>
          <a:p>
            <a:endParaRPr lang="fr-FR" dirty="0"/>
          </a:p>
          <a:p>
            <a:endParaRPr lang="fr-FR" dirty="0"/>
          </a:p>
          <a:p>
            <a:r>
              <a:rPr lang="fr-FR" sz="2800" u="sng" dirty="0"/>
              <a:t>Exemple</a:t>
            </a:r>
            <a:r>
              <a:rPr lang="fr-FR" sz="2800" dirty="0"/>
              <a:t> : La bande jaune représente les deux tiers de la bande verte.</a:t>
            </a:r>
          </a:p>
          <a:p>
            <a:r>
              <a:rPr lang="fr-FR" sz="2800" dirty="0"/>
              <a:t> </a:t>
            </a:r>
            <a:r>
              <a:rPr lang="fr-FR" sz="3200" dirty="0">
                <a:solidFill>
                  <a:srgbClr val="0070C0"/>
                </a:solidFill>
              </a:rPr>
              <a:t>La petite bande représente </a:t>
            </a:r>
            <a:r>
              <a:rPr lang="fr-FR" sz="3200" b="1" dirty="0">
                <a:solidFill>
                  <a:srgbClr val="0070C0"/>
                </a:solidFill>
              </a:rPr>
              <a:t>  </a:t>
            </a:r>
            <a:r>
              <a:rPr lang="fr-FR" sz="3200" dirty="0">
                <a:solidFill>
                  <a:srgbClr val="0070C0"/>
                </a:solidFill>
              </a:rPr>
              <a:t> de la grande bande.</a:t>
            </a:r>
          </a:p>
        </p:txBody>
      </p:sp>
      <p:pic>
        <p:nvPicPr>
          <p:cNvPr id="10" name="Image 9">
            <a:extLst>
              <a:ext uri="{FF2B5EF4-FFF2-40B4-BE49-F238E27FC236}">
                <a16:creationId xmlns:a16="http://schemas.microsoft.com/office/drawing/2014/main" id="{FEC9C30C-1D64-83BA-7091-9E098F0BFCA5}"/>
              </a:ext>
            </a:extLst>
          </p:cNvPr>
          <p:cNvPicPr>
            <a:picLocks noChangeAspect="1"/>
          </p:cNvPicPr>
          <p:nvPr/>
        </p:nvPicPr>
        <p:blipFill>
          <a:blip r:embed="rId4"/>
          <a:stretch>
            <a:fillRect/>
          </a:stretch>
        </p:blipFill>
        <p:spPr>
          <a:xfrm>
            <a:off x="10829242" y="140349"/>
            <a:ext cx="1362758" cy="1343564"/>
          </a:xfrm>
          <a:prstGeom prst="rect">
            <a:avLst/>
          </a:prstGeom>
        </p:spPr>
      </p:pic>
      <mc:AlternateContent xmlns:mc="http://schemas.openxmlformats.org/markup-compatibility/2006" xmlns:a14="http://schemas.microsoft.com/office/drawing/2010/main">
        <mc:Choice Requires="a14">
          <p:sp>
            <p:nvSpPr>
              <p:cNvPr id="5" name="ZoneTexte 4">
                <a:extLst>
                  <a:ext uri="{FF2B5EF4-FFF2-40B4-BE49-F238E27FC236}">
                    <a16:creationId xmlns:a16="http://schemas.microsoft.com/office/drawing/2014/main" id="{52840C3E-C6D4-0416-9D01-EA3953E5BA73}"/>
                  </a:ext>
                </a:extLst>
              </p:cNvPr>
              <p:cNvSpPr txBox="1"/>
              <p:nvPr/>
            </p:nvSpPr>
            <p:spPr>
              <a:xfrm>
                <a:off x="10901161" y="4652716"/>
                <a:ext cx="280526" cy="8094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fr-FR" sz="2800" i="1" smtClean="0">
                              <a:solidFill>
                                <a:srgbClr val="0070C0"/>
                              </a:solidFill>
                              <a:latin typeface="Cambria Math" panose="02040503050406030204" pitchFamily="18" charset="0"/>
                            </a:rPr>
                          </m:ctrlPr>
                        </m:fPr>
                        <m:num>
                          <m:r>
                            <a:rPr lang="fr-FR" sz="2800" b="0" i="1" smtClean="0">
                              <a:solidFill>
                                <a:srgbClr val="0070C0"/>
                              </a:solidFill>
                              <a:latin typeface="Cambria Math" panose="02040503050406030204" pitchFamily="18" charset="0"/>
                            </a:rPr>
                            <m:t>2</m:t>
                          </m:r>
                        </m:num>
                        <m:den>
                          <m:r>
                            <a:rPr lang="fr-FR" sz="2800" b="0" i="1" smtClean="0">
                              <a:solidFill>
                                <a:srgbClr val="0070C0"/>
                              </a:solidFill>
                              <a:latin typeface="Cambria Math" panose="02040503050406030204" pitchFamily="18" charset="0"/>
                            </a:rPr>
                            <m:t>3</m:t>
                          </m:r>
                        </m:den>
                      </m:f>
                    </m:oMath>
                  </m:oMathPara>
                </a14:m>
                <a:endParaRPr lang="fr-FR" sz="2800" dirty="0"/>
              </a:p>
            </p:txBody>
          </p:sp>
        </mc:Choice>
        <mc:Fallback xmlns="">
          <p:sp>
            <p:nvSpPr>
              <p:cNvPr id="5" name="ZoneTexte 4">
                <a:extLst>
                  <a:ext uri="{FF2B5EF4-FFF2-40B4-BE49-F238E27FC236}">
                    <a16:creationId xmlns:a16="http://schemas.microsoft.com/office/drawing/2014/main" id="{52840C3E-C6D4-0416-9D01-EA3953E5BA73}"/>
                  </a:ext>
                </a:extLst>
              </p:cNvPr>
              <p:cNvSpPr txBox="1">
                <a:spLocks noRot="1" noChangeAspect="1" noMove="1" noResize="1" noEditPoints="1" noAdjustHandles="1" noChangeArrowheads="1" noChangeShapeType="1" noTextEdit="1"/>
              </p:cNvSpPr>
              <p:nvPr/>
            </p:nvSpPr>
            <p:spPr>
              <a:xfrm>
                <a:off x="10901161" y="4652716"/>
                <a:ext cx="280526" cy="809452"/>
              </a:xfrm>
              <a:prstGeom prst="rect">
                <a:avLst/>
              </a:prstGeom>
              <a:blipFill>
                <a:blip r:embed="rId6"/>
                <a:stretch>
                  <a:fillRect/>
                </a:stretch>
              </a:blipFill>
            </p:spPr>
            <p:txBody>
              <a:bodyPr/>
              <a:lstStyle/>
              <a:p>
                <a:r>
                  <a:rPr lang="fr-FR">
                    <a:noFill/>
                  </a:rPr>
                  <a:t> </a:t>
                </a:r>
              </a:p>
            </p:txBody>
          </p:sp>
        </mc:Fallback>
      </mc:AlternateContent>
      <p:pic>
        <p:nvPicPr>
          <p:cNvPr id="6" name="Image 5">
            <a:extLst>
              <a:ext uri="{FF2B5EF4-FFF2-40B4-BE49-F238E27FC236}">
                <a16:creationId xmlns:a16="http://schemas.microsoft.com/office/drawing/2014/main" id="{CFB6DEA1-98B6-6163-22F9-D6D487BA1A66}"/>
              </a:ext>
            </a:extLst>
          </p:cNvPr>
          <p:cNvPicPr>
            <a:picLocks noChangeAspect="1"/>
          </p:cNvPicPr>
          <p:nvPr/>
        </p:nvPicPr>
        <p:blipFill>
          <a:blip r:embed="rId7"/>
          <a:stretch>
            <a:fillRect/>
          </a:stretch>
        </p:blipFill>
        <p:spPr>
          <a:xfrm>
            <a:off x="1456559" y="749162"/>
            <a:ext cx="3626036" cy="5359675"/>
          </a:xfrm>
          <a:prstGeom prst="rect">
            <a:avLst/>
          </a:prstGeom>
        </p:spPr>
      </p:pic>
    </p:spTree>
    <p:extLst>
      <p:ext uri="{BB962C8B-B14F-4D97-AF65-F5344CB8AC3E}">
        <p14:creationId xmlns:p14="http://schemas.microsoft.com/office/powerpoint/2010/main" val="3430484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94CE5-932C-E132-4435-4EF5B391A860}"/>
              </a:ext>
            </a:extLst>
          </p:cNvPr>
          <p:cNvSpPr>
            <a:spLocks noGrp="1"/>
          </p:cNvSpPr>
          <p:nvPr>
            <p:ph type="title"/>
          </p:nvPr>
        </p:nvSpPr>
        <p:spPr/>
        <p:txBody>
          <a:bodyPr>
            <a:normAutofit/>
          </a:bodyPr>
          <a:lstStyle/>
          <a:p>
            <a:endParaRPr lang="fr-FR"/>
          </a:p>
        </p:txBody>
      </p:sp>
      <p:sp>
        <p:nvSpPr>
          <p:cNvPr id="3" name="Espace réservé du texte 2">
            <a:extLst>
              <a:ext uri="{FF2B5EF4-FFF2-40B4-BE49-F238E27FC236}">
                <a16:creationId xmlns:a16="http://schemas.microsoft.com/office/drawing/2014/main" id="{10055F95-7248-9B6C-188B-1775883C4FF2}"/>
              </a:ext>
            </a:extLst>
          </p:cNvPr>
          <p:cNvSpPr>
            <a:spLocks noGrp="1"/>
          </p:cNvSpPr>
          <p:nvPr>
            <p:ph type="body" idx="1"/>
          </p:nvPr>
        </p:nvSpPr>
        <p:spPr/>
        <p:txBody>
          <a:bodyPr/>
          <a:lstStyle/>
          <a:p>
            <a:endParaRPr lang="fr-FR"/>
          </a:p>
        </p:txBody>
      </p:sp>
      <p:grpSp>
        <p:nvGrpSpPr>
          <p:cNvPr id="4" name="Groupe 3">
            <a:extLst>
              <a:ext uri="{FF2B5EF4-FFF2-40B4-BE49-F238E27FC236}">
                <a16:creationId xmlns:a16="http://schemas.microsoft.com/office/drawing/2014/main" id="{DA6D2F8E-6EA5-4D8C-4DC4-593D62F1A3D8}"/>
              </a:ext>
            </a:extLst>
          </p:cNvPr>
          <p:cNvGrpSpPr/>
          <p:nvPr/>
        </p:nvGrpSpPr>
        <p:grpSpPr>
          <a:xfrm>
            <a:off x="0" y="0"/>
            <a:ext cx="12192000" cy="6858000"/>
            <a:chOff x="0" y="330200"/>
            <a:chExt cx="9144000" cy="6527800"/>
          </a:xfrm>
        </p:grpSpPr>
        <p:sp>
          <p:nvSpPr>
            <p:cNvPr id="5" name="Rectangle 4">
              <a:extLst>
                <a:ext uri="{FF2B5EF4-FFF2-40B4-BE49-F238E27FC236}">
                  <a16:creationId xmlns:a16="http://schemas.microsoft.com/office/drawing/2014/main" id="{843CDB1B-99AF-6111-F5E4-78DE3F22E6E1}"/>
                </a:ext>
              </a:extLst>
            </p:cNvPr>
            <p:cNvSpPr/>
            <p:nvPr/>
          </p:nvSpPr>
          <p:spPr>
            <a:xfrm>
              <a:off x="0" y="330200"/>
              <a:ext cx="9144000" cy="652780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a:extLst>
                <a:ext uri="{FF2B5EF4-FFF2-40B4-BE49-F238E27FC236}">
                  <a16:creationId xmlns:a16="http://schemas.microsoft.com/office/drawing/2014/main" id="{C98047B5-7A54-A816-F539-2F02E18E4993}"/>
                </a:ext>
              </a:extLst>
            </p:cNvPr>
            <p:cNvSpPr txBox="1"/>
            <p:nvPr/>
          </p:nvSpPr>
          <p:spPr>
            <a:xfrm>
              <a:off x="1017142" y="2762493"/>
              <a:ext cx="7741577" cy="1025352"/>
            </a:xfrm>
            <a:prstGeom prst="rect">
              <a:avLst/>
            </a:prstGeom>
            <a:noFill/>
          </p:spPr>
          <p:txBody>
            <a:bodyPr wrap="square" rtlCol="0">
              <a:spAutoFit/>
            </a:bodyPr>
            <a:lstStyle/>
            <a:p>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sais ordonner les nombres</a:t>
              </a:r>
            </a:p>
          </p:txBody>
        </p:sp>
        <p:pic>
          <p:nvPicPr>
            <p:cNvPr id="7" name="Image 6">
              <a:extLst>
                <a:ext uri="{FF2B5EF4-FFF2-40B4-BE49-F238E27FC236}">
                  <a16:creationId xmlns:a16="http://schemas.microsoft.com/office/drawing/2014/main" id="{FBD875D2-605B-FCF4-29D9-88469696B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Tree>
    <p:extLst>
      <p:ext uri="{BB962C8B-B14F-4D97-AF65-F5344CB8AC3E}">
        <p14:creationId xmlns:p14="http://schemas.microsoft.com/office/powerpoint/2010/main" val="1163270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2410F3-72BB-19BE-2451-B6716AEE470C}"/>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924DCBFB-7255-F72D-AD3F-D32143F7B072}"/>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7" name="ZoneTexte 6">
            <a:extLst>
              <a:ext uri="{FF2B5EF4-FFF2-40B4-BE49-F238E27FC236}">
                <a16:creationId xmlns:a16="http://schemas.microsoft.com/office/drawing/2014/main" id="{0BC3A4F5-2A9D-B0BB-97F0-CF6D960FA320}"/>
              </a:ext>
            </a:extLst>
          </p:cNvPr>
          <p:cNvSpPr txBox="1"/>
          <p:nvPr/>
        </p:nvSpPr>
        <p:spPr>
          <a:xfrm>
            <a:off x="446989" y="634068"/>
            <a:ext cx="5804898" cy="1200329"/>
          </a:xfrm>
          <a:prstGeom prst="rect">
            <a:avLst/>
          </a:prstGeom>
          <a:noFill/>
        </p:spPr>
        <p:txBody>
          <a:bodyPr wrap="square" rtlCol="0">
            <a:spAutoFit/>
          </a:bodyPr>
          <a:lstStyle/>
          <a:p>
            <a:pPr algn="ctr"/>
            <a:r>
              <a:rPr lang="fr-FR" sz="3600" dirty="0"/>
              <a:t>Qui a gagné ?</a:t>
            </a:r>
          </a:p>
          <a:p>
            <a:r>
              <a:rPr lang="fr-FR" sz="3600" dirty="0"/>
              <a:t>Ecris l’écriture mathématique</a:t>
            </a:r>
          </a:p>
        </p:txBody>
      </p:sp>
      <p:sp>
        <p:nvSpPr>
          <p:cNvPr id="2" name="Shape 105">
            <a:extLst>
              <a:ext uri="{FF2B5EF4-FFF2-40B4-BE49-F238E27FC236}">
                <a16:creationId xmlns:a16="http://schemas.microsoft.com/office/drawing/2014/main" id="{41B6A2EF-6833-52B2-5C67-0E772A7A515C}"/>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8" name="Image 7">
            <a:extLst>
              <a:ext uri="{FF2B5EF4-FFF2-40B4-BE49-F238E27FC236}">
                <a16:creationId xmlns:a16="http://schemas.microsoft.com/office/drawing/2014/main" id="{939D2340-F7EC-4E6C-0418-0E34E27172BE}"/>
              </a:ext>
            </a:extLst>
          </p:cNvPr>
          <p:cNvPicPr>
            <a:picLocks noChangeAspect="1"/>
          </p:cNvPicPr>
          <p:nvPr/>
        </p:nvPicPr>
        <p:blipFill>
          <a:blip r:embed="rId3"/>
          <a:stretch>
            <a:fillRect/>
          </a:stretch>
        </p:blipFill>
        <p:spPr>
          <a:xfrm>
            <a:off x="1738947" y="1763394"/>
            <a:ext cx="3702562" cy="4288085"/>
          </a:xfrm>
          <a:prstGeom prst="rect">
            <a:avLst/>
          </a:prstGeom>
        </p:spPr>
      </p:pic>
      <p:sp>
        <p:nvSpPr>
          <p:cNvPr id="9" name="ZoneTexte 8">
            <a:extLst>
              <a:ext uri="{FF2B5EF4-FFF2-40B4-BE49-F238E27FC236}">
                <a16:creationId xmlns:a16="http://schemas.microsoft.com/office/drawing/2014/main" id="{7FC474F9-6B76-A5EA-7895-484E8E787B90}"/>
              </a:ext>
            </a:extLst>
          </p:cNvPr>
          <p:cNvSpPr txBox="1"/>
          <p:nvPr/>
        </p:nvSpPr>
        <p:spPr>
          <a:xfrm>
            <a:off x="380144" y="2782669"/>
            <a:ext cx="925253" cy="2308324"/>
          </a:xfrm>
          <a:prstGeom prst="rect">
            <a:avLst/>
          </a:prstGeom>
          <a:noFill/>
        </p:spPr>
        <p:txBody>
          <a:bodyPr wrap="none" rtlCol="0">
            <a:spAutoFit/>
          </a:bodyPr>
          <a:lstStyle/>
          <a:p>
            <a:r>
              <a:rPr lang="fr-FR" sz="3600" b="1" dirty="0">
                <a:solidFill>
                  <a:srgbClr val="0070C0"/>
                </a:solidFill>
                <a:latin typeface="Cursive standard" pitchFamily="2" charset="0"/>
              </a:rPr>
              <a:t>Paul</a:t>
            </a:r>
          </a:p>
          <a:p>
            <a:endParaRPr lang="fr-FR" sz="3600" dirty="0">
              <a:latin typeface="Cursive standard" pitchFamily="2" charset="0"/>
            </a:endParaRPr>
          </a:p>
          <a:p>
            <a:endParaRPr lang="fr-FR" sz="3600" dirty="0">
              <a:latin typeface="Cursive standard" pitchFamily="2" charset="0"/>
            </a:endParaRPr>
          </a:p>
          <a:p>
            <a:r>
              <a:rPr lang="fr-FR" sz="3600" b="1" dirty="0">
                <a:solidFill>
                  <a:srgbClr val="0070C0"/>
                </a:solidFill>
                <a:latin typeface="Cursive standard" pitchFamily="2" charset="0"/>
              </a:rPr>
              <a:t>Léa</a:t>
            </a:r>
          </a:p>
        </p:txBody>
      </p:sp>
      <p:pic>
        <p:nvPicPr>
          <p:cNvPr id="11" name="Image 10">
            <a:extLst>
              <a:ext uri="{FF2B5EF4-FFF2-40B4-BE49-F238E27FC236}">
                <a16:creationId xmlns:a16="http://schemas.microsoft.com/office/drawing/2014/main" id="{44801F18-F5F3-BD4D-3020-9736FF5E4EF7}"/>
              </a:ext>
            </a:extLst>
          </p:cNvPr>
          <p:cNvPicPr>
            <a:picLocks noChangeAspect="1"/>
          </p:cNvPicPr>
          <p:nvPr/>
        </p:nvPicPr>
        <p:blipFill>
          <a:blip r:embed="rId4"/>
          <a:srcRect t="13596" b="13650"/>
          <a:stretch>
            <a:fillRect/>
          </a:stretch>
        </p:blipFill>
        <p:spPr>
          <a:xfrm>
            <a:off x="1219548" y="75307"/>
            <a:ext cx="1038797" cy="755747"/>
          </a:xfrm>
          <a:prstGeom prst="rect">
            <a:avLst/>
          </a:prstGeom>
        </p:spPr>
      </p:pic>
      <p:sp>
        <p:nvSpPr>
          <p:cNvPr id="15" name="ZoneTexte 14">
            <a:extLst>
              <a:ext uri="{FF2B5EF4-FFF2-40B4-BE49-F238E27FC236}">
                <a16:creationId xmlns:a16="http://schemas.microsoft.com/office/drawing/2014/main" id="{AB21A79E-51EB-DF57-1B5F-AF5BB3880164}"/>
              </a:ext>
            </a:extLst>
          </p:cNvPr>
          <p:cNvSpPr txBox="1"/>
          <p:nvPr/>
        </p:nvSpPr>
        <p:spPr>
          <a:xfrm>
            <a:off x="6303738"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Numerus 2</a:t>
            </a:r>
          </a:p>
          <a:p>
            <a:r>
              <a:rPr lang="fr-FR" sz="2600" b="1" dirty="0"/>
              <a:t>2/ </a:t>
            </a:r>
            <a:r>
              <a:rPr lang="fr-FR" sz="2600" dirty="0"/>
              <a:t>Fais 2 exercices</a:t>
            </a:r>
            <a:endParaRPr lang="fr-FR" sz="2600" b="1" dirty="0"/>
          </a:p>
        </p:txBody>
      </p:sp>
      <p:pic>
        <p:nvPicPr>
          <p:cNvPr id="16" name="Image 15">
            <a:extLst>
              <a:ext uri="{FF2B5EF4-FFF2-40B4-BE49-F238E27FC236}">
                <a16:creationId xmlns:a16="http://schemas.microsoft.com/office/drawing/2014/main" id="{33D93580-5D65-E5D2-4F23-712111C73483}"/>
              </a:ext>
            </a:extLst>
          </p:cNvPr>
          <p:cNvPicPr>
            <a:picLocks noChangeAspect="1"/>
          </p:cNvPicPr>
          <p:nvPr/>
        </p:nvPicPr>
        <p:blipFill>
          <a:blip r:embed="rId5"/>
          <a:stretch>
            <a:fillRect/>
          </a:stretch>
        </p:blipFill>
        <p:spPr>
          <a:xfrm>
            <a:off x="10560829" y="196524"/>
            <a:ext cx="1352120" cy="1889930"/>
          </a:xfrm>
          <a:prstGeom prst="rect">
            <a:avLst/>
          </a:prstGeom>
        </p:spPr>
      </p:pic>
    </p:spTree>
    <p:extLst>
      <p:ext uri="{BB962C8B-B14F-4D97-AF65-F5344CB8AC3E}">
        <p14:creationId xmlns:p14="http://schemas.microsoft.com/office/powerpoint/2010/main" val="289446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66DE43-5E3E-A08D-453E-5D60098C4791}"/>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4ECC554B-48FF-A33C-6BC3-5E0248863B10}"/>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04A6D354-EDC1-D99F-B972-E2588EACC529}"/>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pic>
        <p:nvPicPr>
          <p:cNvPr id="10" name="Image 9">
            <a:extLst>
              <a:ext uri="{FF2B5EF4-FFF2-40B4-BE49-F238E27FC236}">
                <a16:creationId xmlns:a16="http://schemas.microsoft.com/office/drawing/2014/main" id="{743DB8AA-807A-583F-A322-6B6AE6EC389D}"/>
              </a:ext>
            </a:extLst>
          </p:cNvPr>
          <p:cNvPicPr>
            <a:picLocks noChangeAspect="1"/>
          </p:cNvPicPr>
          <p:nvPr/>
        </p:nvPicPr>
        <p:blipFill>
          <a:blip r:embed="rId3"/>
          <a:stretch>
            <a:fillRect/>
          </a:stretch>
        </p:blipFill>
        <p:spPr>
          <a:xfrm>
            <a:off x="10560829" y="196524"/>
            <a:ext cx="1352120" cy="1889930"/>
          </a:xfrm>
          <a:prstGeom prst="rect">
            <a:avLst/>
          </a:prstGeom>
        </p:spPr>
      </p:pic>
      <p:sp>
        <p:nvSpPr>
          <p:cNvPr id="9" name="ZoneTexte 8">
            <a:extLst>
              <a:ext uri="{FF2B5EF4-FFF2-40B4-BE49-F238E27FC236}">
                <a16:creationId xmlns:a16="http://schemas.microsoft.com/office/drawing/2014/main" id="{46F4F762-39EC-660A-59B4-A66144FDEC3E}"/>
              </a:ext>
            </a:extLst>
          </p:cNvPr>
          <p:cNvSpPr txBox="1"/>
          <p:nvPr/>
        </p:nvSpPr>
        <p:spPr>
          <a:xfrm>
            <a:off x="380144" y="2782669"/>
            <a:ext cx="925253" cy="2308324"/>
          </a:xfrm>
          <a:prstGeom prst="rect">
            <a:avLst/>
          </a:prstGeom>
          <a:noFill/>
        </p:spPr>
        <p:txBody>
          <a:bodyPr wrap="none" rtlCol="0">
            <a:spAutoFit/>
          </a:bodyPr>
          <a:lstStyle/>
          <a:p>
            <a:r>
              <a:rPr lang="fr-FR" sz="3600" b="1" dirty="0">
                <a:solidFill>
                  <a:srgbClr val="0070C0"/>
                </a:solidFill>
                <a:latin typeface="Cursive standard" pitchFamily="2" charset="0"/>
              </a:rPr>
              <a:t>Paul</a:t>
            </a:r>
          </a:p>
          <a:p>
            <a:endParaRPr lang="fr-FR" sz="3600" dirty="0">
              <a:latin typeface="Cursive standard" pitchFamily="2" charset="0"/>
            </a:endParaRPr>
          </a:p>
          <a:p>
            <a:endParaRPr lang="fr-FR" sz="3600" dirty="0">
              <a:latin typeface="Cursive standard" pitchFamily="2" charset="0"/>
            </a:endParaRPr>
          </a:p>
          <a:p>
            <a:r>
              <a:rPr lang="fr-FR" sz="3600" b="1" dirty="0">
                <a:solidFill>
                  <a:srgbClr val="0070C0"/>
                </a:solidFill>
                <a:latin typeface="Cursive standard" pitchFamily="2" charset="0"/>
              </a:rPr>
              <a:t>Léa</a:t>
            </a:r>
          </a:p>
        </p:txBody>
      </p:sp>
      <p:pic>
        <p:nvPicPr>
          <p:cNvPr id="11" name="Image 10">
            <a:extLst>
              <a:ext uri="{FF2B5EF4-FFF2-40B4-BE49-F238E27FC236}">
                <a16:creationId xmlns:a16="http://schemas.microsoft.com/office/drawing/2014/main" id="{6969A032-7609-290A-C14D-668DE494A6D5}"/>
              </a:ext>
            </a:extLst>
          </p:cNvPr>
          <p:cNvPicPr>
            <a:picLocks noChangeAspect="1"/>
          </p:cNvPicPr>
          <p:nvPr/>
        </p:nvPicPr>
        <p:blipFill>
          <a:blip r:embed="rId4"/>
          <a:stretch>
            <a:fillRect/>
          </a:stretch>
        </p:blipFill>
        <p:spPr>
          <a:xfrm>
            <a:off x="1876846" y="1729643"/>
            <a:ext cx="3699772" cy="4773899"/>
          </a:xfrm>
          <a:prstGeom prst="rect">
            <a:avLst/>
          </a:prstGeom>
        </p:spPr>
      </p:pic>
      <p:pic>
        <p:nvPicPr>
          <p:cNvPr id="12" name="Image 11">
            <a:extLst>
              <a:ext uri="{FF2B5EF4-FFF2-40B4-BE49-F238E27FC236}">
                <a16:creationId xmlns:a16="http://schemas.microsoft.com/office/drawing/2014/main" id="{99B69C9C-FE41-DFCD-A482-652683A18B75}"/>
              </a:ext>
            </a:extLst>
          </p:cNvPr>
          <p:cNvPicPr>
            <a:picLocks noChangeAspect="1"/>
          </p:cNvPicPr>
          <p:nvPr/>
        </p:nvPicPr>
        <p:blipFill>
          <a:blip r:embed="rId5"/>
          <a:srcRect t="13596" b="13650"/>
          <a:stretch>
            <a:fillRect/>
          </a:stretch>
        </p:blipFill>
        <p:spPr>
          <a:xfrm>
            <a:off x="1219548" y="75307"/>
            <a:ext cx="1038797" cy="755747"/>
          </a:xfrm>
          <a:prstGeom prst="rect">
            <a:avLst/>
          </a:prstGeom>
        </p:spPr>
      </p:pic>
      <p:sp>
        <p:nvSpPr>
          <p:cNvPr id="13" name="ZoneTexte 12">
            <a:extLst>
              <a:ext uri="{FF2B5EF4-FFF2-40B4-BE49-F238E27FC236}">
                <a16:creationId xmlns:a16="http://schemas.microsoft.com/office/drawing/2014/main" id="{9A31FDC6-25FD-D83C-81D7-DC2536CBC320}"/>
              </a:ext>
            </a:extLst>
          </p:cNvPr>
          <p:cNvSpPr txBox="1"/>
          <p:nvPr/>
        </p:nvSpPr>
        <p:spPr>
          <a:xfrm>
            <a:off x="446989" y="634068"/>
            <a:ext cx="5804898" cy="1200329"/>
          </a:xfrm>
          <a:prstGeom prst="rect">
            <a:avLst/>
          </a:prstGeom>
          <a:noFill/>
        </p:spPr>
        <p:txBody>
          <a:bodyPr wrap="square" rtlCol="0">
            <a:spAutoFit/>
          </a:bodyPr>
          <a:lstStyle/>
          <a:p>
            <a:pPr algn="ctr"/>
            <a:r>
              <a:rPr lang="fr-FR" sz="3600" dirty="0"/>
              <a:t>Qui a gagné ?</a:t>
            </a:r>
          </a:p>
          <a:p>
            <a:r>
              <a:rPr lang="fr-FR" sz="3600" dirty="0"/>
              <a:t>Ecris l’écriture mathématique</a:t>
            </a:r>
          </a:p>
        </p:txBody>
      </p:sp>
      <p:sp>
        <p:nvSpPr>
          <p:cNvPr id="14" name="ZoneTexte 13">
            <a:extLst>
              <a:ext uri="{FF2B5EF4-FFF2-40B4-BE49-F238E27FC236}">
                <a16:creationId xmlns:a16="http://schemas.microsoft.com/office/drawing/2014/main" id="{00E19E09-1F00-91A9-991E-F2A37CC77350}"/>
              </a:ext>
            </a:extLst>
          </p:cNvPr>
          <p:cNvSpPr txBox="1"/>
          <p:nvPr/>
        </p:nvSpPr>
        <p:spPr>
          <a:xfrm>
            <a:off x="6303738" y="2782669"/>
            <a:ext cx="5606590" cy="892552"/>
          </a:xfrm>
          <a:prstGeom prst="rect">
            <a:avLst/>
          </a:prstGeom>
          <a:noFill/>
        </p:spPr>
        <p:txBody>
          <a:bodyPr wrap="square" rtlCol="0">
            <a:spAutoFit/>
          </a:bodyPr>
          <a:lstStyle/>
          <a:p>
            <a:r>
              <a:rPr lang="fr-FR" sz="2600" b="1" dirty="0"/>
              <a:t>1/ </a:t>
            </a:r>
            <a:r>
              <a:rPr lang="fr-FR" sz="2600" dirty="0"/>
              <a:t>Prends le mini fichier </a:t>
            </a:r>
            <a:r>
              <a:rPr lang="fr-FR" sz="2600" dirty="0">
                <a:effectLst>
                  <a:outerShdw blurRad="38100" dist="38100" dir="2700000" algn="tl">
                    <a:srgbClr val="000000">
                      <a:alpha val="43137"/>
                    </a:srgbClr>
                  </a:outerShdw>
                </a:effectLst>
              </a:rPr>
              <a:t>Numerus 2</a:t>
            </a:r>
          </a:p>
          <a:p>
            <a:r>
              <a:rPr lang="fr-FR" sz="2600" b="1" dirty="0"/>
              <a:t>2/ </a:t>
            </a:r>
            <a:r>
              <a:rPr lang="fr-FR" sz="2600" dirty="0"/>
              <a:t>Fais 2 exercices</a:t>
            </a:r>
            <a:endParaRPr lang="fr-FR" sz="2600" b="1" dirty="0"/>
          </a:p>
        </p:txBody>
      </p:sp>
    </p:spTree>
    <p:extLst>
      <p:ext uri="{BB962C8B-B14F-4D97-AF65-F5344CB8AC3E}">
        <p14:creationId xmlns:p14="http://schemas.microsoft.com/office/powerpoint/2010/main" val="1548586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C63F4E-8B5B-FC19-1F7E-3FE3F649B59B}"/>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ED68DDA6-1073-9796-66F7-75F7BAE637AC}"/>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E4F77C92-B0D6-CA96-FD28-99DC98FC2346}"/>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9" name="ZoneTexte 8">
            <a:extLst>
              <a:ext uri="{FF2B5EF4-FFF2-40B4-BE49-F238E27FC236}">
                <a16:creationId xmlns:a16="http://schemas.microsoft.com/office/drawing/2014/main" id="{CF88D782-A84A-B120-3B26-6C33D197E762}"/>
              </a:ext>
            </a:extLst>
          </p:cNvPr>
          <p:cNvSpPr txBox="1"/>
          <p:nvPr/>
        </p:nvSpPr>
        <p:spPr>
          <a:xfrm>
            <a:off x="380144" y="2782669"/>
            <a:ext cx="925253" cy="2308324"/>
          </a:xfrm>
          <a:prstGeom prst="rect">
            <a:avLst/>
          </a:prstGeom>
          <a:noFill/>
        </p:spPr>
        <p:txBody>
          <a:bodyPr wrap="none" rtlCol="0">
            <a:spAutoFit/>
          </a:bodyPr>
          <a:lstStyle/>
          <a:p>
            <a:r>
              <a:rPr lang="fr-FR" sz="3600" b="1" dirty="0">
                <a:solidFill>
                  <a:srgbClr val="0070C0"/>
                </a:solidFill>
                <a:latin typeface="Cursive standard" pitchFamily="2" charset="0"/>
              </a:rPr>
              <a:t>Paul</a:t>
            </a:r>
          </a:p>
          <a:p>
            <a:endParaRPr lang="fr-FR" sz="3600" dirty="0">
              <a:latin typeface="Cursive standard" pitchFamily="2" charset="0"/>
            </a:endParaRPr>
          </a:p>
          <a:p>
            <a:endParaRPr lang="fr-FR" sz="3600" dirty="0">
              <a:latin typeface="Cursive standard" pitchFamily="2" charset="0"/>
            </a:endParaRPr>
          </a:p>
          <a:p>
            <a:r>
              <a:rPr lang="fr-FR" sz="3600" b="1" dirty="0">
                <a:solidFill>
                  <a:srgbClr val="0070C0"/>
                </a:solidFill>
                <a:latin typeface="Cursive standard" pitchFamily="2" charset="0"/>
              </a:rPr>
              <a:t>Léa</a:t>
            </a:r>
          </a:p>
        </p:txBody>
      </p:sp>
      <p:pic>
        <p:nvPicPr>
          <p:cNvPr id="8" name="Image 7">
            <a:extLst>
              <a:ext uri="{FF2B5EF4-FFF2-40B4-BE49-F238E27FC236}">
                <a16:creationId xmlns:a16="http://schemas.microsoft.com/office/drawing/2014/main" id="{E423DB54-6E44-8149-D409-A1ABF12AA97A}"/>
              </a:ext>
            </a:extLst>
          </p:cNvPr>
          <p:cNvPicPr>
            <a:picLocks noChangeAspect="1"/>
          </p:cNvPicPr>
          <p:nvPr/>
        </p:nvPicPr>
        <p:blipFill>
          <a:blip r:embed="rId3"/>
          <a:stretch>
            <a:fillRect/>
          </a:stretch>
        </p:blipFill>
        <p:spPr>
          <a:xfrm>
            <a:off x="1949172" y="2086454"/>
            <a:ext cx="3177278" cy="4505485"/>
          </a:xfrm>
          <a:prstGeom prst="rect">
            <a:avLst/>
          </a:prstGeom>
        </p:spPr>
      </p:pic>
      <p:pic>
        <p:nvPicPr>
          <p:cNvPr id="12" name="Image 11">
            <a:extLst>
              <a:ext uri="{FF2B5EF4-FFF2-40B4-BE49-F238E27FC236}">
                <a16:creationId xmlns:a16="http://schemas.microsoft.com/office/drawing/2014/main" id="{D6082184-46F5-E2DF-5840-1F669C19B265}"/>
              </a:ext>
            </a:extLst>
          </p:cNvPr>
          <p:cNvPicPr>
            <a:picLocks noChangeAspect="1"/>
          </p:cNvPicPr>
          <p:nvPr/>
        </p:nvPicPr>
        <p:blipFill>
          <a:blip r:embed="rId4"/>
          <a:srcRect t="13596" b="13650"/>
          <a:stretch>
            <a:fillRect/>
          </a:stretch>
        </p:blipFill>
        <p:spPr>
          <a:xfrm>
            <a:off x="1219548" y="75307"/>
            <a:ext cx="1038797" cy="755747"/>
          </a:xfrm>
          <a:prstGeom prst="rect">
            <a:avLst/>
          </a:prstGeom>
        </p:spPr>
      </p:pic>
      <p:sp>
        <p:nvSpPr>
          <p:cNvPr id="13" name="ZoneTexte 12">
            <a:extLst>
              <a:ext uri="{FF2B5EF4-FFF2-40B4-BE49-F238E27FC236}">
                <a16:creationId xmlns:a16="http://schemas.microsoft.com/office/drawing/2014/main" id="{6F693C92-CC0C-3F0F-BD27-82BD8567F418}"/>
              </a:ext>
            </a:extLst>
          </p:cNvPr>
          <p:cNvSpPr txBox="1"/>
          <p:nvPr/>
        </p:nvSpPr>
        <p:spPr>
          <a:xfrm>
            <a:off x="446989" y="634068"/>
            <a:ext cx="5804898" cy="1200329"/>
          </a:xfrm>
          <a:prstGeom prst="rect">
            <a:avLst/>
          </a:prstGeom>
          <a:noFill/>
        </p:spPr>
        <p:txBody>
          <a:bodyPr wrap="square" rtlCol="0">
            <a:spAutoFit/>
          </a:bodyPr>
          <a:lstStyle/>
          <a:p>
            <a:pPr algn="ctr"/>
            <a:r>
              <a:rPr lang="fr-FR" sz="3600" dirty="0"/>
              <a:t>Qui a gagné ?</a:t>
            </a:r>
          </a:p>
          <a:p>
            <a:r>
              <a:rPr lang="fr-FR" sz="3600" dirty="0"/>
              <a:t>Ecris l’écriture mathématique</a:t>
            </a:r>
          </a:p>
        </p:txBody>
      </p:sp>
      <p:pic>
        <p:nvPicPr>
          <p:cNvPr id="5" name="Image 4">
            <a:extLst>
              <a:ext uri="{FF2B5EF4-FFF2-40B4-BE49-F238E27FC236}">
                <a16:creationId xmlns:a16="http://schemas.microsoft.com/office/drawing/2014/main" id="{8BAAA417-AFB6-8FEE-013A-224581E57B9A}"/>
              </a:ext>
            </a:extLst>
          </p:cNvPr>
          <p:cNvPicPr>
            <a:picLocks noChangeAspect="1"/>
          </p:cNvPicPr>
          <p:nvPr/>
        </p:nvPicPr>
        <p:blipFill>
          <a:blip r:embed="rId5"/>
          <a:stretch>
            <a:fillRect/>
          </a:stretch>
        </p:blipFill>
        <p:spPr>
          <a:xfrm>
            <a:off x="7221437" y="720586"/>
            <a:ext cx="3753043" cy="5416828"/>
          </a:xfrm>
          <a:prstGeom prst="rect">
            <a:avLst/>
          </a:prstGeom>
        </p:spPr>
      </p:pic>
    </p:spTree>
    <p:extLst>
      <p:ext uri="{BB962C8B-B14F-4D97-AF65-F5344CB8AC3E}">
        <p14:creationId xmlns:p14="http://schemas.microsoft.com/office/powerpoint/2010/main" val="285898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0622B-C257-26B3-3549-48868349D923}"/>
            </a:ext>
          </a:extLst>
        </p:cNvPr>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2928387C-7BB6-149F-623E-A8DE42041E86}"/>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2" name="Shape 105">
            <a:extLst>
              <a:ext uri="{FF2B5EF4-FFF2-40B4-BE49-F238E27FC236}">
                <a16:creationId xmlns:a16="http://schemas.microsoft.com/office/drawing/2014/main" id="{4F416B93-09FF-5F32-6078-731437B3B46F}"/>
              </a:ext>
            </a:extLst>
          </p:cNvPr>
          <p:cNvSpPr/>
          <p:nvPr/>
        </p:nvSpPr>
        <p:spPr>
          <a:xfrm>
            <a:off x="0" y="-1"/>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70C0"/>
          </a:solidFill>
          <a:ln w="0" cap="flat">
            <a:solidFill>
              <a:schemeClr val="accent1"/>
            </a:solidFill>
            <a:miter lim="127000"/>
          </a:ln>
        </p:spPr>
        <p:style>
          <a:lnRef idx="0">
            <a:srgbClr val="000000">
              <a:alpha val="0"/>
            </a:srgbClr>
          </a:lnRef>
          <a:fillRef idx="1">
            <a:srgbClr val="66FF33"/>
          </a:fillRef>
          <a:effectRef idx="0">
            <a:scrgbClr r="0" g="0" b="0"/>
          </a:effectRef>
          <a:fontRef idx="none"/>
        </p:style>
        <p:txBody>
          <a:bodyPr/>
          <a:lstStyle/>
          <a:p>
            <a:endParaRPr lang="fr-FR">
              <a:solidFill>
                <a:srgbClr val="3333FF"/>
              </a:solidFill>
            </a:endParaRPr>
          </a:p>
        </p:txBody>
      </p:sp>
      <p:sp>
        <p:nvSpPr>
          <p:cNvPr id="9" name="ZoneTexte 8">
            <a:extLst>
              <a:ext uri="{FF2B5EF4-FFF2-40B4-BE49-F238E27FC236}">
                <a16:creationId xmlns:a16="http://schemas.microsoft.com/office/drawing/2014/main" id="{B7966801-06D1-C11E-48FA-F098FAECFFD0}"/>
              </a:ext>
            </a:extLst>
          </p:cNvPr>
          <p:cNvSpPr txBox="1"/>
          <p:nvPr/>
        </p:nvSpPr>
        <p:spPr>
          <a:xfrm>
            <a:off x="380144" y="2782669"/>
            <a:ext cx="925253" cy="2308324"/>
          </a:xfrm>
          <a:prstGeom prst="rect">
            <a:avLst/>
          </a:prstGeom>
          <a:noFill/>
        </p:spPr>
        <p:txBody>
          <a:bodyPr wrap="none" rtlCol="0">
            <a:spAutoFit/>
          </a:bodyPr>
          <a:lstStyle/>
          <a:p>
            <a:r>
              <a:rPr lang="fr-FR" sz="3600" b="1" dirty="0">
                <a:solidFill>
                  <a:srgbClr val="0070C0"/>
                </a:solidFill>
                <a:latin typeface="Cursive standard" pitchFamily="2" charset="0"/>
              </a:rPr>
              <a:t>Paul</a:t>
            </a:r>
          </a:p>
          <a:p>
            <a:endParaRPr lang="fr-FR" sz="3600" dirty="0">
              <a:latin typeface="Cursive standard" pitchFamily="2" charset="0"/>
            </a:endParaRPr>
          </a:p>
          <a:p>
            <a:endParaRPr lang="fr-FR" sz="3600" dirty="0">
              <a:latin typeface="Cursive standard" pitchFamily="2" charset="0"/>
            </a:endParaRPr>
          </a:p>
          <a:p>
            <a:r>
              <a:rPr lang="fr-FR" sz="3600" b="1" dirty="0">
                <a:solidFill>
                  <a:srgbClr val="0070C0"/>
                </a:solidFill>
                <a:latin typeface="Cursive standard" pitchFamily="2" charset="0"/>
              </a:rPr>
              <a:t>Léa</a:t>
            </a:r>
          </a:p>
        </p:txBody>
      </p:sp>
      <p:pic>
        <p:nvPicPr>
          <p:cNvPr id="5" name="Image 4">
            <a:extLst>
              <a:ext uri="{FF2B5EF4-FFF2-40B4-BE49-F238E27FC236}">
                <a16:creationId xmlns:a16="http://schemas.microsoft.com/office/drawing/2014/main" id="{9F1427CD-9FAD-80AC-EE81-B65A78034667}"/>
              </a:ext>
            </a:extLst>
          </p:cNvPr>
          <p:cNvPicPr>
            <a:picLocks noChangeAspect="1"/>
          </p:cNvPicPr>
          <p:nvPr/>
        </p:nvPicPr>
        <p:blipFill>
          <a:blip r:embed="rId3"/>
          <a:srcRect t="13596" b="13650"/>
          <a:stretch>
            <a:fillRect/>
          </a:stretch>
        </p:blipFill>
        <p:spPr>
          <a:xfrm>
            <a:off x="1219548" y="75307"/>
            <a:ext cx="1038797" cy="755747"/>
          </a:xfrm>
          <a:prstGeom prst="rect">
            <a:avLst/>
          </a:prstGeom>
        </p:spPr>
      </p:pic>
      <p:pic>
        <p:nvPicPr>
          <p:cNvPr id="11" name="Image 10">
            <a:extLst>
              <a:ext uri="{FF2B5EF4-FFF2-40B4-BE49-F238E27FC236}">
                <a16:creationId xmlns:a16="http://schemas.microsoft.com/office/drawing/2014/main" id="{E84CAD56-D140-6F26-B66E-77FE0CA71980}"/>
              </a:ext>
            </a:extLst>
          </p:cNvPr>
          <p:cNvPicPr>
            <a:picLocks noChangeAspect="1"/>
          </p:cNvPicPr>
          <p:nvPr/>
        </p:nvPicPr>
        <p:blipFill>
          <a:blip r:embed="rId4"/>
          <a:stretch>
            <a:fillRect/>
          </a:stretch>
        </p:blipFill>
        <p:spPr>
          <a:xfrm>
            <a:off x="1837002" y="1763394"/>
            <a:ext cx="3512710" cy="4487038"/>
          </a:xfrm>
          <a:prstGeom prst="rect">
            <a:avLst/>
          </a:prstGeom>
        </p:spPr>
      </p:pic>
      <p:sp>
        <p:nvSpPr>
          <p:cNvPr id="12" name="ZoneTexte 11">
            <a:extLst>
              <a:ext uri="{FF2B5EF4-FFF2-40B4-BE49-F238E27FC236}">
                <a16:creationId xmlns:a16="http://schemas.microsoft.com/office/drawing/2014/main" id="{65223DC5-EF6C-D8C6-C951-D662E0E49715}"/>
              </a:ext>
            </a:extLst>
          </p:cNvPr>
          <p:cNvSpPr txBox="1"/>
          <p:nvPr/>
        </p:nvSpPr>
        <p:spPr>
          <a:xfrm>
            <a:off x="446989" y="634068"/>
            <a:ext cx="5804898" cy="1200329"/>
          </a:xfrm>
          <a:prstGeom prst="rect">
            <a:avLst/>
          </a:prstGeom>
          <a:noFill/>
        </p:spPr>
        <p:txBody>
          <a:bodyPr wrap="square" rtlCol="0">
            <a:spAutoFit/>
          </a:bodyPr>
          <a:lstStyle/>
          <a:p>
            <a:pPr algn="ctr"/>
            <a:r>
              <a:rPr lang="fr-FR" sz="3600" dirty="0"/>
              <a:t>Qui a gagné ?</a:t>
            </a:r>
          </a:p>
          <a:p>
            <a:r>
              <a:rPr lang="fr-FR" sz="3600" dirty="0"/>
              <a:t>Ecris l’écriture mathématique</a:t>
            </a:r>
          </a:p>
        </p:txBody>
      </p:sp>
      <p:pic>
        <p:nvPicPr>
          <p:cNvPr id="3" name="Image 2">
            <a:extLst>
              <a:ext uri="{FF2B5EF4-FFF2-40B4-BE49-F238E27FC236}">
                <a16:creationId xmlns:a16="http://schemas.microsoft.com/office/drawing/2014/main" id="{5D03B593-8748-9E79-EF1E-F37092668C90}"/>
              </a:ext>
            </a:extLst>
          </p:cNvPr>
          <p:cNvPicPr>
            <a:picLocks noChangeAspect="1"/>
          </p:cNvPicPr>
          <p:nvPr/>
        </p:nvPicPr>
        <p:blipFill>
          <a:blip r:embed="rId5"/>
          <a:stretch>
            <a:fillRect/>
          </a:stretch>
        </p:blipFill>
        <p:spPr>
          <a:xfrm>
            <a:off x="7221437" y="720586"/>
            <a:ext cx="3753043" cy="5416828"/>
          </a:xfrm>
          <a:prstGeom prst="rect">
            <a:avLst/>
          </a:prstGeom>
        </p:spPr>
      </p:pic>
    </p:spTree>
    <p:extLst>
      <p:ext uri="{BB962C8B-B14F-4D97-AF65-F5344CB8AC3E}">
        <p14:creationId xmlns:p14="http://schemas.microsoft.com/office/powerpoint/2010/main" val="823299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DBE10-C264-6AAA-9996-9A483FAB6E95}"/>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0D374756-F90F-CBF5-7B08-6D1CFD634CC1}"/>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069BD9D4-74E1-87F8-3F89-BBAE1D6DB676}"/>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7888416B-1F80-3313-AD7F-EA1B26ACBE5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71070740-65F8-0E89-B45B-1128F8FA6F98}"/>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4" name="ZoneTexte 3">
            <a:extLst>
              <a:ext uri="{FF2B5EF4-FFF2-40B4-BE49-F238E27FC236}">
                <a16:creationId xmlns:a16="http://schemas.microsoft.com/office/drawing/2014/main" id="{739E5E8A-786E-F863-7C5C-77E5EE449BB7}"/>
              </a:ext>
            </a:extLst>
          </p:cNvPr>
          <p:cNvSpPr txBox="1"/>
          <p:nvPr/>
        </p:nvSpPr>
        <p:spPr>
          <a:xfrm>
            <a:off x="4896950" y="1119905"/>
            <a:ext cx="2172839" cy="584775"/>
          </a:xfrm>
          <a:prstGeom prst="rect">
            <a:avLst/>
          </a:prstGeom>
          <a:noFill/>
        </p:spPr>
        <p:txBody>
          <a:bodyPr wrap="none" rtlCol="0">
            <a:spAutoFit/>
          </a:bodyPr>
          <a:lstStyle/>
          <a:p>
            <a:r>
              <a:rPr lang="fr-FR" sz="3200" dirty="0">
                <a:effectLst>
                  <a:outerShdw blurRad="38100" dist="38100" dir="2700000" algn="tl">
                    <a:srgbClr val="000000">
                      <a:alpha val="43137"/>
                    </a:srgbClr>
                  </a:outerShdw>
                </a:effectLst>
              </a:rPr>
              <a:t>Jeu du furet</a:t>
            </a:r>
          </a:p>
        </p:txBody>
      </p:sp>
      <p:pic>
        <p:nvPicPr>
          <p:cNvPr id="6" name="Image 5">
            <a:extLst>
              <a:ext uri="{FF2B5EF4-FFF2-40B4-BE49-F238E27FC236}">
                <a16:creationId xmlns:a16="http://schemas.microsoft.com/office/drawing/2014/main" id="{DAA543F3-2740-EA6B-0E58-CD55E5E3D283}"/>
              </a:ext>
            </a:extLst>
          </p:cNvPr>
          <p:cNvPicPr>
            <a:picLocks noChangeAspect="1"/>
          </p:cNvPicPr>
          <p:nvPr/>
        </p:nvPicPr>
        <p:blipFill>
          <a:blip r:embed="rId3"/>
          <a:stretch>
            <a:fillRect/>
          </a:stretch>
        </p:blipFill>
        <p:spPr>
          <a:xfrm>
            <a:off x="5591517" y="90770"/>
            <a:ext cx="957596" cy="1174409"/>
          </a:xfrm>
          <a:prstGeom prst="rect">
            <a:avLst/>
          </a:prstGeom>
        </p:spPr>
      </p:pic>
      <p:sp>
        <p:nvSpPr>
          <p:cNvPr id="9" name="ZoneTexte 8">
            <a:extLst>
              <a:ext uri="{FF2B5EF4-FFF2-40B4-BE49-F238E27FC236}">
                <a16:creationId xmlns:a16="http://schemas.microsoft.com/office/drawing/2014/main" id="{C81D6B44-9446-D221-9FC7-501DD9D3FF9D}"/>
              </a:ext>
            </a:extLst>
          </p:cNvPr>
          <p:cNvSpPr txBox="1"/>
          <p:nvPr/>
        </p:nvSpPr>
        <p:spPr>
          <a:xfrm>
            <a:off x="196924" y="2230105"/>
            <a:ext cx="5691880" cy="1569660"/>
          </a:xfrm>
          <a:prstGeom prst="rect">
            <a:avLst/>
          </a:prstGeom>
          <a:noFill/>
        </p:spPr>
        <p:txBody>
          <a:bodyPr wrap="square" rtlCol="0">
            <a:spAutoFit/>
          </a:bodyPr>
          <a:lstStyle/>
          <a:p>
            <a:r>
              <a:rPr lang="fr-FR" sz="3200" dirty="0"/>
              <a:t>Récitons la suite des nombres à partir de </a:t>
            </a:r>
            <a:r>
              <a:rPr lang="fr-FR" sz="3200" b="1" dirty="0"/>
              <a:t>0</a:t>
            </a:r>
            <a:r>
              <a:rPr lang="fr-FR" sz="3200" dirty="0"/>
              <a:t>, en comptant de </a:t>
            </a:r>
            <a:r>
              <a:rPr lang="fr-FR" sz="3200" b="1" dirty="0"/>
              <a:t>5</a:t>
            </a:r>
            <a:r>
              <a:rPr lang="fr-FR" sz="3200" dirty="0"/>
              <a:t> en </a:t>
            </a:r>
            <a:r>
              <a:rPr lang="fr-FR" sz="3200" b="1" dirty="0"/>
              <a:t>5 </a:t>
            </a:r>
            <a:r>
              <a:rPr lang="fr-FR" sz="3200" dirty="0"/>
              <a:t>jusqu’à </a:t>
            </a:r>
            <a:r>
              <a:rPr lang="fr-FR" sz="3200" b="1" dirty="0"/>
              <a:t>70</a:t>
            </a:r>
            <a:r>
              <a:rPr lang="fr-FR" sz="3200" dirty="0"/>
              <a:t>. </a:t>
            </a:r>
          </a:p>
        </p:txBody>
      </p:sp>
      <p:sp>
        <p:nvSpPr>
          <p:cNvPr id="12" name="ZoneTexte 11">
            <a:extLst>
              <a:ext uri="{FF2B5EF4-FFF2-40B4-BE49-F238E27FC236}">
                <a16:creationId xmlns:a16="http://schemas.microsoft.com/office/drawing/2014/main" id="{2E2A2B13-EE9C-F0A3-7917-9D3D9DDCE25F}"/>
              </a:ext>
            </a:extLst>
          </p:cNvPr>
          <p:cNvSpPr txBox="1"/>
          <p:nvPr/>
        </p:nvSpPr>
        <p:spPr>
          <a:xfrm>
            <a:off x="6480340" y="2230105"/>
            <a:ext cx="4402115" cy="1077218"/>
          </a:xfrm>
          <a:prstGeom prst="rect">
            <a:avLst/>
          </a:prstGeom>
          <a:noFill/>
        </p:spPr>
        <p:txBody>
          <a:bodyPr wrap="square" rtlCol="0">
            <a:spAutoFit/>
          </a:bodyPr>
          <a:lstStyle/>
          <a:p>
            <a:r>
              <a:rPr lang="fr-FR" sz="3200" dirty="0"/>
              <a:t>Poursuivons la comptine de </a:t>
            </a:r>
            <a:r>
              <a:rPr lang="fr-FR" sz="3200" b="1" dirty="0"/>
              <a:t>75 </a:t>
            </a:r>
            <a:r>
              <a:rPr lang="fr-FR" sz="3200" dirty="0"/>
              <a:t>jusqu’à </a:t>
            </a:r>
            <a:r>
              <a:rPr lang="fr-FR" sz="3200" b="1" dirty="0"/>
              <a:t>200</a:t>
            </a:r>
            <a:r>
              <a:rPr lang="fr-FR" sz="3200" dirty="0"/>
              <a:t>.</a:t>
            </a:r>
            <a:endParaRPr lang="fr-FR" sz="3200" dirty="0">
              <a:solidFill>
                <a:srgbClr val="0070C0"/>
              </a:solidFill>
            </a:endParaRPr>
          </a:p>
        </p:txBody>
      </p:sp>
    </p:spTree>
    <p:extLst>
      <p:ext uri="{BB962C8B-B14F-4D97-AF65-F5344CB8AC3E}">
        <p14:creationId xmlns:p14="http://schemas.microsoft.com/office/powerpoint/2010/main" val="362657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AA563-6E3F-A039-0DC0-ED1B459E2E07}"/>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161C7766-CAD9-4B78-4635-50351BBF9B7F}"/>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9C56868D-7153-A5EE-08CF-3EEC2F8AACA7}"/>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1DE4429A-B79C-737A-8705-98D54E1F68C9}"/>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ACFCD047-BF99-E7DF-AAA8-B2F38A214F56}"/>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4" name="ZoneTexte 3">
            <a:extLst>
              <a:ext uri="{FF2B5EF4-FFF2-40B4-BE49-F238E27FC236}">
                <a16:creationId xmlns:a16="http://schemas.microsoft.com/office/drawing/2014/main" id="{238DB874-5C8B-DB3C-E9C4-9E7B6F1D7CB6}"/>
              </a:ext>
            </a:extLst>
          </p:cNvPr>
          <p:cNvSpPr txBox="1"/>
          <p:nvPr/>
        </p:nvSpPr>
        <p:spPr>
          <a:xfrm>
            <a:off x="4896950" y="1119905"/>
            <a:ext cx="2172839" cy="584775"/>
          </a:xfrm>
          <a:prstGeom prst="rect">
            <a:avLst/>
          </a:prstGeom>
          <a:noFill/>
        </p:spPr>
        <p:txBody>
          <a:bodyPr wrap="none" rtlCol="0">
            <a:spAutoFit/>
          </a:bodyPr>
          <a:lstStyle/>
          <a:p>
            <a:r>
              <a:rPr lang="fr-FR" sz="3200" dirty="0">
                <a:effectLst>
                  <a:outerShdw blurRad="38100" dist="38100" dir="2700000" algn="tl">
                    <a:srgbClr val="000000">
                      <a:alpha val="43137"/>
                    </a:srgbClr>
                  </a:outerShdw>
                </a:effectLst>
              </a:rPr>
              <a:t>Jeu du furet</a:t>
            </a:r>
          </a:p>
        </p:txBody>
      </p:sp>
      <p:pic>
        <p:nvPicPr>
          <p:cNvPr id="6" name="Image 5">
            <a:extLst>
              <a:ext uri="{FF2B5EF4-FFF2-40B4-BE49-F238E27FC236}">
                <a16:creationId xmlns:a16="http://schemas.microsoft.com/office/drawing/2014/main" id="{80FA545C-A46A-00A6-4F2B-279B5979DDB4}"/>
              </a:ext>
            </a:extLst>
          </p:cNvPr>
          <p:cNvPicPr>
            <a:picLocks noChangeAspect="1"/>
          </p:cNvPicPr>
          <p:nvPr/>
        </p:nvPicPr>
        <p:blipFill>
          <a:blip r:embed="rId3"/>
          <a:stretch>
            <a:fillRect/>
          </a:stretch>
        </p:blipFill>
        <p:spPr>
          <a:xfrm>
            <a:off x="5591517" y="90770"/>
            <a:ext cx="957596" cy="1174409"/>
          </a:xfrm>
          <a:prstGeom prst="rect">
            <a:avLst/>
          </a:prstGeom>
        </p:spPr>
      </p:pic>
      <p:sp>
        <p:nvSpPr>
          <p:cNvPr id="9" name="ZoneTexte 8">
            <a:extLst>
              <a:ext uri="{FF2B5EF4-FFF2-40B4-BE49-F238E27FC236}">
                <a16:creationId xmlns:a16="http://schemas.microsoft.com/office/drawing/2014/main" id="{3FEB960F-B530-1136-0477-7CECB6073D35}"/>
              </a:ext>
            </a:extLst>
          </p:cNvPr>
          <p:cNvSpPr txBox="1"/>
          <p:nvPr/>
        </p:nvSpPr>
        <p:spPr>
          <a:xfrm>
            <a:off x="196924" y="2230105"/>
            <a:ext cx="5691880" cy="1569660"/>
          </a:xfrm>
          <a:prstGeom prst="rect">
            <a:avLst/>
          </a:prstGeom>
          <a:noFill/>
        </p:spPr>
        <p:txBody>
          <a:bodyPr wrap="square" rtlCol="0">
            <a:spAutoFit/>
          </a:bodyPr>
          <a:lstStyle/>
          <a:p>
            <a:r>
              <a:rPr lang="fr-FR" sz="3200" dirty="0"/>
              <a:t>Récitons la suite des nombres à partir de </a:t>
            </a:r>
            <a:r>
              <a:rPr lang="fr-FR" sz="3200" b="1" dirty="0"/>
              <a:t>0</a:t>
            </a:r>
            <a:r>
              <a:rPr lang="fr-FR" sz="3200" dirty="0"/>
              <a:t>, en comptant de </a:t>
            </a:r>
            <a:r>
              <a:rPr lang="fr-FR" sz="3200" b="1" dirty="0"/>
              <a:t>10</a:t>
            </a:r>
            <a:r>
              <a:rPr lang="fr-FR" sz="3200" dirty="0"/>
              <a:t> en </a:t>
            </a:r>
            <a:r>
              <a:rPr lang="fr-FR" sz="3200" b="1" dirty="0"/>
              <a:t>10 </a:t>
            </a:r>
            <a:r>
              <a:rPr lang="fr-FR" sz="3200" dirty="0"/>
              <a:t>jusqu’à </a:t>
            </a:r>
            <a:r>
              <a:rPr lang="fr-FR" sz="3200" b="1" dirty="0"/>
              <a:t>100</a:t>
            </a:r>
            <a:r>
              <a:rPr lang="fr-FR" sz="3200" dirty="0"/>
              <a:t>. </a:t>
            </a:r>
          </a:p>
        </p:txBody>
      </p:sp>
      <p:sp>
        <p:nvSpPr>
          <p:cNvPr id="12" name="ZoneTexte 11">
            <a:extLst>
              <a:ext uri="{FF2B5EF4-FFF2-40B4-BE49-F238E27FC236}">
                <a16:creationId xmlns:a16="http://schemas.microsoft.com/office/drawing/2014/main" id="{8A193690-0DBF-5B5C-F374-1BD9ED839341}"/>
              </a:ext>
            </a:extLst>
          </p:cNvPr>
          <p:cNvSpPr txBox="1"/>
          <p:nvPr/>
        </p:nvSpPr>
        <p:spPr>
          <a:xfrm>
            <a:off x="6480340" y="2230105"/>
            <a:ext cx="4402115" cy="2062103"/>
          </a:xfrm>
          <a:prstGeom prst="rect">
            <a:avLst/>
          </a:prstGeom>
          <a:noFill/>
        </p:spPr>
        <p:txBody>
          <a:bodyPr wrap="square" rtlCol="0">
            <a:spAutoFit/>
          </a:bodyPr>
          <a:lstStyle/>
          <a:p>
            <a:r>
              <a:rPr lang="fr-FR" sz="3200" dirty="0"/>
              <a:t>Poursuivons en récitant la comptine à partir de </a:t>
            </a:r>
            <a:r>
              <a:rPr lang="fr-FR" sz="3200" b="1" dirty="0"/>
              <a:t>610</a:t>
            </a:r>
            <a:r>
              <a:rPr lang="fr-FR" sz="3200" dirty="0"/>
              <a:t>, en comptant de </a:t>
            </a:r>
            <a:r>
              <a:rPr lang="fr-FR" sz="3200" b="1" dirty="0"/>
              <a:t>10</a:t>
            </a:r>
            <a:r>
              <a:rPr lang="fr-FR" sz="3200" dirty="0"/>
              <a:t> en </a:t>
            </a:r>
            <a:r>
              <a:rPr lang="fr-FR" sz="3200" b="1" dirty="0"/>
              <a:t>10</a:t>
            </a:r>
            <a:r>
              <a:rPr lang="fr-FR" sz="3200" dirty="0"/>
              <a:t> .</a:t>
            </a:r>
            <a:endParaRPr lang="fr-FR" sz="3200" dirty="0">
              <a:solidFill>
                <a:srgbClr val="0070C0"/>
              </a:solidFill>
            </a:endParaRPr>
          </a:p>
        </p:txBody>
      </p:sp>
    </p:spTree>
    <p:extLst>
      <p:ext uri="{BB962C8B-B14F-4D97-AF65-F5344CB8AC3E}">
        <p14:creationId xmlns:p14="http://schemas.microsoft.com/office/powerpoint/2010/main" val="1006386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1DDF5-DEF8-7700-4D84-1E04908D3647}"/>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EE90B054-433D-9C17-D9B4-31E31354FA9A}"/>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EB04A17A-A9A5-B592-88A5-0DF80CA90D96}"/>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A37F26C5-2452-8212-E6B0-CD40B83FAB23}"/>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A2764C3A-2BBD-8E3D-476D-BADEE8A34637}"/>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45D7FC8A-EC8D-1D0A-F76C-D2512F41C2BC}"/>
              </a:ext>
            </a:extLst>
          </p:cNvPr>
          <p:cNvSpPr txBox="1"/>
          <p:nvPr/>
        </p:nvSpPr>
        <p:spPr>
          <a:xfrm>
            <a:off x="82193" y="2301411"/>
            <a:ext cx="5806611" cy="2800767"/>
          </a:xfrm>
          <a:prstGeom prst="rect">
            <a:avLst/>
          </a:prstGeom>
          <a:noFill/>
        </p:spPr>
        <p:txBody>
          <a:bodyPr wrap="square" rtlCol="0">
            <a:spAutoFit/>
          </a:bodyPr>
          <a:lstStyle/>
          <a:p>
            <a:r>
              <a:rPr lang="fr-FR" sz="3200" dirty="0"/>
              <a:t>Écris les nombres dans l’ordre croissant :</a:t>
            </a:r>
          </a:p>
          <a:p>
            <a:endParaRPr lang="fr-FR" sz="3200" dirty="0"/>
          </a:p>
          <a:p>
            <a:r>
              <a:rPr lang="fr-FR" sz="4800" b="1" dirty="0">
                <a:solidFill>
                  <a:srgbClr val="0070C0"/>
                </a:solidFill>
              </a:rPr>
              <a:t>69       87           71</a:t>
            </a:r>
          </a:p>
          <a:p>
            <a:endParaRPr lang="fr-FR" sz="3200" dirty="0"/>
          </a:p>
        </p:txBody>
      </p:sp>
      <p:pic>
        <p:nvPicPr>
          <p:cNvPr id="3" name="Image 2">
            <a:extLst>
              <a:ext uri="{FF2B5EF4-FFF2-40B4-BE49-F238E27FC236}">
                <a16:creationId xmlns:a16="http://schemas.microsoft.com/office/drawing/2014/main" id="{244FE046-8BCF-AE2F-3B8C-A44B0F4AB4DC}"/>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
        <p:nvSpPr>
          <p:cNvPr id="7" name="ZoneTexte 6">
            <a:extLst>
              <a:ext uri="{FF2B5EF4-FFF2-40B4-BE49-F238E27FC236}">
                <a16:creationId xmlns:a16="http://schemas.microsoft.com/office/drawing/2014/main" id="{BECAFEE5-C412-00BA-7FDF-6DE79C2F91DF}"/>
              </a:ext>
            </a:extLst>
          </p:cNvPr>
          <p:cNvSpPr txBox="1"/>
          <p:nvPr/>
        </p:nvSpPr>
        <p:spPr>
          <a:xfrm>
            <a:off x="6280381" y="2301410"/>
            <a:ext cx="5806611" cy="2800767"/>
          </a:xfrm>
          <a:prstGeom prst="rect">
            <a:avLst/>
          </a:prstGeom>
          <a:noFill/>
        </p:spPr>
        <p:txBody>
          <a:bodyPr wrap="square" rtlCol="0">
            <a:spAutoFit/>
          </a:bodyPr>
          <a:lstStyle/>
          <a:p>
            <a:r>
              <a:rPr lang="fr-FR" sz="3200" dirty="0"/>
              <a:t>Écris les nombres dans l’ordre croissant :</a:t>
            </a:r>
          </a:p>
          <a:p>
            <a:endParaRPr lang="fr-FR" sz="3200" dirty="0"/>
          </a:p>
          <a:p>
            <a:r>
              <a:rPr lang="fr-FR" sz="4800" b="1" dirty="0">
                <a:solidFill>
                  <a:srgbClr val="0070C0"/>
                </a:solidFill>
              </a:rPr>
              <a:t>553       549           552</a:t>
            </a:r>
          </a:p>
          <a:p>
            <a:endParaRPr lang="fr-FR" sz="3200" dirty="0"/>
          </a:p>
        </p:txBody>
      </p:sp>
    </p:spTree>
    <p:extLst>
      <p:ext uri="{BB962C8B-B14F-4D97-AF65-F5344CB8AC3E}">
        <p14:creationId xmlns:p14="http://schemas.microsoft.com/office/powerpoint/2010/main" val="1341723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6A2E1-1F9B-87CD-2914-F14B7A411DF6}"/>
            </a:ext>
          </a:extLst>
        </p:cNvPr>
        <p:cNvGrpSpPr/>
        <p:nvPr/>
      </p:nvGrpSpPr>
      <p:grpSpPr>
        <a:xfrm>
          <a:off x="0" y="0"/>
          <a:ext cx="0" cy="0"/>
          <a:chOff x="0" y="0"/>
          <a:chExt cx="0" cy="0"/>
        </a:xfrm>
      </p:grpSpPr>
      <p:grpSp>
        <p:nvGrpSpPr>
          <p:cNvPr id="10" name="Group 6357">
            <a:extLst>
              <a:ext uri="{FF2B5EF4-FFF2-40B4-BE49-F238E27FC236}">
                <a16:creationId xmlns:a16="http://schemas.microsoft.com/office/drawing/2014/main" id="{A05CF5FA-3E93-9C0C-D8D0-065A52F23773}"/>
              </a:ext>
            </a:extLst>
          </p:cNvPr>
          <p:cNvGrpSpPr/>
          <p:nvPr/>
        </p:nvGrpSpPr>
        <p:grpSpPr>
          <a:xfrm>
            <a:off x="0" y="0"/>
            <a:ext cx="2051685" cy="1764030"/>
            <a:chOff x="0" y="0"/>
            <a:chExt cx="2052011" cy="1764030"/>
          </a:xfrm>
        </p:grpSpPr>
        <p:sp>
          <p:nvSpPr>
            <p:cNvPr id="11" name="Shape 19">
              <a:extLst>
                <a:ext uri="{FF2B5EF4-FFF2-40B4-BE49-F238E27FC236}">
                  <a16:creationId xmlns:a16="http://schemas.microsoft.com/office/drawing/2014/main" id="{531ED3D2-BADC-04B4-BA30-0E26765282B4}"/>
                </a:ext>
              </a:extLst>
            </p:cNvPr>
            <p:cNvSpPr/>
            <p:nvPr/>
          </p:nvSpPr>
          <p:spPr>
            <a:xfrm>
              <a:off x="0" y="0"/>
              <a:ext cx="2052011" cy="1764030"/>
            </a:xfrm>
            <a:custGeom>
              <a:avLst/>
              <a:gdLst/>
              <a:ahLst/>
              <a:cxnLst/>
              <a:rect l="0" t="0" r="0" b="0"/>
              <a:pathLst>
                <a:path w="2052011" h="1764030">
                  <a:moveTo>
                    <a:pt x="0" y="0"/>
                  </a:moveTo>
                  <a:lnTo>
                    <a:pt x="2052011" y="0"/>
                  </a:lnTo>
                  <a:lnTo>
                    <a:pt x="0" y="1764030"/>
                  </a:lnTo>
                  <a:lnTo>
                    <a:pt x="0" y="0"/>
                  </a:lnTo>
                  <a:close/>
                </a:path>
              </a:pathLst>
            </a:custGeom>
            <a:ln w="0" cap="flat">
              <a:miter lim="127000"/>
            </a:ln>
          </p:spPr>
          <p:style>
            <a:lnRef idx="0">
              <a:srgbClr val="000000">
                <a:alpha val="0"/>
              </a:srgbClr>
            </a:lnRef>
            <a:fillRef idx="1">
              <a:srgbClr val="FFCC00"/>
            </a:fillRef>
            <a:effectRef idx="0">
              <a:scrgbClr r="0" g="0" b="0"/>
            </a:effectRef>
            <a:fontRef idx="none"/>
          </p:style>
          <p:txBody>
            <a:bodyPr/>
            <a:lstStyle/>
            <a:p>
              <a:endParaRPr lang="fr-FR"/>
            </a:p>
          </p:txBody>
        </p:sp>
        <p:sp>
          <p:nvSpPr>
            <p:cNvPr id="13" name="Shape 21">
              <a:extLst>
                <a:ext uri="{FF2B5EF4-FFF2-40B4-BE49-F238E27FC236}">
                  <a16:creationId xmlns:a16="http://schemas.microsoft.com/office/drawing/2014/main" id="{064BE337-061A-2687-82AE-8D1C2801DE1E}"/>
                </a:ext>
              </a:extLst>
            </p:cNvPr>
            <p:cNvSpPr/>
            <p:nvPr/>
          </p:nvSpPr>
          <p:spPr>
            <a:xfrm>
              <a:off x="0" y="0"/>
              <a:ext cx="2052011" cy="1764030"/>
            </a:xfrm>
            <a:custGeom>
              <a:avLst/>
              <a:gdLst/>
              <a:ahLst/>
              <a:cxnLst/>
              <a:rect l="0" t="0" r="0" b="0"/>
              <a:pathLst>
                <a:path w="2052011" h="1764030">
                  <a:moveTo>
                    <a:pt x="2052011" y="0"/>
                  </a:moveTo>
                  <a:lnTo>
                    <a:pt x="0" y="0"/>
                  </a:lnTo>
                  <a:lnTo>
                    <a:pt x="0" y="1764030"/>
                  </a:lnTo>
                  <a:close/>
                </a:path>
              </a:pathLst>
            </a:custGeom>
            <a:ln w="19050" cap="rnd">
              <a:round/>
            </a:ln>
          </p:spPr>
          <p:style>
            <a:lnRef idx="1">
              <a:srgbClr val="FFCC00"/>
            </a:lnRef>
            <a:fillRef idx="0">
              <a:srgbClr val="000000">
                <a:alpha val="0"/>
              </a:srgbClr>
            </a:fillRef>
            <a:effectRef idx="0">
              <a:scrgbClr r="0" g="0" b="0"/>
            </a:effectRef>
            <a:fontRef idx="none"/>
          </p:style>
          <p:txBody>
            <a:bodyPr/>
            <a:lstStyle/>
            <a:p>
              <a:endParaRPr lang="fr-FR"/>
            </a:p>
          </p:txBody>
        </p:sp>
      </p:grpSp>
      <p:cxnSp>
        <p:nvCxnSpPr>
          <p:cNvPr id="2" name="Connecteur droit 1">
            <a:extLst>
              <a:ext uri="{FF2B5EF4-FFF2-40B4-BE49-F238E27FC236}">
                <a16:creationId xmlns:a16="http://schemas.microsoft.com/office/drawing/2014/main" id="{36145ABA-7199-5A88-BE35-890ECD1B85A2}"/>
              </a:ext>
            </a:extLst>
          </p:cNvPr>
          <p:cNvCxnSpPr>
            <a:cxnSpLocks/>
          </p:cNvCxnSpPr>
          <p:nvPr/>
        </p:nvCxnSpPr>
        <p:spPr>
          <a:xfrm>
            <a:off x="6096000" y="1265179"/>
            <a:ext cx="0" cy="5163901"/>
          </a:xfrm>
          <a:prstGeom prst="line">
            <a:avLst/>
          </a:prstGeom>
          <a:ln w="57150"/>
        </p:spPr>
        <p:style>
          <a:lnRef idx="1">
            <a:schemeClr val="dk1"/>
          </a:lnRef>
          <a:fillRef idx="0">
            <a:schemeClr val="dk1"/>
          </a:fillRef>
          <a:effectRef idx="0">
            <a:schemeClr val="dk1"/>
          </a:effectRef>
          <a:fontRef idx="minor">
            <a:schemeClr val="tx1"/>
          </a:fontRef>
        </p:style>
      </p:cxnSp>
      <p:sp>
        <p:nvSpPr>
          <p:cNvPr id="5" name="ZoneTexte 4">
            <a:extLst>
              <a:ext uri="{FF2B5EF4-FFF2-40B4-BE49-F238E27FC236}">
                <a16:creationId xmlns:a16="http://schemas.microsoft.com/office/drawing/2014/main" id="{25A5B339-0916-804D-FAEB-A436E0D053D6}"/>
              </a:ext>
            </a:extLst>
          </p:cNvPr>
          <p:cNvSpPr txBox="1"/>
          <p:nvPr/>
        </p:nvSpPr>
        <p:spPr>
          <a:xfrm>
            <a:off x="82193" y="2301411"/>
            <a:ext cx="5806611" cy="2800767"/>
          </a:xfrm>
          <a:prstGeom prst="rect">
            <a:avLst/>
          </a:prstGeom>
          <a:noFill/>
        </p:spPr>
        <p:txBody>
          <a:bodyPr wrap="square" rtlCol="0">
            <a:spAutoFit/>
          </a:bodyPr>
          <a:lstStyle/>
          <a:p>
            <a:r>
              <a:rPr lang="fr-FR" sz="3200" dirty="0"/>
              <a:t>Écris les nombres dans l’ordre décroissant :</a:t>
            </a:r>
          </a:p>
          <a:p>
            <a:endParaRPr lang="fr-FR" sz="3200" dirty="0"/>
          </a:p>
          <a:p>
            <a:r>
              <a:rPr lang="fr-FR" sz="4800" b="1" dirty="0">
                <a:solidFill>
                  <a:srgbClr val="0070C0"/>
                </a:solidFill>
              </a:rPr>
              <a:t>70       61           74</a:t>
            </a:r>
          </a:p>
          <a:p>
            <a:endParaRPr lang="fr-FR" sz="3200" dirty="0"/>
          </a:p>
        </p:txBody>
      </p:sp>
      <p:pic>
        <p:nvPicPr>
          <p:cNvPr id="3" name="Image 2">
            <a:extLst>
              <a:ext uri="{FF2B5EF4-FFF2-40B4-BE49-F238E27FC236}">
                <a16:creationId xmlns:a16="http://schemas.microsoft.com/office/drawing/2014/main" id="{6BB9295E-9633-5AF9-53A7-57170EEA7165}"/>
              </a:ext>
            </a:extLst>
          </p:cNvPr>
          <p:cNvPicPr>
            <a:picLocks noChangeAspect="1"/>
          </p:cNvPicPr>
          <p:nvPr/>
        </p:nvPicPr>
        <p:blipFill>
          <a:blip r:embed="rId3"/>
          <a:srcRect t="13596" b="13650"/>
          <a:stretch>
            <a:fillRect/>
          </a:stretch>
        </p:blipFill>
        <p:spPr>
          <a:xfrm>
            <a:off x="5576601" y="126268"/>
            <a:ext cx="1038797" cy="755747"/>
          </a:xfrm>
          <a:prstGeom prst="rect">
            <a:avLst/>
          </a:prstGeom>
        </p:spPr>
      </p:pic>
      <p:sp>
        <p:nvSpPr>
          <p:cNvPr id="7" name="ZoneTexte 6">
            <a:extLst>
              <a:ext uri="{FF2B5EF4-FFF2-40B4-BE49-F238E27FC236}">
                <a16:creationId xmlns:a16="http://schemas.microsoft.com/office/drawing/2014/main" id="{DF816856-28CD-E57A-8913-2085880B2EE1}"/>
              </a:ext>
            </a:extLst>
          </p:cNvPr>
          <p:cNvSpPr txBox="1"/>
          <p:nvPr/>
        </p:nvSpPr>
        <p:spPr>
          <a:xfrm>
            <a:off x="6280381" y="2301410"/>
            <a:ext cx="5806611" cy="2800767"/>
          </a:xfrm>
          <a:prstGeom prst="rect">
            <a:avLst/>
          </a:prstGeom>
          <a:noFill/>
        </p:spPr>
        <p:txBody>
          <a:bodyPr wrap="square" rtlCol="0">
            <a:spAutoFit/>
          </a:bodyPr>
          <a:lstStyle/>
          <a:p>
            <a:r>
              <a:rPr lang="fr-FR" sz="3200" dirty="0"/>
              <a:t>Écris les nombres dans l’ordre décroissant :</a:t>
            </a:r>
          </a:p>
          <a:p>
            <a:endParaRPr lang="fr-FR" sz="3200" dirty="0"/>
          </a:p>
          <a:p>
            <a:r>
              <a:rPr lang="fr-FR" sz="4800" b="1" dirty="0">
                <a:solidFill>
                  <a:srgbClr val="0070C0"/>
                </a:solidFill>
              </a:rPr>
              <a:t>487       481           494</a:t>
            </a:r>
          </a:p>
          <a:p>
            <a:endParaRPr lang="fr-FR" sz="3200" dirty="0"/>
          </a:p>
        </p:txBody>
      </p:sp>
    </p:spTree>
    <p:extLst>
      <p:ext uri="{BB962C8B-B14F-4D97-AF65-F5344CB8AC3E}">
        <p14:creationId xmlns:p14="http://schemas.microsoft.com/office/powerpoint/2010/main" val="866877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498EB-D913-4EFD-8F28-5C16EE129BB1}"/>
              </a:ext>
            </a:extLst>
          </p:cNvPr>
          <p:cNvSpPr>
            <a:spLocks noGrp="1"/>
          </p:cNvSpPr>
          <p:nvPr>
            <p:ph type="title"/>
          </p:nvPr>
        </p:nvSpPr>
        <p:spPr/>
        <p:txBody>
          <a:bodyPr/>
          <a:lstStyle/>
          <a:p>
            <a:endParaRPr lang="fr-FR"/>
          </a:p>
        </p:txBody>
      </p:sp>
      <p:grpSp>
        <p:nvGrpSpPr>
          <p:cNvPr id="3" name="Groupe 2">
            <a:extLst>
              <a:ext uri="{FF2B5EF4-FFF2-40B4-BE49-F238E27FC236}">
                <a16:creationId xmlns:a16="http://schemas.microsoft.com/office/drawing/2014/main" id="{4EC5DE38-5D09-84BE-0ED6-DE379542DBA4}"/>
              </a:ext>
            </a:extLst>
          </p:cNvPr>
          <p:cNvGrpSpPr/>
          <p:nvPr/>
        </p:nvGrpSpPr>
        <p:grpSpPr>
          <a:xfrm>
            <a:off x="0" y="0"/>
            <a:ext cx="12192000" cy="6858000"/>
            <a:chOff x="0" y="330200"/>
            <a:chExt cx="9144000" cy="6527800"/>
          </a:xfrm>
        </p:grpSpPr>
        <p:sp>
          <p:nvSpPr>
            <p:cNvPr id="4" name="Rectangle 3">
              <a:extLst>
                <a:ext uri="{FF2B5EF4-FFF2-40B4-BE49-F238E27FC236}">
                  <a16:creationId xmlns:a16="http://schemas.microsoft.com/office/drawing/2014/main" id="{9C966ACC-715D-E932-EAAE-60043F04A73B}"/>
                </a:ext>
              </a:extLst>
            </p:cNvPr>
            <p:cNvSpPr/>
            <p:nvPr/>
          </p:nvSpPr>
          <p:spPr>
            <a:xfrm>
              <a:off x="0" y="330200"/>
              <a:ext cx="9144000" cy="6527800"/>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31343C2C-46D5-27F5-ACC1-7934222628BC}"/>
                </a:ext>
              </a:extLst>
            </p:cNvPr>
            <p:cNvSpPr txBox="1"/>
            <p:nvPr/>
          </p:nvSpPr>
          <p:spPr>
            <a:xfrm>
              <a:off x="477749" y="2980562"/>
              <a:ext cx="7813496" cy="556619"/>
            </a:xfrm>
            <a:prstGeom prst="rect">
              <a:avLst/>
            </a:prstGeom>
            <a:noFill/>
          </p:spPr>
          <p:txBody>
            <a:bodyPr wrap="square" rtlCol="0">
              <a:spAutoFit/>
            </a:bodyPr>
            <a:lstStyle/>
            <a:p>
              <a:endParaRPr lang="fr-FR" sz="3200" b="1" dirty="0">
                <a:solidFill>
                  <a:schemeClr val="bg1"/>
                </a:solidFill>
              </a:endParaRPr>
            </a:p>
          </p:txBody>
        </p:sp>
        <p:pic>
          <p:nvPicPr>
            <p:cNvPr id="6" name="Image 5">
              <a:extLst>
                <a:ext uri="{FF2B5EF4-FFF2-40B4-BE49-F238E27FC236}">
                  <a16:creationId xmlns:a16="http://schemas.microsoft.com/office/drawing/2014/main" id="{4D6A2D50-2F24-BC76-21C6-52F57C5FA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425" y="571176"/>
              <a:ext cx="1835150" cy="1266164"/>
            </a:xfrm>
            <a:prstGeom prst="rect">
              <a:avLst/>
            </a:prstGeom>
          </p:spPr>
        </p:pic>
      </p:grpSp>
      <p:sp>
        <p:nvSpPr>
          <p:cNvPr id="7" name="ZoneTexte 6">
            <a:extLst>
              <a:ext uri="{FF2B5EF4-FFF2-40B4-BE49-F238E27FC236}">
                <a16:creationId xmlns:a16="http://schemas.microsoft.com/office/drawing/2014/main" id="{44B80A3D-619E-9736-5B01-FD3B60000497}"/>
              </a:ext>
            </a:extLst>
          </p:cNvPr>
          <p:cNvSpPr txBox="1"/>
          <p:nvPr/>
        </p:nvSpPr>
        <p:spPr>
          <a:xfrm>
            <a:off x="1894678" y="2643538"/>
            <a:ext cx="9660323" cy="2062103"/>
          </a:xfrm>
          <a:prstGeom prst="rect">
            <a:avLst/>
          </a:prstGeom>
          <a:noFill/>
        </p:spPr>
        <p:txBody>
          <a:bodyPr wrap="square" rtlCol="0">
            <a:spAutoFit/>
          </a:bodyPr>
          <a:lstStyle/>
          <a:p>
            <a:pPr marL="457200" indent="-457200">
              <a:buFont typeface="Wingdings" panose="05000000000000000000" pitchFamily="2" charset="2"/>
              <a:buChar char="è"/>
            </a:pPr>
            <a:r>
              <a:rPr lang="fr-FR" sz="3200" b="1" dirty="0">
                <a:solidFill>
                  <a:schemeClr val="bg1"/>
                </a:solidFill>
              </a:rPr>
              <a:t>Je soustrais 1 ou 2 à un nombre</a:t>
            </a:r>
          </a:p>
          <a:p>
            <a:pPr marL="457200" indent="-457200">
              <a:buFont typeface="Wingdings" panose="05000000000000000000" pitchFamily="2" charset="2"/>
              <a:buChar char="è"/>
            </a:pPr>
            <a:endParaRPr lang="fr-FR" sz="3200" b="1" dirty="0">
              <a:solidFill>
                <a:schemeClr val="bg1"/>
              </a:solidFill>
            </a:endParaRPr>
          </a:p>
          <a:p>
            <a:pPr marL="457200" indent="-457200">
              <a:buFont typeface="Wingdings" panose="05000000000000000000" pitchFamily="2" charset="2"/>
              <a:buChar char="è"/>
            </a:pPr>
            <a:r>
              <a:rPr lang="fr-FR" sz="3200" b="1" dirty="0">
                <a:solidFill>
                  <a:schemeClr val="bg1"/>
                </a:solidFill>
              </a:rPr>
              <a:t>Je détermine la moitié d’un nombre pair</a:t>
            </a:r>
          </a:p>
          <a:p>
            <a:endParaRPr lang="fr-FR" sz="3200" b="1" dirty="0">
              <a:solidFill>
                <a:schemeClr val="bg1"/>
              </a:solidFill>
            </a:endParaRPr>
          </a:p>
        </p:txBody>
      </p:sp>
    </p:spTree>
    <p:extLst>
      <p:ext uri="{BB962C8B-B14F-4D97-AF65-F5344CB8AC3E}">
        <p14:creationId xmlns:p14="http://schemas.microsoft.com/office/powerpoint/2010/main" val="4250113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167E9-C644-E621-9E59-CA0334F9F7CC}"/>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145A0E7B-B300-9931-4B30-0E5178825A64}"/>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5D16E302-D615-742B-B84F-E423421EB76B}"/>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pic>
        <p:nvPicPr>
          <p:cNvPr id="7" name="Image 6">
            <a:extLst>
              <a:ext uri="{FF2B5EF4-FFF2-40B4-BE49-F238E27FC236}">
                <a16:creationId xmlns:a16="http://schemas.microsoft.com/office/drawing/2014/main" id="{6C8E6B08-C2E5-C134-B858-FADB79822663}"/>
              </a:ext>
            </a:extLst>
          </p:cNvPr>
          <p:cNvPicPr>
            <a:picLocks noChangeAspect="1"/>
          </p:cNvPicPr>
          <p:nvPr/>
        </p:nvPicPr>
        <p:blipFill>
          <a:blip r:embed="rId3"/>
          <a:srcRect t="13596" b="13650"/>
          <a:stretch>
            <a:fillRect/>
          </a:stretch>
        </p:blipFill>
        <p:spPr>
          <a:xfrm>
            <a:off x="5576601" y="125949"/>
            <a:ext cx="1038797" cy="755747"/>
          </a:xfrm>
          <a:prstGeom prst="rect">
            <a:avLst/>
          </a:prstGeom>
        </p:spPr>
      </p:pic>
      <p:pic>
        <p:nvPicPr>
          <p:cNvPr id="6" name="Image 5">
            <a:extLst>
              <a:ext uri="{FF2B5EF4-FFF2-40B4-BE49-F238E27FC236}">
                <a16:creationId xmlns:a16="http://schemas.microsoft.com/office/drawing/2014/main" id="{7F8660B6-66A3-2D70-E9CB-D25320198F6F}"/>
              </a:ext>
            </a:extLst>
          </p:cNvPr>
          <p:cNvPicPr>
            <a:picLocks noChangeAspect="1"/>
          </p:cNvPicPr>
          <p:nvPr/>
        </p:nvPicPr>
        <p:blipFill>
          <a:blip r:embed="rId4"/>
          <a:stretch>
            <a:fillRect/>
          </a:stretch>
        </p:blipFill>
        <p:spPr>
          <a:xfrm>
            <a:off x="821050" y="135682"/>
            <a:ext cx="1230635" cy="1763396"/>
          </a:xfrm>
          <a:prstGeom prst="rect">
            <a:avLst/>
          </a:prstGeom>
        </p:spPr>
      </p:pic>
      <p:sp>
        <p:nvSpPr>
          <p:cNvPr id="9" name="ZoneTexte 8">
            <a:extLst>
              <a:ext uri="{FF2B5EF4-FFF2-40B4-BE49-F238E27FC236}">
                <a16:creationId xmlns:a16="http://schemas.microsoft.com/office/drawing/2014/main" id="{37FB2EBD-E3D1-8391-70F8-8685914DC8C2}"/>
              </a:ext>
            </a:extLst>
          </p:cNvPr>
          <p:cNvSpPr txBox="1"/>
          <p:nvPr/>
        </p:nvSpPr>
        <p:spPr>
          <a:xfrm>
            <a:off x="2142163" y="881696"/>
            <a:ext cx="3354510" cy="954107"/>
          </a:xfrm>
          <a:prstGeom prst="rect">
            <a:avLst/>
          </a:prstGeom>
          <a:noFill/>
        </p:spPr>
        <p:txBody>
          <a:bodyPr wrap="square" rtlCol="0">
            <a:spAutoFit/>
          </a:bodyPr>
          <a:lstStyle/>
          <a:p>
            <a:r>
              <a:rPr lang="fr-FR" sz="2800" dirty="0"/>
              <a:t>Avec ton camarade, relis les stratégies </a:t>
            </a:r>
            <a:endParaRPr lang="fr-FR" sz="2800" b="1" dirty="0">
              <a:solidFill>
                <a:srgbClr val="0070C0"/>
              </a:solidFill>
            </a:endParaRPr>
          </a:p>
        </p:txBody>
      </p:sp>
      <p:pic>
        <p:nvPicPr>
          <p:cNvPr id="14" name="Image 13">
            <a:extLst>
              <a:ext uri="{FF2B5EF4-FFF2-40B4-BE49-F238E27FC236}">
                <a16:creationId xmlns:a16="http://schemas.microsoft.com/office/drawing/2014/main" id="{4E0FAC24-1B03-F014-DE8D-D0DD648E5FE1}"/>
              </a:ext>
            </a:extLst>
          </p:cNvPr>
          <p:cNvPicPr>
            <a:picLocks noChangeAspect="1"/>
          </p:cNvPicPr>
          <p:nvPr/>
        </p:nvPicPr>
        <p:blipFill>
          <a:blip r:embed="rId5"/>
          <a:stretch>
            <a:fillRect/>
          </a:stretch>
        </p:blipFill>
        <p:spPr>
          <a:xfrm>
            <a:off x="1194989" y="2001469"/>
            <a:ext cx="4765920" cy="2324220"/>
          </a:xfrm>
          <a:prstGeom prst="rect">
            <a:avLst/>
          </a:prstGeom>
        </p:spPr>
      </p:pic>
      <p:pic>
        <p:nvPicPr>
          <p:cNvPr id="18" name="Image 17">
            <a:extLst>
              <a:ext uri="{FF2B5EF4-FFF2-40B4-BE49-F238E27FC236}">
                <a16:creationId xmlns:a16="http://schemas.microsoft.com/office/drawing/2014/main" id="{101A5165-13E9-6390-622D-E418AE8ECAC0}"/>
              </a:ext>
            </a:extLst>
          </p:cNvPr>
          <p:cNvPicPr>
            <a:picLocks noChangeAspect="1"/>
          </p:cNvPicPr>
          <p:nvPr/>
        </p:nvPicPr>
        <p:blipFill>
          <a:blip r:embed="rId6"/>
          <a:stretch>
            <a:fillRect/>
          </a:stretch>
        </p:blipFill>
        <p:spPr>
          <a:xfrm>
            <a:off x="1153167" y="4325689"/>
            <a:ext cx="4874095" cy="2324221"/>
          </a:xfrm>
          <a:prstGeom prst="rect">
            <a:avLst/>
          </a:prstGeom>
        </p:spPr>
      </p:pic>
      <p:pic>
        <p:nvPicPr>
          <p:cNvPr id="19" name="Image 18">
            <a:extLst>
              <a:ext uri="{FF2B5EF4-FFF2-40B4-BE49-F238E27FC236}">
                <a16:creationId xmlns:a16="http://schemas.microsoft.com/office/drawing/2014/main" id="{54E3CFAE-A316-49D1-0AEF-1E5031EE6B76}"/>
              </a:ext>
            </a:extLst>
          </p:cNvPr>
          <p:cNvPicPr>
            <a:picLocks noChangeAspect="1"/>
          </p:cNvPicPr>
          <p:nvPr/>
        </p:nvPicPr>
        <p:blipFill>
          <a:blip r:embed="rId7"/>
          <a:stretch>
            <a:fillRect/>
          </a:stretch>
        </p:blipFill>
        <p:spPr>
          <a:xfrm>
            <a:off x="10755633" y="140086"/>
            <a:ext cx="1230634" cy="1758992"/>
          </a:xfrm>
          <a:prstGeom prst="rect">
            <a:avLst/>
          </a:prstGeom>
        </p:spPr>
      </p:pic>
      <p:pic>
        <p:nvPicPr>
          <p:cNvPr id="22" name="Image 21">
            <a:extLst>
              <a:ext uri="{FF2B5EF4-FFF2-40B4-BE49-F238E27FC236}">
                <a16:creationId xmlns:a16="http://schemas.microsoft.com/office/drawing/2014/main" id="{CF730089-973A-063F-5610-F4C25703CD81}"/>
              </a:ext>
            </a:extLst>
          </p:cNvPr>
          <p:cNvPicPr>
            <a:picLocks noChangeAspect="1"/>
          </p:cNvPicPr>
          <p:nvPr/>
        </p:nvPicPr>
        <p:blipFill>
          <a:blip r:embed="rId8"/>
          <a:stretch>
            <a:fillRect/>
          </a:stretch>
        </p:blipFill>
        <p:spPr>
          <a:xfrm>
            <a:off x="6231093" y="1794487"/>
            <a:ext cx="5811825" cy="4092606"/>
          </a:xfrm>
          <a:prstGeom prst="rect">
            <a:avLst/>
          </a:prstGeom>
        </p:spPr>
      </p:pic>
      <p:sp>
        <p:nvSpPr>
          <p:cNvPr id="23" name="ZoneTexte 22">
            <a:extLst>
              <a:ext uri="{FF2B5EF4-FFF2-40B4-BE49-F238E27FC236}">
                <a16:creationId xmlns:a16="http://schemas.microsoft.com/office/drawing/2014/main" id="{DAC29842-87BE-B6AA-E0DC-6242D701DEA1}"/>
              </a:ext>
            </a:extLst>
          </p:cNvPr>
          <p:cNvSpPr txBox="1"/>
          <p:nvPr/>
        </p:nvSpPr>
        <p:spPr>
          <a:xfrm>
            <a:off x="6896832" y="881696"/>
            <a:ext cx="3577366" cy="523220"/>
          </a:xfrm>
          <a:prstGeom prst="rect">
            <a:avLst/>
          </a:prstGeom>
          <a:noFill/>
        </p:spPr>
        <p:txBody>
          <a:bodyPr wrap="square" rtlCol="0">
            <a:spAutoFit/>
          </a:bodyPr>
          <a:lstStyle/>
          <a:p>
            <a:r>
              <a:rPr lang="fr-FR" sz="2800" dirty="0"/>
              <a:t>Observons la stratégie</a:t>
            </a:r>
            <a:endParaRPr lang="fr-FR" sz="2800" b="1" dirty="0">
              <a:solidFill>
                <a:srgbClr val="0070C0"/>
              </a:solidFill>
            </a:endParaRPr>
          </a:p>
        </p:txBody>
      </p:sp>
    </p:spTree>
    <p:extLst>
      <p:ext uri="{BB962C8B-B14F-4D97-AF65-F5344CB8AC3E}">
        <p14:creationId xmlns:p14="http://schemas.microsoft.com/office/powerpoint/2010/main" val="1210239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BB162-FC4E-ECD0-BDAD-8EE5B69F6DCA}"/>
            </a:ext>
          </a:extLst>
        </p:cNvPr>
        <p:cNvGrpSpPr/>
        <p:nvPr/>
      </p:nvGrpSpPr>
      <p:grpSpPr>
        <a:xfrm>
          <a:off x="0" y="0"/>
          <a:ext cx="0" cy="0"/>
          <a:chOff x="0" y="0"/>
          <a:chExt cx="0" cy="0"/>
        </a:xfrm>
      </p:grpSpPr>
      <p:sp>
        <p:nvSpPr>
          <p:cNvPr id="5" name="Shape 105">
            <a:extLst>
              <a:ext uri="{FF2B5EF4-FFF2-40B4-BE49-F238E27FC236}">
                <a16:creationId xmlns:a16="http://schemas.microsoft.com/office/drawing/2014/main" id="{6DC2AF7B-5FD1-7218-E046-7E1BEE9911BB}"/>
              </a:ext>
            </a:extLst>
          </p:cNvPr>
          <p:cNvSpPr/>
          <p:nvPr/>
        </p:nvSpPr>
        <p:spPr>
          <a:xfrm>
            <a:off x="0" y="0"/>
            <a:ext cx="2051685" cy="1763395"/>
          </a:xfrm>
          <a:custGeom>
            <a:avLst/>
            <a:gdLst/>
            <a:ahLst/>
            <a:cxnLst/>
            <a:rect l="0" t="0" r="0" b="0"/>
            <a:pathLst>
              <a:path w="2051948" h="1764030">
                <a:moveTo>
                  <a:pt x="0" y="0"/>
                </a:moveTo>
                <a:lnTo>
                  <a:pt x="2051948" y="0"/>
                </a:lnTo>
                <a:lnTo>
                  <a:pt x="0" y="1764030"/>
                </a:lnTo>
                <a:lnTo>
                  <a:pt x="0" y="0"/>
                </a:lnTo>
                <a:close/>
              </a:path>
            </a:pathLst>
          </a:custGeom>
          <a:solidFill>
            <a:srgbClr val="00B050"/>
          </a:solidFill>
          <a:ln w="0" cap="flat">
            <a:miter lim="127000"/>
          </a:ln>
        </p:spPr>
        <p:style>
          <a:lnRef idx="0">
            <a:srgbClr val="000000">
              <a:alpha val="0"/>
            </a:srgbClr>
          </a:lnRef>
          <a:fillRef idx="1">
            <a:srgbClr val="66FF33"/>
          </a:fillRef>
          <a:effectRef idx="0">
            <a:scrgbClr r="0" g="0" b="0"/>
          </a:effectRef>
          <a:fontRef idx="none"/>
        </p:style>
        <p:txBody>
          <a:bodyPr/>
          <a:lstStyle/>
          <a:p>
            <a:endParaRPr lang="fr-FR" dirty="0"/>
          </a:p>
        </p:txBody>
      </p:sp>
      <p:cxnSp>
        <p:nvCxnSpPr>
          <p:cNvPr id="4" name="Connecteur droit 3">
            <a:extLst>
              <a:ext uri="{FF2B5EF4-FFF2-40B4-BE49-F238E27FC236}">
                <a16:creationId xmlns:a16="http://schemas.microsoft.com/office/drawing/2014/main" id="{0411B0F4-978A-CFE8-38F4-1C4BE95F0EF1}"/>
              </a:ext>
            </a:extLst>
          </p:cNvPr>
          <p:cNvCxnSpPr>
            <a:cxnSpLocks/>
          </p:cNvCxnSpPr>
          <p:nvPr/>
        </p:nvCxnSpPr>
        <p:spPr>
          <a:xfrm>
            <a:off x="6096000" y="1251932"/>
            <a:ext cx="0" cy="5177148"/>
          </a:xfrm>
          <a:prstGeom prst="line">
            <a:avLst/>
          </a:prstGeom>
          <a:ln w="57150"/>
        </p:spPr>
        <p:style>
          <a:lnRef idx="1">
            <a:schemeClr val="dk1"/>
          </a:lnRef>
          <a:fillRef idx="0">
            <a:schemeClr val="dk1"/>
          </a:fillRef>
          <a:effectRef idx="0">
            <a:schemeClr val="dk1"/>
          </a:effectRef>
          <a:fontRef idx="minor">
            <a:schemeClr val="tx1"/>
          </a:fontRef>
        </p:style>
      </p:cxnSp>
      <p:sp>
        <p:nvSpPr>
          <p:cNvPr id="8" name="ZoneTexte 7">
            <a:extLst>
              <a:ext uri="{FF2B5EF4-FFF2-40B4-BE49-F238E27FC236}">
                <a16:creationId xmlns:a16="http://schemas.microsoft.com/office/drawing/2014/main" id="{54D42C25-620F-89E3-1296-971650CE2085}"/>
              </a:ext>
            </a:extLst>
          </p:cNvPr>
          <p:cNvSpPr txBox="1"/>
          <p:nvPr/>
        </p:nvSpPr>
        <p:spPr>
          <a:xfrm>
            <a:off x="6295689" y="1899078"/>
            <a:ext cx="5336195" cy="1938992"/>
          </a:xfrm>
          <a:prstGeom prst="rect">
            <a:avLst/>
          </a:prstGeom>
          <a:noFill/>
        </p:spPr>
        <p:txBody>
          <a:bodyPr wrap="square" rtlCol="0">
            <a:spAutoFit/>
          </a:bodyPr>
          <a:lstStyle/>
          <a:p>
            <a:r>
              <a:rPr lang="fr-FR" sz="3600" dirty="0"/>
              <a:t>Utilise la stratégie </a:t>
            </a:r>
            <a:r>
              <a:rPr lang="fr-FR" sz="3600" b="1" dirty="0"/>
              <a:t>C4</a:t>
            </a:r>
            <a:r>
              <a:rPr lang="fr-FR" sz="3600" dirty="0"/>
              <a:t> pour trouver la moitié de :</a:t>
            </a:r>
          </a:p>
          <a:p>
            <a:r>
              <a:rPr lang="fr-FR" sz="4800" b="1" dirty="0">
                <a:solidFill>
                  <a:srgbClr val="0070C0"/>
                </a:solidFill>
              </a:rPr>
              <a:t>128        102         464</a:t>
            </a:r>
          </a:p>
        </p:txBody>
      </p:sp>
      <p:pic>
        <p:nvPicPr>
          <p:cNvPr id="3" name="Picture 2" descr="fiche › Pride Mobility France">
            <a:extLst>
              <a:ext uri="{FF2B5EF4-FFF2-40B4-BE49-F238E27FC236}">
                <a16:creationId xmlns:a16="http://schemas.microsoft.com/office/drawing/2014/main" id="{BC51ED6C-71B4-198D-B9D3-740FA27185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6786" y="125949"/>
            <a:ext cx="1144327" cy="1144327"/>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a:extLst>
              <a:ext uri="{FF2B5EF4-FFF2-40B4-BE49-F238E27FC236}">
                <a16:creationId xmlns:a16="http://schemas.microsoft.com/office/drawing/2014/main" id="{3568AA05-D161-DEE4-7ED5-C6B942C6A094}"/>
              </a:ext>
            </a:extLst>
          </p:cNvPr>
          <p:cNvPicPr>
            <a:picLocks noChangeAspect="1"/>
          </p:cNvPicPr>
          <p:nvPr/>
        </p:nvPicPr>
        <p:blipFill>
          <a:blip r:embed="rId4"/>
          <a:stretch>
            <a:fillRect/>
          </a:stretch>
        </p:blipFill>
        <p:spPr>
          <a:xfrm>
            <a:off x="1548811" y="1396225"/>
            <a:ext cx="3855090" cy="5136857"/>
          </a:xfrm>
          <a:prstGeom prst="rect">
            <a:avLst/>
          </a:prstGeom>
        </p:spPr>
      </p:pic>
      <p:pic>
        <p:nvPicPr>
          <p:cNvPr id="15" name="Image 14">
            <a:extLst>
              <a:ext uri="{FF2B5EF4-FFF2-40B4-BE49-F238E27FC236}">
                <a16:creationId xmlns:a16="http://schemas.microsoft.com/office/drawing/2014/main" id="{F3E6ADC8-8131-0F6A-ECF6-05A65686FFE3}"/>
              </a:ext>
            </a:extLst>
          </p:cNvPr>
          <p:cNvPicPr>
            <a:picLocks noChangeAspect="1"/>
          </p:cNvPicPr>
          <p:nvPr/>
        </p:nvPicPr>
        <p:blipFill>
          <a:blip r:embed="rId5"/>
          <a:stretch>
            <a:fillRect/>
          </a:stretch>
        </p:blipFill>
        <p:spPr>
          <a:xfrm>
            <a:off x="10755633" y="140086"/>
            <a:ext cx="1230634" cy="1758992"/>
          </a:xfrm>
          <a:prstGeom prst="rect">
            <a:avLst/>
          </a:prstGeom>
        </p:spPr>
      </p:pic>
      <p:pic>
        <p:nvPicPr>
          <p:cNvPr id="19" name="Image 18">
            <a:extLst>
              <a:ext uri="{FF2B5EF4-FFF2-40B4-BE49-F238E27FC236}">
                <a16:creationId xmlns:a16="http://schemas.microsoft.com/office/drawing/2014/main" id="{9E009633-BF90-3D9C-9FC6-614BA05CF610}"/>
              </a:ext>
            </a:extLst>
          </p:cNvPr>
          <p:cNvPicPr>
            <a:picLocks noChangeAspect="1"/>
          </p:cNvPicPr>
          <p:nvPr/>
        </p:nvPicPr>
        <p:blipFill>
          <a:blip r:embed="rId6"/>
          <a:srcRect t="13596" b="13650"/>
          <a:stretch>
            <a:fillRect/>
          </a:stretch>
        </p:blipFill>
        <p:spPr>
          <a:xfrm>
            <a:off x="9571495" y="140086"/>
            <a:ext cx="1038797" cy="755747"/>
          </a:xfrm>
          <a:prstGeom prst="rect">
            <a:avLst/>
          </a:prstGeom>
        </p:spPr>
      </p:pic>
    </p:spTree>
    <p:extLst>
      <p:ext uri="{BB962C8B-B14F-4D97-AF65-F5344CB8AC3E}">
        <p14:creationId xmlns:p14="http://schemas.microsoft.com/office/powerpoint/2010/main" val="359323158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15899</TotalTime>
  <Words>576</Words>
  <Application>Microsoft Office PowerPoint</Application>
  <PresentationFormat>Grand écran</PresentationFormat>
  <Paragraphs>119</Paragraphs>
  <Slides>23</Slides>
  <Notes>19</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23</vt:i4>
      </vt:variant>
    </vt:vector>
  </HeadingPairs>
  <TitlesOfParts>
    <vt:vector size="31" baseType="lpstr">
      <vt:lpstr>Arial</vt:lpstr>
      <vt:lpstr>Calibri</vt:lpstr>
      <vt:lpstr>Calibri Light</vt:lpstr>
      <vt:lpstr>Cambria Math</vt:lpstr>
      <vt:lpstr>Cursive standard</vt:lpstr>
      <vt:lpstr>KG Turning Tables</vt:lpstr>
      <vt:lpstr>Wingdings</vt:lpstr>
      <vt:lpstr>Thème Office</vt:lpstr>
      <vt:lpstr>PERIODE 3  séance 67</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Laetitia</dc:creator>
  <cp:lastModifiedBy>VALERIE BAILLY</cp:lastModifiedBy>
  <cp:revision>374</cp:revision>
  <dcterms:created xsi:type="dcterms:W3CDTF">2018-07-28T07:30:27Z</dcterms:created>
  <dcterms:modified xsi:type="dcterms:W3CDTF">2026-01-02T09:25:10Z</dcterms:modified>
</cp:coreProperties>
</file>