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7" r:id="rId2"/>
    <p:sldId id="281" r:id="rId3"/>
    <p:sldId id="1509" r:id="rId4"/>
    <p:sldId id="467" r:id="rId5"/>
    <p:sldId id="1529" r:id="rId6"/>
    <p:sldId id="1591" r:id="rId7"/>
    <p:sldId id="1602" r:id="rId8"/>
    <p:sldId id="1603" r:id="rId9"/>
    <p:sldId id="1604" r:id="rId10"/>
    <p:sldId id="1605" r:id="rId11"/>
    <p:sldId id="1606" r:id="rId12"/>
    <p:sldId id="1607" r:id="rId13"/>
    <p:sldId id="1608" r:id="rId14"/>
    <p:sldId id="532" r:id="rId15"/>
    <p:sldId id="1348" r:id="rId16"/>
    <p:sldId id="1536" r:id="rId17"/>
    <p:sldId id="1610" r:id="rId18"/>
    <p:sldId id="1611" r:id="rId19"/>
    <p:sldId id="1609" r:id="rId20"/>
    <p:sldId id="275" r:id="rId21"/>
    <p:sldId id="1573" r:id="rId22"/>
    <p:sldId id="1612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183"/>
    <a:srgbClr val="FF0066"/>
    <a:srgbClr val="FF6600"/>
    <a:srgbClr val="3333FF"/>
    <a:srgbClr val="FECEF8"/>
    <a:srgbClr val="9933FF"/>
    <a:srgbClr val="00FF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49" autoAdjust="0"/>
    <p:restoredTop sz="93741" autoAdjust="0"/>
  </p:normalViewPr>
  <p:slideViewPr>
    <p:cSldViewPr snapToGrid="0">
      <p:cViewPr varScale="1">
        <p:scale>
          <a:sx n="62" d="100"/>
          <a:sy n="62" d="100"/>
        </p:scale>
        <p:origin x="4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AC8-E53F-4404-B0A6-590CBA06ACD9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6C204-3D0E-43E8-BBCD-7E99DCEB2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17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3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6609E-39DF-F738-162C-F61980514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9D94ECB-6342-0CC2-332C-F7A0FF859E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77AC61-4BCD-508F-48AB-AF571432B9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F2C176-7119-B20F-4F03-31E6625390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892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5A21A-8131-7945-3EA2-1D954D5D0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43402EF-F883-878A-79A5-409FE31BC5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ACED866-AA8B-59ED-0D13-38D4C04C10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D3ACE6C-8BB2-58A6-2608-A7E7D4024F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896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4CFA-6EF4-6861-B627-9DCE640F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FBC969-6437-3B2E-54E6-F1EDD6F1E0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803109-B20B-243F-00B5-5AE9FFDAD7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FC0561-733B-B0D9-53C1-6B8593A9B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31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A1FE-9BF9-1F0A-607A-2FDD54EDB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6FE4014-D30C-A90D-860B-52B0D1A5AA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FDE79FD-FAB6-8EEB-AA47-12990BBA4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Mener collectivement les étapes de la démarche de résolution, les élèves travaillant dans leur cahier. Une fois l’opération «45 – 11» trouvée, demander aux élèves de la calculer par eux-mêmes. Leur distribuer le matériel de numération et les laisser chercher en binômes pendant 5 min. Corriger collectivement </a:t>
            </a:r>
            <a:r>
              <a:rPr lang="fr-FR"/>
              <a:t>en explicitant </a:t>
            </a:r>
            <a:r>
              <a:rPr lang="fr-FR" dirty="0"/>
              <a:t>une procédure.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0B254F-2130-88F5-89A1-B28F9C9E0E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845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B7C47-B6FE-C990-0CCF-41D43A933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F801825-DED5-2219-2F28-AB0A31D77F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B35137E-7636-7085-A51A-510E892F2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9A87CE-14E4-E9B5-42C3-B397D1FD0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303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9E222-DC10-43C1-9DA8-5988B8E9F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9F5271E-D069-651F-9734-0FD533E8B9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8AA2822-CCD0-B7BC-30D4-DCC6C42440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3D72E8-082E-B62B-977D-713EF3C56F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719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69FC1-C27C-2ECA-2940-EAA2167FD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FE26324-5E4C-E149-A113-FA3BAA1E3C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0082E0-7E87-147A-7F1A-A3FEC988A6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Proposer le même énoncé avec une bande dessinée à 21€ et 50€ d’économies. Laisser les élèves résoudre le problème et faire le calcul en binômes. Étayer. Corriger collectivement en explicitant la stratégie de calcul avec cassage de la dizaine à partir du matériel de numération. </a:t>
            </a:r>
            <a:r>
              <a:rPr lang="fr-FR" u="sng" dirty="0"/>
              <a:t>Il ne s’agit pas de chercher à formaliser la tech nique de la soustraction posée, mais de proposer une première approche, comme le demandent les programmes.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BBE0DB-7C26-8195-21A8-248E6BF402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127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E950D-9901-12D2-DC9B-A61160646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A087599-4EE8-6575-2D78-0CD35731E2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2ED9CD1-DF37-62AF-648C-6AD7404455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FFB481-3AF1-553B-F81B-730F1F5861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0559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B960B-0397-D250-1F38-1005DDAD2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44B95DB-0A8B-D6F9-053C-C26FEAB3A6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0D8468B-F13D-5E6F-CFB6-D8A067E99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71AF88-8C5C-BEAC-6BE2-ED0B95E273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614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2B482-B510-12FA-F3A9-3E6777EB9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A72714-8504-3DED-3BA2-9667C88428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F8380E9-B5F8-BC94-3769-6E3C883ACB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0D8E51-287D-AD21-8291-B64949E1BA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303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9AEDC9-D5E5-6689-6D22-58B9D4F97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F23C190-1C40-1A6F-D889-FF43595DF9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24D94C0-8B6D-D46E-6AD5-9088EBB21F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4715E4-B73A-4331-B3B9-46CC620D0F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700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D4B1C-403A-5A5C-206A-4C7034131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ACFA568-2717-6B8F-E9C4-65B104F337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D578998-C30C-52FF-D774-4AE6BD17CF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Corriger en s’appuyant sur la stratégie C5</a:t>
            </a:r>
          </a:p>
          <a:p>
            <a:r>
              <a:rPr lang="fr-FR" dirty="0"/>
              <a:t>CE1 - Ils cherchent en binômes, en décomposant dans leur cahier comme avec la stratégie. Ils peuvent aussi utiliser les pages Je mémorise les doubles et les moitiés du Cahier de leçons 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53FC90-3D1B-0888-199C-6C0C6169B5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810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55E13-E75C-8F7B-4304-7361628BA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9CF23C9-6EF8-C1E4-8B1A-6C554F2FE5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D8CE41B-A7C7-1AA5-3881-02DB05FB00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DA97C2-A23C-B13B-D695-11C81574C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587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84C94-C787-F5C8-A268-3A0248C3B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0685CAE-E9B8-EA1D-4868-C2A4B7F23A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8780862-CEFD-8524-E94A-5D2B7ED282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68BBCE-616A-E043-9978-A6C523A9DE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367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63BDF-34F5-0E46-D713-B3EBAA382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546975C-E93B-D3DA-859F-8C3912A9AF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826534E-2BCC-6E9D-2BBA-A341253158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C246CA-8E55-BC82-47FD-048C17634F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544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3F899-90DE-C381-CD55-5A99349F9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0588CD7-A6E5-70A4-A003-D9A3F5BDAD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B8067EE-E69C-CB88-08BD-DB961740B2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4B92DB-95A6-28B2-AF6B-F59F396D96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536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1CF11-DE3B-1887-8A7A-6CB5E6137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DE66889-EE91-E701-1C06-3ADFC9A933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F70F58B-2CD8-4469-3D06-CBF07C342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E19516-72F9-B41D-4CB2-8B89A6F4D8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93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FF217-12A7-4EEB-A87D-39421C46C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B0D682-99C3-404A-9B55-B0EDB7633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D1FE5-DCD5-442B-91EF-495398AE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46FAD-A964-4AE6-9BFC-0EA1B48AE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4CDFF-11A5-423A-A3A4-798F50B0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C65BD-9992-4902-B05E-0138CCB4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316A92-0319-4F63-8C86-30F0C4040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733FA-52A9-4418-8410-88B62C12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18959-2499-4EA8-9BA2-196A33C8E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D0C1B-FE07-4884-9BA9-A7A9C48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EB93DDF-FFF3-4049-9079-485FADFFE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39418-0C31-4A1D-A317-6DC2AAC08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77959-5514-4968-B846-B1131E6C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D1FE4-474D-46D9-90F5-08EEB415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624A66-6612-41A5-8C15-15783BAA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1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5D2F2-5F4A-4800-B7FF-085E8596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39B51-ED64-4E76-AF73-F34909530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35532-33CD-460D-8F81-58B6BFA3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7A0FE-61A8-44B9-84A6-2380C2D5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DE69B1-9C18-4D48-86EF-064450BF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9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C622-AF3E-44BE-89C3-1C286831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506B-CA9D-47B9-8F83-5B121707A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13DA7-0CF8-4F08-95C4-12EB094F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69D26-B318-4A1E-BE5B-B4EEECB5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37DAFD-3EFD-492F-9725-971C293A0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22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FA138-BBE1-478B-962E-4868E93B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77C592-D2F5-4B71-A4C1-3C080158E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C46E8-ECC3-4311-9475-B5A2720FE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837DA2-DB47-46EA-960E-1ECD86A4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FDB679-3212-4D96-BAD4-C8F7F2F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A064E1-6753-4806-ABA0-DDA06CD1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E85EF-E2A3-48D0-BA9B-8EC9AC00C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5029C8-40B9-4BBC-A4BE-8D5A0A03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83306D-F452-464B-8A5E-179B79D9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7D1BF7-B52B-4497-A5DD-00CB0636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F345DD-9907-4727-88B0-188804BA8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ADDBC0-7EEE-4FBA-A279-DFB0234F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1E36355-8973-4BE4-BC67-F39BBAB2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AD0037-9B0D-4D25-BD1F-3E4B239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619AC-D66D-497B-875D-FDD6AC6C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6CEC54-9C38-47C9-8C42-8AD479B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EDFB55-3929-4E11-BB4B-B17D5727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FF35C-B58E-456B-952E-5BDB700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40F451-B973-4029-925C-207B2923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AF2F5E-9D14-4DC1-AE9A-9433C41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F8B68-7E9F-4BC2-81EE-0AC8CB87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7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4D605-BA5A-4C63-A881-7C95B019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98BE7B-D98E-47E7-80A3-F73C6950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C86DC-0AB7-487C-8748-BC84B6737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6AA718-8B4B-4504-A3E5-8CBB7840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694152-4D78-4308-A7AF-682FEA2C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DF173-6F9A-4225-9E74-7E039A1E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5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F65F75-7DF2-4F8F-9AD2-EFC64468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6C54F8-B611-41A9-B77C-0D0F558A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07A8-2323-4F18-8438-BD6E0E413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FE131B-9EFC-4741-B33F-AED6166A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6B9C83-6141-42E3-BE21-B62AF638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EC9895-7D7A-42DC-A0C8-AE7B64D1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EA9F402-D99D-456A-B8A3-F34EFAA0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E1E11B-C52B-4EA7-82C0-DC449B58F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7EB5B-ACF9-460A-9BEE-D0A581F13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E2530-3019-4648-9044-467A6E8DE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B677B-9A7C-4458-9EFB-6F8105F7A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3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53602-2FB3-41C5-8BFE-6B6D989A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474" y="1"/>
            <a:ext cx="12372474" cy="6858000"/>
          </a:xfrm>
        </p:spPr>
        <p:txBody>
          <a:bodyPr>
            <a:normAutofit/>
          </a:bodyPr>
          <a:lstStyle/>
          <a:p>
            <a:pPr algn="ctr"/>
            <a:r>
              <a:rPr lang="fr-FR" sz="13800" dirty="0">
                <a:latin typeface="KG Turning Tables" panose="02000000000000000000" pitchFamily="2" charset="0"/>
              </a:rPr>
              <a:t>PERIODE 3</a:t>
            </a:r>
            <a:br>
              <a:rPr lang="fr-FR" sz="13800" dirty="0">
                <a:latin typeface="KG Turning Tables" panose="02000000000000000000" pitchFamily="2" charset="0"/>
              </a:rPr>
            </a:br>
            <a:br>
              <a:rPr lang="fr-FR" sz="13800" dirty="0">
                <a:latin typeface="KG Turning Tables" panose="02000000000000000000" pitchFamily="2" charset="0"/>
              </a:rPr>
            </a:br>
            <a:r>
              <a:rPr lang="fr-FR" sz="13800" dirty="0">
                <a:latin typeface="KG Turning Tables" panose="02000000000000000000" pitchFamily="2" charset="0"/>
              </a:rPr>
              <a:t>séance 66</a:t>
            </a:r>
          </a:p>
        </p:txBody>
      </p:sp>
    </p:spTree>
    <p:extLst>
      <p:ext uri="{BB962C8B-B14F-4D97-AF65-F5344CB8AC3E}">
        <p14:creationId xmlns:p14="http://schemas.microsoft.com/office/powerpoint/2010/main" val="405114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0D126-4D17-3D8F-71BC-914FC248C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7A63B4BC-76B4-3111-7824-7E78DBBD9AA5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A3095DD-1D27-528C-5128-1589E3EC2B88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0D1AC036-8756-925E-7D2F-DEC73608E9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446390" y="125950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2661B81-01F1-FD2C-970C-26A8C6A0E090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30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4</a:t>
            </a:r>
            <a:r>
              <a:rPr lang="fr-FR" sz="6000" b="1" dirty="0">
                <a:latin typeface="BelleAllureCE" panose="02000803000000000000" pitchFamily="2" charset="0"/>
              </a:rPr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1A735B-6D6E-F297-8BF7-0429925A9385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B3ABA8C-E5AC-F622-7B50-D3B88E97A063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84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291E03-ADDC-D0B6-92E8-42CEA185D4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5CCA3B3-B4A9-E8FA-CE2A-8CA2828CB1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496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CCFCE-75A6-B472-80FF-EAE543E6F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82120BF8-FDEE-B03E-FE72-F6E7D3BF4408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87CE231-47BC-4756-E41B-51CB5357FB94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E2D87939-907E-524E-81A9-A67B3D1759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230633" y="125950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A92E1CE-36DF-B33E-DD51-DC00FAC8FB89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32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4</a:t>
            </a:r>
            <a:r>
              <a:rPr lang="fr-FR" sz="6000" b="1" dirty="0">
                <a:latin typeface="BelleAllureCE" panose="02000803000000000000" pitchFamily="2" charset="0"/>
              </a:rPr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7D87306-BE84-CC80-4B7D-4FA89FEDB56A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2BD2C02-0E3C-7DD0-21B9-EB7880983893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86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890EA79-1730-AD97-888A-2BEA73A029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38D4CCC-A2D1-AF77-4168-88C8C1E78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28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2B0E6-8FFD-1D0D-79AD-AB7E5A1B4A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956B4694-BD61-4571-8E85-8227D92DC3B8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CBE74ABD-08CE-87CF-AAE8-97FBC5A70948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BC627563-FFFB-6DD5-00E0-36DF782B49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415567" y="135685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359A6AD-37D3-831F-FEDE-15C30D81B102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36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4</a:t>
            </a:r>
            <a:r>
              <a:rPr lang="fr-FR" sz="6000" b="1" dirty="0">
                <a:latin typeface="BelleAllureCE" panose="02000803000000000000" pitchFamily="2" charset="0"/>
              </a:rPr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9F21B2B-F0A9-5865-236D-69B69DFBD507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25CE18A-3482-8E56-E887-D7304C37A8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679BB93-E571-6164-A00F-C8B5CA10E54E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34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CCC1972-EBBA-0B38-EF1B-F120C7317E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343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0A82B-F024-5E35-07FD-9CCA69367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D58B556B-D325-3646-5D69-6CF86CB9C6D8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56ACB01B-F54E-7C3E-70EE-5427D5290FC2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EE546201-5781-3E86-6E79-FC97069D86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343648" y="116794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F8D4561-7988-3CF3-C79A-9D73EA905098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44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5</a:t>
            </a:r>
            <a:r>
              <a:rPr lang="fr-FR" sz="6000" b="1" dirty="0">
                <a:latin typeface="BelleAllureCE" panose="02000803000000000000" pitchFamily="2" charset="0"/>
              </a:rPr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92B5171-73E4-06DD-408E-1141C551061D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8FCB14C-E694-9D30-FFD7-FCFCC24906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A30867B-922B-9E3C-C373-E360316926A3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34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743450-C39B-54B2-21F2-C71B34A3E6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09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  <a:solidFill>
            <a:srgbClr val="F4B183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780980" y="2078315"/>
              <a:ext cx="8137133" cy="383774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réaliser des calculs soustractifs dans les problèmes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modélise la stratégie P6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027353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E7E43-E711-6BF2-B499-D48485C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9CB73B15-EA58-9A86-F2FE-826CD30F7FD6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6B2AC11-747A-FB7C-430F-AAEBEB495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15" y="1134774"/>
            <a:ext cx="6929792" cy="5287094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2B7538E2-E98D-DF22-168F-A7BC19C4067C}"/>
              </a:ext>
            </a:extLst>
          </p:cNvPr>
          <p:cNvSpPr txBox="1">
            <a:spLocks/>
          </p:cNvSpPr>
          <p:nvPr/>
        </p:nvSpPr>
        <p:spPr>
          <a:xfrm>
            <a:off x="3678149" y="264481"/>
            <a:ext cx="5208998" cy="4370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>
                <a:latin typeface="+mn-lt"/>
              </a:rPr>
              <a:t>Je cherche en suivant 4 étapes</a:t>
            </a:r>
            <a:endParaRPr kumimoji="0" lang="fr-FR" sz="30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365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BED31-496D-B53C-11F3-358923AAF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5418097E-7A50-B57D-AC06-DA5F38EEF144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CD046CF2-9007-E89A-708A-65A4976C0175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Bulle narrative : ronde 7">
            <a:extLst>
              <a:ext uri="{FF2B5EF4-FFF2-40B4-BE49-F238E27FC236}">
                <a16:creationId xmlns:a16="http://schemas.microsoft.com/office/drawing/2014/main" id="{B9BB0424-1F56-1911-D824-C9D3F9266855}"/>
              </a:ext>
            </a:extLst>
          </p:cNvPr>
          <p:cNvSpPr/>
          <p:nvPr/>
        </p:nvSpPr>
        <p:spPr>
          <a:xfrm>
            <a:off x="182421" y="2739801"/>
            <a:ext cx="5771225" cy="2445026"/>
          </a:xfrm>
          <a:prstGeom prst="roundRect">
            <a:avLst/>
          </a:prstGeom>
          <a:solidFill>
            <a:srgbClr val="FFE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88000" tIns="144000" rIns="288000" bIns="144000" rtlCol="0" anchor="ctr">
            <a:spAutoFit/>
          </a:bodyPr>
          <a:lstStyle/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dirty="0">
                <a:solidFill>
                  <a:schemeClr val="tx1"/>
                </a:solidFill>
              </a:rPr>
              <a:t>J’achète une bande dessinée à 11€. J’ai 45€ d’économies. </a:t>
            </a:r>
          </a:p>
          <a:p>
            <a:pPr>
              <a:lnSpc>
                <a:spcPts val="3380"/>
              </a:lnSpc>
              <a:spcAft>
                <a:spcPts val="800"/>
              </a:spcAft>
            </a:pPr>
            <a:endParaRPr lang="fr-FR" sz="2800" dirty="0">
              <a:solidFill>
                <a:schemeClr val="tx1"/>
              </a:solidFill>
            </a:endParaRPr>
          </a:p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b="1" dirty="0">
                <a:solidFill>
                  <a:schemeClr val="tx1"/>
                </a:solidFill>
              </a:rPr>
              <a:t>Combien me reste-t-il ?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A2B0DBC-3F1B-03A4-4FB1-5E25DE333875}"/>
              </a:ext>
            </a:extLst>
          </p:cNvPr>
          <p:cNvSpPr txBox="1"/>
          <p:nvPr/>
        </p:nvSpPr>
        <p:spPr>
          <a:xfrm>
            <a:off x="1166033" y="1673173"/>
            <a:ext cx="3906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Lisons le problème</a:t>
            </a:r>
            <a:endParaRPr lang="fr-FR" sz="4800" b="1" dirty="0">
              <a:solidFill>
                <a:srgbClr val="0070C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B9992D-5EAC-F3B0-B0F3-7061BCC30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033" y="107605"/>
            <a:ext cx="1362758" cy="134356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65C8E2B-ABDC-C86A-4992-C381C1587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222" y="1283413"/>
            <a:ext cx="3424854" cy="511418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7D6C323-2F9F-E556-B9BE-86F9FF26B6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7306" y="207139"/>
            <a:ext cx="1100214" cy="166331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77482B0-5801-3F3D-154D-AA804FCC5214}"/>
              </a:ext>
            </a:extLst>
          </p:cNvPr>
          <p:cNvSpPr txBox="1"/>
          <p:nvPr/>
        </p:nvSpPr>
        <p:spPr>
          <a:xfrm>
            <a:off x="6096000" y="533165"/>
            <a:ext cx="50723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Avec ton camarade, lis la stratégie</a:t>
            </a:r>
            <a:endParaRPr lang="fr-FR" sz="2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89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B611B-6F81-E5F7-EDDF-5A825F985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FD2962A5-70DA-CAF0-958D-18785579347A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3DF2490-EA4B-28CA-4C46-622C200CDC9D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Bulle narrative : ronde 7">
            <a:extLst>
              <a:ext uri="{FF2B5EF4-FFF2-40B4-BE49-F238E27FC236}">
                <a16:creationId xmlns:a16="http://schemas.microsoft.com/office/drawing/2014/main" id="{FFCA8C08-EE8D-1650-8C19-2F6D1042168C}"/>
              </a:ext>
            </a:extLst>
          </p:cNvPr>
          <p:cNvSpPr/>
          <p:nvPr/>
        </p:nvSpPr>
        <p:spPr>
          <a:xfrm>
            <a:off x="182421" y="2739801"/>
            <a:ext cx="5771225" cy="2445026"/>
          </a:xfrm>
          <a:prstGeom prst="roundRect">
            <a:avLst/>
          </a:prstGeom>
          <a:solidFill>
            <a:srgbClr val="FFE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88000" tIns="144000" rIns="288000" bIns="144000" rtlCol="0" anchor="ctr">
            <a:spAutoFit/>
          </a:bodyPr>
          <a:lstStyle/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dirty="0">
                <a:solidFill>
                  <a:schemeClr val="tx1"/>
                </a:solidFill>
              </a:rPr>
              <a:t>J’achète une bande dessinée à 11€. J’ai 45€ d’économies. </a:t>
            </a:r>
          </a:p>
          <a:p>
            <a:pPr>
              <a:lnSpc>
                <a:spcPts val="3380"/>
              </a:lnSpc>
              <a:spcAft>
                <a:spcPts val="800"/>
              </a:spcAft>
            </a:pPr>
            <a:endParaRPr lang="fr-FR" sz="2800" dirty="0">
              <a:solidFill>
                <a:schemeClr val="tx1"/>
              </a:solidFill>
            </a:endParaRPr>
          </a:p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b="1" dirty="0">
                <a:solidFill>
                  <a:schemeClr val="tx1"/>
                </a:solidFill>
              </a:rPr>
              <a:t>Combien me reste-t-il ?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2876428-5A94-DCCC-25BF-72B4679DAE2A}"/>
              </a:ext>
            </a:extLst>
          </p:cNvPr>
          <p:cNvSpPr txBox="1"/>
          <p:nvPr/>
        </p:nvSpPr>
        <p:spPr>
          <a:xfrm>
            <a:off x="1166033" y="1673173"/>
            <a:ext cx="3906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Lisons le problème</a:t>
            </a:r>
            <a:endParaRPr lang="fr-FR" sz="4800" b="1" dirty="0">
              <a:solidFill>
                <a:srgbClr val="0070C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0522F56-8C04-A894-74B3-062176211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033" y="107605"/>
            <a:ext cx="1362758" cy="1343564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474C77F3-CDE8-9746-7B1F-7E4A25C3F869}"/>
              </a:ext>
            </a:extLst>
          </p:cNvPr>
          <p:cNvSpPr txBox="1"/>
          <p:nvPr/>
        </p:nvSpPr>
        <p:spPr>
          <a:xfrm>
            <a:off x="6177136" y="333111"/>
            <a:ext cx="431172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Reprenons le problème de la séance précédente</a:t>
            </a:r>
            <a:endParaRPr lang="fr-FR" sz="2600" b="1" dirty="0">
              <a:solidFill>
                <a:srgbClr val="0070C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5C71C09-EA84-2C98-DB24-F3DDBA799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991" y="185500"/>
            <a:ext cx="1415340" cy="188987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AC42FB-CF7E-3B5F-9A74-ADD61E09C8E5}"/>
              </a:ext>
            </a:extLst>
          </p:cNvPr>
          <p:cNvSpPr txBox="1"/>
          <p:nvPr/>
        </p:nvSpPr>
        <p:spPr>
          <a:xfrm>
            <a:off x="6238355" y="1579735"/>
            <a:ext cx="4250502" cy="2029293"/>
          </a:xfrm>
          <a:prstGeom prst="rect">
            <a:avLst/>
          </a:prstGeom>
          <a:solidFill>
            <a:srgbClr val="FFE79D"/>
          </a:solidFill>
        </p:spPr>
        <p:txBody>
          <a:bodyPr wrap="square" lIns="252000" tIns="180000" rIns="252000" bIns="18000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2000" b="1" kern="1200" dirty="0">
                <a:solidFill>
                  <a:schemeClr val="tx1"/>
                </a:solidFill>
                <a:effectLst/>
                <a:latin typeface="BelleAllureCE" panose="02000803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ans.</a:t>
            </a:r>
            <a:b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 sœur a </a:t>
            </a:r>
            <a:r>
              <a:rPr lang="fr-FR" sz="2000" b="1" dirty="0">
                <a:latin typeface="BelleAllureCE" panose="02000803000000000000" pitchFamily="50" charset="0"/>
                <a:cs typeface="Calibri" panose="020F0502020204030204" pitchFamily="34" charset="0"/>
              </a:rPr>
              <a:t>7</a:t>
            </a: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ans de plus qu’elle. </a:t>
            </a:r>
            <a:endParaRPr lang="fr-F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 âge a sa sœur ?</a:t>
            </a:r>
            <a:r>
              <a:rPr lang="fr-FR" sz="20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8990D94-442F-D3CA-895C-26E97D94F3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354" y="3688000"/>
            <a:ext cx="5830093" cy="133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520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0FF77-DEB8-A2FE-B80D-DEF680F49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A71A2E0E-D1A4-F957-5353-B92956AF88A7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D9C8B154-F599-374A-B56D-C3AD9D67EF48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Bulle narrative : ronde 7">
            <a:extLst>
              <a:ext uri="{FF2B5EF4-FFF2-40B4-BE49-F238E27FC236}">
                <a16:creationId xmlns:a16="http://schemas.microsoft.com/office/drawing/2014/main" id="{3AC85883-1171-D5C0-95BA-DEEA8681333E}"/>
              </a:ext>
            </a:extLst>
          </p:cNvPr>
          <p:cNvSpPr/>
          <p:nvPr/>
        </p:nvSpPr>
        <p:spPr>
          <a:xfrm>
            <a:off x="182421" y="2739801"/>
            <a:ext cx="5771225" cy="2445026"/>
          </a:xfrm>
          <a:prstGeom prst="roundRect">
            <a:avLst/>
          </a:prstGeom>
          <a:solidFill>
            <a:srgbClr val="FFE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88000" tIns="144000" rIns="288000" bIns="144000" rtlCol="0" anchor="ctr">
            <a:spAutoFit/>
          </a:bodyPr>
          <a:lstStyle/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dirty="0">
                <a:solidFill>
                  <a:schemeClr val="tx1"/>
                </a:solidFill>
              </a:rPr>
              <a:t>J’achète une bande dessinée à 11€. J’ai 45€ d’économies. </a:t>
            </a:r>
          </a:p>
          <a:p>
            <a:pPr>
              <a:lnSpc>
                <a:spcPts val="3380"/>
              </a:lnSpc>
              <a:spcAft>
                <a:spcPts val="800"/>
              </a:spcAft>
            </a:pPr>
            <a:endParaRPr lang="fr-FR" sz="2800" dirty="0">
              <a:solidFill>
                <a:schemeClr val="tx1"/>
              </a:solidFill>
            </a:endParaRPr>
          </a:p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b="1" dirty="0">
                <a:solidFill>
                  <a:schemeClr val="tx1"/>
                </a:solidFill>
              </a:rPr>
              <a:t>Combien me reste-t-il ?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96E5574-578B-1EA1-B373-00287086EE7B}"/>
              </a:ext>
            </a:extLst>
          </p:cNvPr>
          <p:cNvSpPr txBox="1"/>
          <p:nvPr/>
        </p:nvSpPr>
        <p:spPr>
          <a:xfrm>
            <a:off x="1166033" y="1673173"/>
            <a:ext cx="3906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Lisons le problème</a:t>
            </a:r>
            <a:endParaRPr lang="fr-FR" sz="4800" b="1" dirty="0">
              <a:solidFill>
                <a:srgbClr val="0070C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6FD8E0D-7B47-568A-1D8F-2BCD2CA22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033" y="107605"/>
            <a:ext cx="1362758" cy="1343564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20D3D50D-F506-4591-A93D-CE0B79BF8BA2}"/>
              </a:ext>
            </a:extLst>
          </p:cNvPr>
          <p:cNvSpPr txBox="1"/>
          <p:nvPr/>
        </p:nvSpPr>
        <p:spPr>
          <a:xfrm>
            <a:off x="6177136" y="333111"/>
            <a:ext cx="431172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Reprenons le problème de la séance précédente</a:t>
            </a:r>
            <a:endParaRPr lang="fr-FR" sz="2600" b="1" dirty="0">
              <a:solidFill>
                <a:srgbClr val="0070C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418A0B3-70D1-6CE3-2DA6-C1D2BCEA0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991" y="185500"/>
            <a:ext cx="1415340" cy="188987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8C32A95-D46D-0683-B0BC-B1DC7E79C3F5}"/>
              </a:ext>
            </a:extLst>
          </p:cNvPr>
          <p:cNvSpPr txBox="1"/>
          <p:nvPr/>
        </p:nvSpPr>
        <p:spPr>
          <a:xfrm>
            <a:off x="6238354" y="1794880"/>
            <a:ext cx="4873762" cy="1634120"/>
          </a:xfrm>
          <a:prstGeom prst="rect">
            <a:avLst/>
          </a:prstGeom>
          <a:solidFill>
            <a:srgbClr val="FFE79D"/>
          </a:solidFill>
        </p:spPr>
        <p:txBody>
          <a:bodyPr wrap="square" lIns="252000" tIns="180000" rIns="252000" bIns="18000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 a </a:t>
            </a:r>
            <a:r>
              <a:rPr lang="fr-FR" sz="2000" b="1" dirty="0">
                <a:latin typeface="BelleAllureCE" panose="02000803000000000000" pitchFamily="50" charset="0"/>
                <a:cs typeface="Calibri" panose="020F0502020204030204" pitchFamily="34" charset="0"/>
              </a:rPr>
              <a:t>25</a:t>
            </a: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euros. </a:t>
            </a:r>
            <a:b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Léonie a </a:t>
            </a:r>
            <a:r>
              <a:rPr lang="fr-FR" sz="2000" b="1" dirty="0">
                <a:latin typeface="BelleAllureCE" panose="02000803000000000000" pitchFamily="50" charset="0"/>
                <a:cs typeface="Calibri" panose="020F0502020204030204" pitchFamily="34" charset="0"/>
              </a:rPr>
              <a:t>15</a:t>
            </a:r>
            <a:r>
              <a:rPr lang="fr-FR" sz="24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euros de plus.</a:t>
            </a:r>
            <a:endParaRPr lang="fr-FR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d’argent Léonie a-t-elle </a:t>
            </a:r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fr-FR" sz="20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94D9E82-B274-B8AB-1209-18FAFA0566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295" y="3838167"/>
            <a:ext cx="5842646" cy="134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61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20030-21BB-2AC0-8D4A-A393A2CDA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8191FB0D-BE91-7D9D-304F-F6FFD460CDB2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CDD0255-C5E9-B227-64E2-FC95D93920AC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Bulle narrative : ronde 7">
            <a:extLst>
              <a:ext uri="{FF2B5EF4-FFF2-40B4-BE49-F238E27FC236}">
                <a16:creationId xmlns:a16="http://schemas.microsoft.com/office/drawing/2014/main" id="{11742557-9A27-BBEC-D16C-79E940CBFF84}"/>
              </a:ext>
            </a:extLst>
          </p:cNvPr>
          <p:cNvSpPr/>
          <p:nvPr/>
        </p:nvSpPr>
        <p:spPr>
          <a:xfrm>
            <a:off x="182421" y="2739801"/>
            <a:ext cx="5771225" cy="2445026"/>
          </a:xfrm>
          <a:prstGeom prst="roundRect">
            <a:avLst/>
          </a:prstGeom>
          <a:solidFill>
            <a:srgbClr val="FFE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88000" tIns="144000" rIns="288000" bIns="144000" rtlCol="0" anchor="ctr">
            <a:spAutoFit/>
          </a:bodyPr>
          <a:lstStyle/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dirty="0">
                <a:solidFill>
                  <a:schemeClr val="tx1"/>
                </a:solidFill>
              </a:rPr>
              <a:t>J’achète une bande dessinée à 21€. J’ai 50€ d’économies. </a:t>
            </a:r>
          </a:p>
          <a:p>
            <a:pPr>
              <a:lnSpc>
                <a:spcPts val="3380"/>
              </a:lnSpc>
              <a:spcAft>
                <a:spcPts val="800"/>
              </a:spcAft>
            </a:pPr>
            <a:endParaRPr lang="fr-FR" sz="2800" dirty="0">
              <a:solidFill>
                <a:schemeClr val="tx1"/>
              </a:solidFill>
            </a:endParaRPr>
          </a:p>
          <a:p>
            <a:pPr>
              <a:lnSpc>
                <a:spcPts val="3380"/>
              </a:lnSpc>
              <a:spcAft>
                <a:spcPts val="800"/>
              </a:spcAft>
            </a:pPr>
            <a:r>
              <a:rPr lang="fr-FR" sz="2800" b="1" dirty="0">
                <a:solidFill>
                  <a:schemeClr val="tx1"/>
                </a:solidFill>
              </a:rPr>
              <a:t>Combien me reste-t-il ?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279E40B-23C3-7B3C-832C-B38209D71BA8}"/>
              </a:ext>
            </a:extLst>
          </p:cNvPr>
          <p:cNvSpPr txBox="1"/>
          <p:nvPr/>
        </p:nvSpPr>
        <p:spPr>
          <a:xfrm>
            <a:off x="1166033" y="1673173"/>
            <a:ext cx="3906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Lisons le problème</a:t>
            </a:r>
            <a:endParaRPr lang="fr-FR" sz="4800" b="1" dirty="0">
              <a:solidFill>
                <a:srgbClr val="0070C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4986D7-64E9-2E18-5D90-A277FFF7C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033" y="107605"/>
            <a:ext cx="1362758" cy="134356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310D71C-FAC2-AB08-D7F1-8454B60B5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5756380-20B5-A1BC-4C32-FDB6CAA2B574}"/>
              </a:ext>
            </a:extLst>
          </p:cNvPr>
          <p:cNvSpPr txBox="1"/>
          <p:nvPr/>
        </p:nvSpPr>
        <p:spPr>
          <a:xfrm>
            <a:off x="6318609" y="2797274"/>
            <a:ext cx="56065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Lisons le problème </a:t>
            </a:r>
            <a:r>
              <a:rPr lang="fr-FR" sz="2600" b="1" dirty="0"/>
              <a:t>5</a:t>
            </a:r>
            <a:r>
              <a:rPr lang="fr-FR" sz="2600" dirty="0"/>
              <a:t> 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Résous le problème en suivant la stratégie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A03574-0B3C-AB12-CA4E-E8D937159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17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1017142" y="2762493"/>
              <a:ext cx="7741577" cy="196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la valeur des chiffres dans un nombre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me repérer dans une file ou une liste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06D14-3228-97B8-5EEB-3DD91874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F2618F-AC57-D2D3-84C4-98BDB2A9A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C82442-5544-3038-D538-7CAEE7E8125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5D2B0D-6E0E-46CB-BF5F-6008A550A46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71F824F-FD21-C9AA-99CA-2D6267A23B2D}"/>
                </a:ext>
              </a:extLst>
            </p:cNvPr>
            <p:cNvSpPr txBox="1"/>
            <p:nvPr/>
          </p:nvSpPr>
          <p:spPr>
            <a:xfrm>
              <a:off x="901558" y="2876353"/>
              <a:ext cx="7674795" cy="196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les résultats des tables d’addition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mémorise les tables de multiplication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C52BB5-BB5B-E311-55B0-4445C282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023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579EA-1023-0E15-9D70-3EEFCC471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DDB6411-D68F-9B63-76D7-E6E90D459753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hape 105">
            <a:extLst>
              <a:ext uri="{FF2B5EF4-FFF2-40B4-BE49-F238E27FC236}">
                <a16:creationId xmlns:a16="http://schemas.microsoft.com/office/drawing/2014/main" id="{C03E9178-DDA0-4520-9AF3-1B9C9C1AD0F3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1E615D5-AB96-9796-719B-4BF7BD4B588E}"/>
              </a:ext>
            </a:extLst>
          </p:cNvPr>
          <p:cNvSpPr txBox="1"/>
          <p:nvPr/>
        </p:nvSpPr>
        <p:spPr>
          <a:xfrm>
            <a:off x="6303738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Numerus 2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5E94D1D-1BBC-9DF2-95F7-37E96BFE9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5678F44-370A-1A9D-7250-41D5658E5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035" y="723761"/>
            <a:ext cx="3702240" cy="541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92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DFFA2-9558-D43C-10F5-D999C5160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9D1A880-E793-8D04-FE31-8B4F54E80468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23FD9D5-195B-6D56-AFC0-60A61CB723F6}"/>
              </a:ext>
            </a:extLst>
          </p:cNvPr>
          <p:cNvSpPr txBox="1"/>
          <p:nvPr/>
        </p:nvSpPr>
        <p:spPr>
          <a:xfrm>
            <a:off x="449496" y="2782669"/>
            <a:ext cx="56065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livre des nombres 2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</a:p>
        </p:txBody>
      </p:sp>
      <p:sp>
        <p:nvSpPr>
          <p:cNvPr id="2" name="Shape 105">
            <a:extLst>
              <a:ext uri="{FF2B5EF4-FFF2-40B4-BE49-F238E27FC236}">
                <a16:creationId xmlns:a16="http://schemas.microsoft.com/office/drawing/2014/main" id="{8DCC2605-9A96-43DD-D615-DCEFA3ADAB2D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480B751-7B94-F61E-D6A6-940B0AA56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4ECDBD4-9ABF-4A72-F80F-1CA629D9C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631" y="545926"/>
            <a:ext cx="3753043" cy="541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786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DBE10-C264-6AAA-9996-9A483FAB6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0D374756-F90F-CBF5-7B08-6D1CFD634CC1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069BD9D4-74E1-87F8-3F89-BBAE1D6DB676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7888416B-1F80-3313-AD7F-EA1B26ACBE53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71070740-65F8-0E89-B45B-1128F8FA6F98}"/>
              </a:ext>
            </a:extLst>
          </p:cNvPr>
          <p:cNvCxnSpPr>
            <a:cxnSpLocks/>
          </p:cNvCxnSpPr>
          <p:nvPr/>
        </p:nvCxnSpPr>
        <p:spPr>
          <a:xfrm>
            <a:off x="6096000" y="1265179"/>
            <a:ext cx="0" cy="516390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E48E1901-B15F-FAC8-EC59-F7CB98E65965}"/>
              </a:ext>
            </a:extLst>
          </p:cNvPr>
          <p:cNvSpPr txBox="1"/>
          <p:nvPr/>
        </p:nvSpPr>
        <p:spPr>
          <a:xfrm>
            <a:off x="82193" y="2301411"/>
            <a:ext cx="580661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Écris le nombre qui correspond à :</a:t>
            </a:r>
          </a:p>
          <a:p>
            <a:endParaRPr lang="fr-FR" sz="3200" dirty="0"/>
          </a:p>
          <a:p>
            <a:r>
              <a:rPr lang="fr-FR" sz="3600" b="1" dirty="0"/>
              <a:t>1/ </a:t>
            </a:r>
            <a:r>
              <a:rPr lang="fr-FR" sz="3600" dirty="0"/>
              <a:t>3d et 15u</a:t>
            </a:r>
          </a:p>
          <a:p>
            <a:r>
              <a:rPr lang="fr-FR" sz="3600" b="1" dirty="0"/>
              <a:t>2/ </a:t>
            </a:r>
            <a:r>
              <a:rPr lang="fr-FR" sz="3600" dirty="0"/>
              <a:t>4d et 17u</a:t>
            </a:r>
          </a:p>
          <a:p>
            <a:r>
              <a:rPr lang="fr-FR" sz="3600" b="1" dirty="0"/>
              <a:t>3/ </a:t>
            </a:r>
            <a:r>
              <a:rPr lang="fr-FR" sz="3600" dirty="0"/>
              <a:t>25u et 6d</a:t>
            </a:r>
          </a:p>
          <a:p>
            <a:endParaRPr lang="fr-FR" sz="32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52A25B0-E3CB-C184-CE33-650685ED93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312826" y="122483"/>
            <a:ext cx="1038797" cy="75574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7328733-06A2-3778-7EC5-A232B107E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789" y="658111"/>
            <a:ext cx="4339929" cy="5495104"/>
          </a:xfrm>
          <a:prstGeom prst="rect">
            <a:avLst/>
          </a:prstGeom>
        </p:spPr>
      </p:pic>
      <p:pic>
        <p:nvPicPr>
          <p:cNvPr id="8" name="Picture 2" descr="fiche › Pride Mobility France">
            <a:extLst>
              <a:ext uri="{FF2B5EF4-FFF2-40B4-BE49-F238E27FC236}">
                <a16:creationId xmlns:a16="http://schemas.microsoft.com/office/drawing/2014/main" id="{28934758-A105-627F-15CC-B503DEED3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6962" y="107605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57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477749" y="2980562"/>
              <a:ext cx="7813496" cy="55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4B80A3D-619E-9736-5B01-FD3B60000497}"/>
              </a:ext>
            </a:extLst>
          </p:cNvPr>
          <p:cNvSpPr txBox="1"/>
          <p:nvPr/>
        </p:nvSpPr>
        <p:spPr>
          <a:xfrm>
            <a:off x="1894678" y="2643538"/>
            <a:ext cx="96603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les compléments à la dizaine supérieure</a:t>
            </a:r>
          </a:p>
          <a:p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détermine la moitié d’un nombre pair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</a:rPr>
              <a:t> </a:t>
            </a:r>
          </a:p>
          <a:p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3167E9-C644-E621-9E59-CA0334F9F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145A0E7B-B300-9931-4B30-0E5178825A64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5D16E302-D615-742B-B84F-E423421EB76B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C8E6B08-C2E5-C134-B858-FADB798226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576601" y="125949"/>
            <a:ext cx="1038797" cy="75574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D48FF8D-8F8F-BC44-84DE-189BA8753FA4}"/>
              </a:ext>
            </a:extLst>
          </p:cNvPr>
          <p:cNvSpPr txBox="1"/>
          <p:nvPr/>
        </p:nvSpPr>
        <p:spPr>
          <a:xfrm>
            <a:off x="6275141" y="1017380"/>
            <a:ext cx="53361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Déterminer la moitié de </a:t>
            </a:r>
            <a:r>
              <a:rPr lang="fr-FR" sz="3600" b="1" dirty="0"/>
              <a:t>46</a:t>
            </a:r>
            <a:r>
              <a:rPr lang="fr-FR" sz="3600" dirty="0"/>
              <a:t>, c’est décomposer </a:t>
            </a:r>
            <a:r>
              <a:rPr lang="fr-FR" sz="3600" b="1" dirty="0"/>
              <a:t>46</a:t>
            </a:r>
            <a:r>
              <a:rPr lang="fr-FR" sz="3600" dirty="0"/>
              <a:t> en </a:t>
            </a:r>
          </a:p>
          <a:p>
            <a:r>
              <a:rPr lang="fr-FR" sz="3600" b="1" dirty="0"/>
              <a:t>40 + 6 </a:t>
            </a:r>
            <a:r>
              <a:rPr lang="fr-FR" sz="3600" dirty="0"/>
              <a:t>et prendre la moitié de chaque nombre.</a:t>
            </a:r>
            <a:endParaRPr lang="fr-FR" sz="4800" b="1" dirty="0">
              <a:solidFill>
                <a:srgbClr val="0070C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BBBABCA-E97E-62DC-4BEA-B236354D3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69" y="2097565"/>
            <a:ext cx="5336196" cy="38051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F8660B6-66A3-2D70-E9CB-D25320198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050" y="135682"/>
            <a:ext cx="1230635" cy="176339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7FB2EBD-E3D1-8391-70F8-8685914DC8C2}"/>
              </a:ext>
            </a:extLst>
          </p:cNvPr>
          <p:cNvSpPr txBox="1"/>
          <p:nvPr/>
        </p:nvSpPr>
        <p:spPr>
          <a:xfrm>
            <a:off x="2142163" y="881696"/>
            <a:ext cx="3354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ton camarade, observe et relis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C77BB98-4C57-D261-F08F-C3B55530FA2D}"/>
              </a:ext>
            </a:extLst>
          </p:cNvPr>
          <p:cNvSpPr txBox="1"/>
          <p:nvPr/>
        </p:nvSpPr>
        <p:spPr>
          <a:xfrm>
            <a:off x="9246742" y="3429000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46 = 40 + 6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EC0DF4-758A-1C9F-7918-8B6FD032D01E}"/>
              </a:ext>
            </a:extLst>
          </p:cNvPr>
          <p:cNvSpPr txBox="1"/>
          <p:nvPr/>
        </p:nvSpPr>
        <p:spPr>
          <a:xfrm>
            <a:off x="6139926" y="4000164"/>
            <a:ext cx="5452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La moitié de </a:t>
            </a:r>
            <a:r>
              <a:rPr lang="fr-FR" sz="3600" b="1" dirty="0">
                <a:solidFill>
                  <a:srgbClr val="0070C0"/>
                </a:solidFill>
              </a:rPr>
              <a:t>46 </a:t>
            </a:r>
            <a:r>
              <a:rPr lang="fr-FR" sz="3600" dirty="0"/>
              <a:t>c’est  </a:t>
            </a:r>
            <a:r>
              <a:rPr lang="fr-FR" sz="3600" b="1" dirty="0">
                <a:solidFill>
                  <a:srgbClr val="00B050"/>
                </a:solidFill>
              </a:rPr>
              <a:t>20 + 3</a:t>
            </a:r>
          </a:p>
          <a:p>
            <a:r>
              <a:rPr lang="fr-FR" sz="3600" dirty="0"/>
              <a:t>                              soit      </a:t>
            </a:r>
            <a:r>
              <a:rPr lang="fr-FR" sz="3600" b="1" u="sng" dirty="0">
                <a:solidFill>
                  <a:srgbClr val="00B050"/>
                </a:solidFill>
              </a:rPr>
              <a:t>23</a:t>
            </a:r>
            <a:endParaRPr lang="fr-FR" sz="3600" b="1" u="sng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F4CE6F4-DFBD-BF76-5A33-4AC63C5B2B7A}"/>
              </a:ext>
            </a:extLst>
          </p:cNvPr>
          <p:cNvCxnSpPr>
            <a:cxnSpLocks/>
          </p:cNvCxnSpPr>
          <p:nvPr/>
        </p:nvCxnSpPr>
        <p:spPr>
          <a:xfrm>
            <a:off x="10361791" y="3896868"/>
            <a:ext cx="148672" cy="281759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7ED996F-FFE3-2685-8479-DB91454F2FAF}"/>
              </a:ext>
            </a:extLst>
          </p:cNvPr>
          <p:cNvCxnSpPr>
            <a:cxnSpLocks/>
          </p:cNvCxnSpPr>
          <p:nvPr/>
        </p:nvCxnSpPr>
        <p:spPr>
          <a:xfrm flipH="1">
            <a:off x="11202560" y="3896868"/>
            <a:ext cx="119561" cy="281759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E12AECEC-ECDF-3604-C403-4F85B68A492C}"/>
              </a:ext>
            </a:extLst>
          </p:cNvPr>
          <p:cNvCxnSpPr>
            <a:cxnSpLocks/>
          </p:cNvCxnSpPr>
          <p:nvPr/>
        </p:nvCxnSpPr>
        <p:spPr>
          <a:xfrm>
            <a:off x="10588527" y="4459448"/>
            <a:ext cx="148672" cy="281759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A56B0BF-20F6-C233-9FA6-873831BD95C2}"/>
              </a:ext>
            </a:extLst>
          </p:cNvPr>
          <p:cNvCxnSpPr>
            <a:cxnSpLocks/>
          </p:cNvCxnSpPr>
          <p:nvPr/>
        </p:nvCxnSpPr>
        <p:spPr>
          <a:xfrm flipH="1">
            <a:off x="10962526" y="4497032"/>
            <a:ext cx="194103" cy="252759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239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E7C1E-7871-7EBC-5A34-B1C0D2093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C89BE7D2-8989-D6AB-79C7-AEAF9894B439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A54DDE81-A225-EC05-A781-90E7EE19B7DA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14CF9AAE-90FE-CFC7-215A-DF2C4294EF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333374" y="220530"/>
            <a:ext cx="1038797" cy="75574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FAF92EC-E638-051B-5745-2FBCD356E438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22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67E1528-64BB-3B9D-206E-449DD780EEBC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</a:rPr>
              <a:t>13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2B859A-B6C3-83AF-B065-91AF1B3B3C7A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C2480F7-CA93-F27F-52F7-61D0B65945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39D3BC-31C4-4E46-6EB3-22AF7C4B3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36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65A02-B097-0E58-3E1C-F820BE585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1F3E14B5-92FA-06CD-D1BF-934976E42154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DD673AC-207E-081B-2DC7-38A99868236F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B7E633A-66A8-3FAE-B457-6C3E3526D5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425841" y="125950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4E9CC2E-284A-92D3-C09C-F5E43398B223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</a:rPr>
              <a:t>18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2FF15E9-4ACB-F653-B7A7-9881ACA7EFA6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4E0C156-CBC9-25F6-2173-2A3ED28F8E0A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28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A5A7334-4DEA-A8D4-DEF6-A879D9767C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87AE2DE-6963-C486-D638-E23F47F207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42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377A1E-EBCE-196E-97C5-8F1AA47A8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254C3AFF-1A9A-4258-B540-8E865511429B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05509F81-AB57-24C5-6BCE-CDF979A6012A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020481D7-AC80-2969-84B8-55A5AB8FA4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292277" y="125950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9B502F-F065-E338-0B8B-338926D044E8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25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3</a:t>
            </a:r>
            <a:r>
              <a:rPr lang="fr-FR" sz="6000" b="1" dirty="0">
                <a:latin typeface="BelleAllureCE" panose="02000803000000000000" pitchFamily="2" charset="0"/>
              </a:rPr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1BD7C46-2DEC-6817-67B9-F78ACE930402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501D2C-0CAF-2577-5DEC-C6647B97425A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46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FF63F73-1B0E-A452-DB84-88C8680151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F7881E6-1FF5-1504-85DE-22205F7FC5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02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08D58-CCA3-4AC5-A180-EFF023388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D1733444-D2ED-B1AA-040B-17E32D755485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560A1C0-2CBD-D431-216B-15F52B90587E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2116CF6-A258-0467-5CF3-4D6FEED13B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210084" y="125950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19B3BD6-2E86-C88D-7FD7-7D4632DEBD1B}"/>
              </a:ext>
            </a:extLst>
          </p:cNvPr>
          <p:cNvSpPr txBox="1"/>
          <p:nvPr/>
        </p:nvSpPr>
        <p:spPr>
          <a:xfrm>
            <a:off x="463649" y="3598381"/>
            <a:ext cx="4899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29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+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…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</a:rPr>
              <a:t>=</a:t>
            </a:r>
            <a:r>
              <a:rPr lang="fr-FR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6000" b="1" dirty="0">
                <a:latin typeface="BelleAllureCE" panose="02000803000000000000" pitchFamily="2" charset="0"/>
                <a:cs typeface="Arial" panose="020B0604020202020204" pitchFamily="34" charset="0"/>
              </a:rPr>
              <a:t>3</a:t>
            </a:r>
            <a:r>
              <a:rPr lang="fr-FR" sz="6000" b="1" dirty="0">
                <a:latin typeface="BelleAllureCE" panose="02000803000000000000" pitchFamily="2" charset="0"/>
              </a:rPr>
              <a:t>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7C65A6B-EDD6-E4E2-72A1-F40E7DB821C5}"/>
              </a:ext>
            </a:extLst>
          </p:cNvPr>
          <p:cNvSpPr txBox="1"/>
          <p:nvPr/>
        </p:nvSpPr>
        <p:spPr>
          <a:xfrm>
            <a:off x="346209" y="1309291"/>
            <a:ext cx="5619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 le complément à la dizaine supérieure.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169A42E-DF3C-D68A-9A0A-6A3450C8E95F}"/>
              </a:ext>
            </a:extLst>
          </p:cNvPr>
          <p:cNvSpPr txBox="1"/>
          <p:nvPr/>
        </p:nvSpPr>
        <p:spPr>
          <a:xfrm>
            <a:off x="6534365" y="2464170"/>
            <a:ext cx="4773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Avec ton camarade, cherche la moitié du nombre suivant :</a:t>
            </a:r>
          </a:p>
          <a:p>
            <a:endParaRPr lang="fr-FR" sz="3600" b="1" dirty="0"/>
          </a:p>
          <a:p>
            <a:pPr algn="ctr"/>
            <a:r>
              <a:rPr lang="fr-FR" sz="6000" b="1" dirty="0"/>
              <a:t>62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2A11C51-377B-04F3-B888-C3B9B97795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 r="46897"/>
          <a:stretch>
            <a:fillRect/>
          </a:stretch>
        </p:blipFill>
        <p:spPr>
          <a:xfrm>
            <a:off x="9623167" y="453181"/>
            <a:ext cx="1077364" cy="750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5CFE74-FEE6-4C34-1CD2-C9088DC2A9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31" y="156888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4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15814</TotalTime>
  <Words>739</Words>
  <Application>Microsoft Office PowerPoint</Application>
  <PresentationFormat>Grand écran</PresentationFormat>
  <Paragraphs>125</Paragraphs>
  <Slides>22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Arial</vt:lpstr>
      <vt:lpstr>BelleAllureCE</vt:lpstr>
      <vt:lpstr>Calibri</vt:lpstr>
      <vt:lpstr>Calibri Light</vt:lpstr>
      <vt:lpstr>Corbel</vt:lpstr>
      <vt:lpstr>KG Turning Tables</vt:lpstr>
      <vt:lpstr>Wingdings</vt:lpstr>
      <vt:lpstr>Thème Office</vt:lpstr>
      <vt:lpstr>PERIODE 3  séance 66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</dc:creator>
  <cp:lastModifiedBy>VALERIE BAILLY</cp:lastModifiedBy>
  <cp:revision>371</cp:revision>
  <dcterms:created xsi:type="dcterms:W3CDTF">2018-07-28T07:30:27Z</dcterms:created>
  <dcterms:modified xsi:type="dcterms:W3CDTF">2026-01-02T09:23:49Z</dcterms:modified>
</cp:coreProperties>
</file>