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87" r:id="rId2"/>
    <p:sldId id="281" r:id="rId3"/>
    <p:sldId id="1509" r:id="rId4"/>
    <p:sldId id="1579" r:id="rId5"/>
    <p:sldId id="467" r:id="rId6"/>
    <p:sldId id="1529" r:id="rId7"/>
    <p:sldId id="1591" r:id="rId8"/>
    <p:sldId id="1592" r:id="rId9"/>
    <p:sldId id="1593" r:id="rId10"/>
    <p:sldId id="532" r:id="rId11"/>
    <p:sldId id="1348" r:id="rId12"/>
    <p:sldId id="1536" r:id="rId13"/>
    <p:sldId id="1594" r:id="rId14"/>
    <p:sldId id="1595" r:id="rId15"/>
    <p:sldId id="1596" r:id="rId16"/>
    <p:sldId id="275" r:id="rId17"/>
    <p:sldId id="1573" r:id="rId18"/>
    <p:sldId id="1597" r:id="rId19"/>
    <p:sldId id="1590" r:id="rId20"/>
    <p:sldId id="1598" r:id="rId21"/>
    <p:sldId id="1599" r:id="rId22"/>
    <p:sldId id="1600" r:id="rId23"/>
    <p:sldId id="1601" r:id="rId2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B183"/>
    <a:srgbClr val="FF0066"/>
    <a:srgbClr val="FF6600"/>
    <a:srgbClr val="3333FF"/>
    <a:srgbClr val="FECEF8"/>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549" autoAdjust="0"/>
    <p:restoredTop sz="93741" autoAdjust="0"/>
  </p:normalViewPr>
  <p:slideViewPr>
    <p:cSldViewPr snapToGrid="0">
      <p:cViewPr varScale="1">
        <p:scale>
          <a:sx n="62" d="100"/>
          <a:sy n="62" d="100"/>
        </p:scale>
        <p:origin x="42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02/01/2026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9D1854-F7BF-CB8A-56D2-BAA1CD157D1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BBCC7C1-0468-4355-33FC-5908CD8E2EF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6B080CE-65D4-6407-008C-D5D13C91675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CE1 – La correction sera reprise à la séance suivante.</a:t>
            </a:r>
          </a:p>
          <a:p>
            <a:endParaRPr lang="fr-FR" dirty="0"/>
          </a:p>
        </p:txBody>
      </p:sp>
      <p:sp>
        <p:nvSpPr>
          <p:cNvPr id="4" name="Espace réservé du numéro de diapositive 3">
            <a:extLst>
              <a:ext uri="{FF2B5EF4-FFF2-40B4-BE49-F238E27FC236}">
                <a16:creationId xmlns:a16="http://schemas.microsoft.com/office/drawing/2014/main" id="{B0B0A7AC-5405-D1EA-FC51-8BF36E4A935B}"/>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11838124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14983-382F-F2E0-9C23-B5E0A2359EF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06121D1-42F0-E9DD-12B5-7ACE03293D2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6782493-2239-3777-471B-2DA4DA9244F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CE1 – La correction sera reprise à la séance suivante.</a:t>
            </a:r>
          </a:p>
          <a:p>
            <a:endParaRPr lang="fr-FR" dirty="0"/>
          </a:p>
        </p:txBody>
      </p:sp>
      <p:sp>
        <p:nvSpPr>
          <p:cNvPr id="4" name="Espace réservé du numéro de diapositive 3">
            <a:extLst>
              <a:ext uri="{FF2B5EF4-FFF2-40B4-BE49-F238E27FC236}">
                <a16:creationId xmlns:a16="http://schemas.microsoft.com/office/drawing/2014/main" id="{A3D1E41F-03ED-E71C-B2D5-0683CADB18DD}"/>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4258633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2BC836-6688-1C8D-069C-2AC88817770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68C6484-C56F-A75C-E940-05B91574465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CDA0357-1CBA-32F7-9A77-DF737877BAD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t>CE1 – La correction sera reprise à la séance suivante.</a:t>
            </a:r>
          </a:p>
          <a:p>
            <a:endParaRPr lang="fr-FR" dirty="0"/>
          </a:p>
        </p:txBody>
      </p:sp>
      <p:sp>
        <p:nvSpPr>
          <p:cNvPr id="4" name="Espace réservé du numéro de diapositive 3">
            <a:extLst>
              <a:ext uri="{FF2B5EF4-FFF2-40B4-BE49-F238E27FC236}">
                <a16:creationId xmlns:a16="http://schemas.microsoft.com/office/drawing/2014/main" id="{0C823366-DD40-EB42-DF02-A0A072BE510E}"/>
              </a:ext>
            </a:extLst>
          </p:cNvPr>
          <p:cNvSpPr>
            <a:spLocks noGrp="1"/>
          </p:cNvSpPr>
          <p:nvPr>
            <p:ph type="sldNum" sz="quarter" idx="5"/>
          </p:nvPr>
        </p:nvSpPr>
        <p:spPr/>
        <p:txBody>
          <a:bodyPr/>
          <a:lstStyle/>
          <a:p>
            <a:fld id="{6346C204-3D0E-43E8-BBCD-7E99DCEB2462}" type="slidenum">
              <a:rPr lang="fr-FR" smtClean="0"/>
              <a:t>15</a:t>
            </a:fld>
            <a:endParaRPr lang="fr-FR"/>
          </a:p>
        </p:txBody>
      </p:sp>
    </p:spTree>
    <p:extLst>
      <p:ext uri="{BB962C8B-B14F-4D97-AF65-F5344CB8AC3E}">
        <p14:creationId xmlns:p14="http://schemas.microsoft.com/office/powerpoint/2010/main" val="1194146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E950D-9901-12D2-DC9B-A61160646AB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A087599-4EE8-6575-2D78-0CD35731E2B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2ED9CD1-DF37-62AF-648C-6AD74044552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0FFB481-3AF1-553B-F81B-730F1F586119}"/>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1134055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F80B31-E1AD-777F-5F1A-5E4285047B5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6433B05-A756-80F3-4899-3CF60582AD4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BE73F8A-7677-5BCB-029F-FA7E98ED3B1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3411516-C567-9E3B-73E7-9ED0D2796E3A}"/>
              </a:ext>
            </a:extLst>
          </p:cNvPr>
          <p:cNvSpPr>
            <a:spLocks noGrp="1"/>
          </p:cNvSpPr>
          <p:nvPr>
            <p:ph type="sldNum" sz="quarter" idx="5"/>
          </p:nvPr>
        </p:nvSpPr>
        <p:spPr/>
        <p:txBody>
          <a:bodyPr/>
          <a:lstStyle/>
          <a:p>
            <a:fld id="{6346C204-3D0E-43E8-BBCD-7E99DCEB2462}" type="slidenum">
              <a:rPr lang="fr-FR" smtClean="0"/>
              <a:t>18</a:t>
            </a:fld>
            <a:endParaRPr lang="fr-FR"/>
          </a:p>
        </p:txBody>
      </p:sp>
    </p:spTree>
    <p:extLst>
      <p:ext uri="{BB962C8B-B14F-4D97-AF65-F5344CB8AC3E}">
        <p14:creationId xmlns:p14="http://schemas.microsoft.com/office/powerpoint/2010/main" val="15585659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A8FAF-E648-82A8-F67E-84DA58BD3E5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C07E14C-7C4C-BD98-51A7-592ABBFAC29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667E556-9CC5-9D2B-C7B6-BA42C051BFA9}"/>
              </a:ext>
            </a:extLst>
          </p:cNvPr>
          <p:cNvSpPr>
            <a:spLocks noGrp="1"/>
          </p:cNvSpPr>
          <p:nvPr>
            <p:ph type="body" idx="1"/>
          </p:nvPr>
        </p:nvSpPr>
        <p:spPr/>
        <p:txBody>
          <a:bodyPr/>
          <a:lstStyle/>
          <a:p>
            <a:r>
              <a:rPr lang="fr-FR" dirty="0"/>
              <a:t>CP - Faire une mise en commun des procédures et expliciter la procédure de recherche du complément à l’aide du diaporama : Aller de 17 à 20, c’est comme aller de 7 à 10. Visualiser la procédure sur la bande numérique de la classe ou en reprenant au tableau.</a:t>
            </a:r>
          </a:p>
        </p:txBody>
      </p:sp>
      <p:sp>
        <p:nvSpPr>
          <p:cNvPr id="4" name="Espace réservé du numéro de diapositive 3">
            <a:extLst>
              <a:ext uri="{FF2B5EF4-FFF2-40B4-BE49-F238E27FC236}">
                <a16:creationId xmlns:a16="http://schemas.microsoft.com/office/drawing/2014/main" id="{D7CDB15B-9AC6-4E69-957C-71C4CD8591F8}"/>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31610826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F4C131-13AC-DF6A-97B1-E39453F671F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047EA27-73B0-0A7B-6184-214C3897174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52B3A55-F84D-7CB7-AF0F-C5DC84CF6177}"/>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70533EFD-113A-B3C5-95D1-21A95D15E281}"/>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4117092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98520-2D8A-895B-FCF1-470941055D1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187AA43-DE02-4622-914F-F248B990B3A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0E4273C-ABA3-0957-F9FD-E6C97D11B429}"/>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B03E1962-5492-E032-F53B-F4ABAF3D94E3}"/>
              </a:ext>
            </a:extLst>
          </p:cNvPr>
          <p:cNvSpPr>
            <a:spLocks noGrp="1"/>
          </p:cNvSpPr>
          <p:nvPr>
            <p:ph type="sldNum" sz="quarter" idx="5"/>
          </p:nvPr>
        </p:nvSpPr>
        <p:spPr/>
        <p:txBody>
          <a:bodyPr/>
          <a:lstStyle/>
          <a:p>
            <a:fld id="{6346C204-3D0E-43E8-BBCD-7E99DCEB2462}" type="slidenum">
              <a:rPr lang="fr-FR" smtClean="0"/>
              <a:t>21</a:t>
            </a:fld>
            <a:endParaRPr lang="fr-FR"/>
          </a:p>
        </p:txBody>
      </p:sp>
    </p:spTree>
    <p:extLst>
      <p:ext uri="{BB962C8B-B14F-4D97-AF65-F5344CB8AC3E}">
        <p14:creationId xmlns:p14="http://schemas.microsoft.com/office/powerpoint/2010/main" val="3685104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C5191-20C4-7D56-F049-4C0884EF89A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979E7FF-F3CA-8718-16AC-0232DE932B5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2D58842-4A76-50DE-0649-4B8A9C47F2E2}"/>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4BBFD66E-7BC4-5FC8-C769-79897808C875}"/>
              </a:ext>
            </a:extLst>
          </p:cNvPr>
          <p:cNvSpPr>
            <a:spLocks noGrp="1"/>
          </p:cNvSpPr>
          <p:nvPr>
            <p:ph type="sldNum" sz="quarter" idx="5"/>
          </p:nvPr>
        </p:nvSpPr>
        <p:spPr/>
        <p:txBody>
          <a:bodyPr/>
          <a:lstStyle/>
          <a:p>
            <a:fld id="{6346C204-3D0E-43E8-BBCD-7E99DCEB2462}" type="slidenum">
              <a:rPr lang="fr-FR" smtClean="0"/>
              <a:t>22</a:t>
            </a:fld>
            <a:endParaRPr lang="fr-FR"/>
          </a:p>
        </p:txBody>
      </p:sp>
    </p:spTree>
    <p:extLst>
      <p:ext uri="{BB962C8B-B14F-4D97-AF65-F5344CB8AC3E}">
        <p14:creationId xmlns:p14="http://schemas.microsoft.com/office/powerpoint/2010/main" val="2692712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FC654B-FA9D-9837-3F16-EAD5183727C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3FB79FF-0527-112B-93EE-E250A60886E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F423915-EE64-4B2A-4512-6BBA97802E5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7C683D4-5FE0-1AFB-32C8-E2BF3717B1BA}"/>
              </a:ext>
            </a:extLst>
          </p:cNvPr>
          <p:cNvSpPr>
            <a:spLocks noGrp="1"/>
          </p:cNvSpPr>
          <p:nvPr>
            <p:ph type="sldNum" sz="quarter" idx="5"/>
          </p:nvPr>
        </p:nvSpPr>
        <p:spPr/>
        <p:txBody>
          <a:bodyPr/>
          <a:lstStyle/>
          <a:p>
            <a:fld id="{6346C204-3D0E-43E8-BBCD-7E99DCEB2462}" type="slidenum">
              <a:rPr lang="fr-FR" smtClean="0"/>
              <a:t>23</a:t>
            </a:fld>
            <a:endParaRPr lang="fr-FR"/>
          </a:p>
        </p:txBody>
      </p:sp>
    </p:spTree>
    <p:extLst>
      <p:ext uri="{BB962C8B-B14F-4D97-AF65-F5344CB8AC3E}">
        <p14:creationId xmlns:p14="http://schemas.microsoft.com/office/powerpoint/2010/main" val="2118862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2B482-B510-12FA-F3A9-3E6777EB9A8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6A72714-8504-3DED-3BA2-9667C884283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F8380E9-B5F8-BC94-3769-6E3C883ACB50}"/>
              </a:ext>
            </a:extLst>
          </p:cNvPr>
          <p:cNvSpPr>
            <a:spLocks noGrp="1"/>
          </p:cNvSpPr>
          <p:nvPr>
            <p:ph type="body" idx="1"/>
          </p:nvPr>
        </p:nvSpPr>
        <p:spPr/>
        <p:txBody>
          <a:bodyPr/>
          <a:lstStyle/>
          <a:p>
            <a:r>
              <a:rPr lang="fr-FR" dirty="0"/>
              <a:t>.</a:t>
            </a:r>
          </a:p>
        </p:txBody>
      </p:sp>
      <p:sp>
        <p:nvSpPr>
          <p:cNvPr id="4" name="Espace réservé du numéro de diapositive 3">
            <a:extLst>
              <a:ext uri="{FF2B5EF4-FFF2-40B4-BE49-F238E27FC236}">
                <a16:creationId xmlns:a16="http://schemas.microsoft.com/office/drawing/2014/main" id="{260D8E51-287D-AD21-8291-B64949E1BAF8}"/>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2587303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752ABF-E83B-773C-E280-666FB66588D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E9AB078-7EF4-268D-4A6D-95D1BA8F0C8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A983B51-5B0C-D882-480D-5E29299F7218}"/>
              </a:ext>
            </a:extLst>
          </p:cNvPr>
          <p:cNvSpPr>
            <a:spLocks noGrp="1"/>
          </p:cNvSpPr>
          <p:nvPr>
            <p:ph type="body" idx="1"/>
          </p:nvPr>
        </p:nvSpPr>
        <p:spPr/>
        <p:txBody>
          <a:bodyPr/>
          <a:lstStyle/>
          <a:p>
            <a:r>
              <a:rPr lang="fr-FR" dirty="0"/>
              <a:t>CE1 - Corriger en explicitant : Pour obtenir la grande bande, il faut que je reporte trois fois la petite bande. Donc la petite bande représente un tiers de la grande bande. </a:t>
            </a:r>
          </a:p>
          <a:p>
            <a:r>
              <a:rPr lang="fr-FR" dirty="0"/>
              <a:t>Faire une synthèse : Une bande peut représenter des fractions différentes. Dans le premier cas, cette petite bande représentait le quart de l’unité. Mais en changeant l’unité, la bande représente alors un tiers. Une fraction est un nombre qui dépend de l’unité.</a:t>
            </a:r>
          </a:p>
          <a:p>
            <a:endParaRPr lang="fr-FR" dirty="0"/>
          </a:p>
        </p:txBody>
      </p:sp>
      <p:sp>
        <p:nvSpPr>
          <p:cNvPr id="4" name="Espace réservé du numéro de diapositive 3">
            <a:extLst>
              <a:ext uri="{FF2B5EF4-FFF2-40B4-BE49-F238E27FC236}">
                <a16:creationId xmlns:a16="http://schemas.microsoft.com/office/drawing/2014/main" id="{05D79DB2-F224-8B68-7153-23E0A99B483B}"/>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1555593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AEDC9-D5E5-6689-6D22-58B9D4F9737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F23C190-1C40-1A6F-D889-FF43595DF99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24D94C0-8B6D-D46E-6AD5-9088EBB21F0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44715E4-B73A-4331-B3B9-46CC620D0F7C}"/>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2734700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3D4B1C-403A-5A5C-206A-4C70341314A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ACFA568-2717-6B8F-E9C4-65B104F3379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D578998-C30C-52FF-D774-4AE6BD17CF3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453FC90-3D1B-0888-199C-6C0C6169B51C}"/>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2219810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25F0E-8789-A5ED-BDB8-BBD6DFCF605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5E6F256-7942-5F58-0E85-0EEE767AFCD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88F65A6-D105-56C1-6A33-5C6C947A9A0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A26C8D4-F0F6-006F-E29F-F61C8C9D895E}"/>
              </a:ext>
            </a:extLst>
          </p:cNvPr>
          <p:cNvSpPr>
            <a:spLocks noGrp="1"/>
          </p:cNvSpPr>
          <p:nvPr>
            <p:ph type="sldNum" sz="quarter" idx="5"/>
          </p:nvPr>
        </p:nvSpPr>
        <p:spPr/>
        <p:txBody>
          <a:bodyPr/>
          <a:lstStyle/>
          <a:p>
            <a:fld id="{6346C204-3D0E-43E8-BBCD-7E99DCEB2462}" type="slidenum">
              <a:rPr lang="fr-FR" smtClean="0"/>
              <a:t>8</a:t>
            </a:fld>
            <a:endParaRPr lang="fr-FR"/>
          </a:p>
        </p:txBody>
      </p:sp>
    </p:spTree>
    <p:extLst>
      <p:ext uri="{BB962C8B-B14F-4D97-AF65-F5344CB8AC3E}">
        <p14:creationId xmlns:p14="http://schemas.microsoft.com/office/powerpoint/2010/main" val="1601864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F686E8-9784-6EA4-24A4-3B66DADA810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12D3EDA-127E-94EA-451D-69FCDDEF3C7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4988D48-F575-D5AC-3690-C312A6C9764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211B7E7-936B-5CFC-BAC2-7FA2AE26EB1D}"/>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3487970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A4CFA-6EF4-6861-B627-9DCE640FB0A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AFBC969-6437-3B2E-54E6-F1EDD6F1E0D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0803109-B20B-243F-00B5-5AE9FFDAD73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BFC0561-733B-B0D9-53C1-6B8593A9B2D2}"/>
              </a:ext>
            </a:extLst>
          </p:cNvPr>
          <p:cNvSpPr>
            <a:spLocks noGrp="1"/>
          </p:cNvSpPr>
          <p:nvPr>
            <p:ph type="sldNum" sz="quarter" idx="5"/>
          </p:nvPr>
        </p:nvSpPr>
        <p:spPr/>
        <p:txBody>
          <a:bodyPr/>
          <a:lstStyle/>
          <a:p>
            <a:fld id="{6346C204-3D0E-43E8-BBCD-7E99DCEB2462}" type="slidenum">
              <a:rPr lang="fr-FR" smtClean="0"/>
              <a:t>11</a:t>
            </a:fld>
            <a:endParaRPr lang="fr-FR"/>
          </a:p>
        </p:txBody>
      </p:sp>
    </p:spTree>
    <p:extLst>
      <p:ext uri="{BB962C8B-B14F-4D97-AF65-F5344CB8AC3E}">
        <p14:creationId xmlns:p14="http://schemas.microsoft.com/office/powerpoint/2010/main" val="375431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4A1FE-9BF9-1F0A-607A-2FDD54EDBA7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6FE4014-D30C-A90D-860B-52B0D1A5AA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FDE79FD-FAB6-8EEB-AA47-12990BBA4E23}"/>
              </a:ext>
            </a:extLst>
          </p:cNvPr>
          <p:cNvSpPr>
            <a:spLocks noGrp="1"/>
          </p:cNvSpPr>
          <p:nvPr>
            <p:ph type="body" idx="1"/>
          </p:nvPr>
        </p:nvSpPr>
        <p:spPr/>
        <p:txBody>
          <a:bodyPr/>
          <a:lstStyle/>
          <a:p>
            <a:r>
              <a:rPr lang="fr-FR" dirty="0"/>
              <a:t>CE1 – La correction sera reprise à la séance suivante.</a:t>
            </a:r>
          </a:p>
        </p:txBody>
      </p:sp>
      <p:sp>
        <p:nvSpPr>
          <p:cNvPr id="4" name="Espace réservé du numéro de diapositive 3">
            <a:extLst>
              <a:ext uri="{FF2B5EF4-FFF2-40B4-BE49-F238E27FC236}">
                <a16:creationId xmlns:a16="http://schemas.microsoft.com/office/drawing/2014/main" id="{5C0B254F-2130-88F5-89A1-B28F9C9E0E5C}"/>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4198845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3</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65</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a:solidFill>
            <a:srgbClr val="F4B183"/>
          </a:solidFill>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80980" y="2078315"/>
              <a:ext cx="8137133" cy="3369013"/>
            </a:xfrm>
            <a:prstGeom prst="rect">
              <a:avLst/>
            </a:prstGeom>
            <a:grp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J’analyse la réponse à un problème</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de comparaison de mesures</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a:grpFill/>
          </p:spPr>
        </p:pic>
      </p:grpSp>
    </p:spTree>
    <p:extLst>
      <p:ext uri="{BB962C8B-B14F-4D97-AF65-F5344CB8AC3E}">
        <p14:creationId xmlns:p14="http://schemas.microsoft.com/office/powerpoint/2010/main" val="1027353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E7E43-E711-6BF2-B499-D48485CD0485}"/>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9CB73B15-EA58-9A86-F2FE-826CD30F7FD6}"/>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3" name="Image 2">
            <a:extLst>
              <a:ext uri="{FF2B5EF4-FFF2-40B4-BE49-F238E27FC236}">
                <a16:creationId xmlns:a16="http://schemas.microsoft.com/office/drawing/2014/main" id="{86B2AC11-747A-FB7C-430F-AAEBEB4955C7}"/>
              </a:ext>
            </a:extLst>
          </p:cNvPr>
          <p:cNvPicPr>
            <a:picLocks noChangeAspect="1"/>
          </p:cNvPicPr>
          <p:nvPr/>
        </p:nvPicPr>
        <p:blipFill>
          <a:blip r:embed="rId3"/>
          <a:stretch>
            <a:fillRect/>
          </a:stretch>
        </p:blipFill>
        <p:spPr>
          <a:xfrm>
            <a:off x="2914715" y="1134774"/>
            <a:ext cx="6929792" cy="5287094"/>
          </a:xfrm>
          <a:prstGeom prst="rect">
            <a:avLst/>
          </a:prstGeom>
        </p:spPr>
      </p:pic>
      <p:sp>
        <p:nvSpPr>
          <p:cNvPr id="5" name="Titre 1">
            <a:extLst>
              <a:ext uri="{FF2B5EF4-FFF2-40B4-BE49-F238E27FC236}">
                <a16:creationId xmlns:a16="http://schemas.microsoft.com/office/drawing/2014/main" id="{2B7538E2-E98D-DF22-168F-A7BC19C4067C}"/>
              </a:ext>
            </a:extLst>
          </p:cNvPr>
          <p:cNvSpPr txBox="1">
            <a:spLocks/>
          </p:cNvSpPr>
          <p:nvPr/>
        </p:nvSpPr>
        <p:spPr>
          <a:xfrm>
            <a:off x="3678149" y="264481"/>
            <a:ext cx="5208998" cy="43702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defRPr/>
            </a:pPr>
            <a:r>
              <a:rPr lang="fr-FR" sz="3200" dirty="0">
                <a:latin typeface="+mn-lt"/>
              </a:rPr>
              <a:t>Je cherche en suivant 4 étapes</a:t>
            </a:r>
            <a:endParaRPr kumimoji="0" lang="fr-FR" sz="3000" b="1" i="0" strike="noStrike" kern="1200" cap="none" spc="0" normalizeH="0" baseline="0" noProof="0" dirty="0">
              <a:ln>
                <a:noFill/>
              </a:ln>
              <a:solidFill>
                <a:prstClr val="black"/>
              </a:solidFill>
              <a:effectLst/>
              <a:uLnTx/>
              <a:uFillTx/>
              <a:latin typeface="+mn-lt"/>
            </a:endParaRPr>
          </a:p>
        </p:txBody>
      </p:sp>
    </p:spTree>
    <p:extLst>
      <p:ext uri="{BB962C8B-B14F-4D97-AF65-F5344CB8AC3E}">
        <p14:creationId xmlns:p14="http://schemas.microsoft.com/office/powerpoint/2010/main" val="206365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BED31-496D-B53C-11F3-358923AAF6C8}"/>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418097E-7A50-B57D-AC06-DA5F38EEF14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7" name="Image 6">
            <a:extLst>
              <a:ext uri="{FF2B5EF4-FFF2-40B4-BE49-F238E27FC236}">
                <a16:creationId xmlns:a16="http://schemas.microsoft.com/office/drawing/2014/main" id="{07B3627D-4138-0C90-42A3-01F60D46F08E}"/>
              </a:ext>
            </a:extLst>
          </p:cNvPr>
          <p:cNvPicPr>
            <a:picLocks noChangeAspect="1"/>
          </p:cNvPicPr>
          <p:nvPr/>
        </p:nvPicPr>
        <p:blipFill>
          <a:blip r:embed="rId3"/>
          <a:srcRect t="13596" b="13650"/>
          <a:stretch>
            <a:fillRect/>
          </a:stretch>
        </p:blipFill>
        <p:spPr>
          <a:xfrm>
            <a:off x="940276" y="199594"/>
            <a:ext cx="1038797" cy="755747"/>
          </a:xfrm>
          <a:prstGeom prst="rect">
            <a:avLst/>
          </a:prstGeom>
        </p:spPr>
      </p:pic>
      <p:cxnSp>
        <p:nvCxnSpPr>
          <p:cNvPr id="2" name="Connecteur droit 1">
            <a:extLst>
              <a:ext uri="{FF2B5EF4-FFF2-40B4-BE49-F238E27FC236}">
                <a16:creationId xmlns:a16="http://schemas.microsoft.com/office/drawing/2014/main" id="{CD046CF2-9007-E89A-708A-65A4976C0175}"/>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5" name="Picture 2" descr="fiche › Pride Mobility France">
            <a:extLst>
              <a:ext uri="{FF2B5EF4-FFF2-40B4-BE49-F238E27FC236}">
                <a16:creationId xmlns:a16="http://schemas.microsoft.com/office/drawing/2014/main" id="{D875C9AE-367E-69FB-C9F8-B2EE1F791D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56962" y="107605"/>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D4BE9875-DC62-B3DA-3FC5-04FB4A463FD5}"/>
              </a:ext>
            </a:extLst>
          </p:cNvPr>
          <p:cNvPicPr>
            <a:picLocks noChangeAspect="1"/>
          </p:cNvPicPr>
          <p:nvPr/>
        </p:nvPicPr>
        <p:blipFill>
          <a:blip r:embed="rId5"/>
          <a:stretch>
            <a:fillRect/>
          </a:stretch>
        </p:blipFill>
        <p:spPr>
          <a:xfrm>
            <a:off x="6765504" y="679768"/>
            <a:ext cx="4191453" cy="5692228"/>
          </a:xfrm>
          <a:prstGeom prst="rect">
            <a:avLst/>
          </a:prstGeom>
        </p:spPr>
      </p:pic>
      <p:sp>
        <p:nvSpPr>
          <p:cNvPr id="10" name="Bulle narrative : ronde 7">
            <a:extLst>
              <a:ext uri="{FF2B5EF4-FFF2-40B4-BE49-F238E27FC236}">
                <a16:creationId xmlns:a16="http://schemas.microsoft.com/office/drawing/2014/main" id="{B9BB0424-1F56-1911-D824-C9D3F9266855}"/>
              </a:ext>
            </a:extLst>
          </p:cNvPr>
          <p:cNvSpPr/>
          <p:nvPr/>
        </p:nvSpPr>
        <p:spPr>
          <a:xfrm>
            <a:off x="182421" y="2503495"/>
            <a:ext cx="5771225" cy="2917638"/>
          </a:xfrm>
          <a:prstGeom prst="roundRect">
            <a:avLst/>
          </a:prstGeom>
          <a:solidFill>
            <a:srgbClr val="FFE8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88000" tIns="144000" rIns="288000" bIns="144000" rtlCol="0" anchor="ctr">
            <a:spAutoFit/>
          </a:bodyPr>
          <a:lstStyle/>
          <a:p>
            <a:pPr>
              <a:lnSpc>
                <a:spcPts val="3380"/>
              </a:lnSpc>
              <a:spcAft>
                <a:spcPts val="800"/>
              </a:spcAft>
            </a:pPr>
            <a:r>
              <a:rPr lang="fr-FR" sz="2400" dirty="0">
                <a:solidFill>
                  <a:schemeClr val="tx1"/>
                </a:solidFill>
                <a:latin typeface="Arial" panose="020B0604020202020204" pitchFamily="34" charset="0"/>
                <a:cs typeface="Arial" panose="020B0604020202020204" pitchFamily="34" charset="0"/>
              </a:rPr>
              <a:t>Gabriel a donné </a:t>
            </a:r>
            <a:r>
              <a:rPr lang="fr-FR" sz="2400" b="1" dirty="0">
                <a:solidFill>
                  <a:schemeClr val="tx1"/>
                </a:solidFill>
                <a:latin typeface="BelleAllureCE" panose="02000803000000000000" pitchFamily="2" charset="0"/>
                <a:cs typeface="Arial" panose="020B0604020202020204" pitchFamily="34" charset="0"/>
              </a:rPr>
              <a:t>10</a:t>
            </a:r>
            <a:r>
              <a:rPr lang="fr-FR" sz="2400" dirty="0">
                <a:solidFill>
                  <a:schemeClr val="tx1"/>
                </a:solidFill>
                <a:latin typeface="Arial" panose="020B0604020202020204" pitchFamily="34" charset="0"/>
                <a:cs typeface="Arial" panose="020B0604020202020204" pitchFamily="34" charset="0"/>
              </a:rPr>
              <a:t> </a:t>
            </a:r>
            <a:r>
              <a:rPr lang="fr-FR" sz="2400" b="1" dirty="0">
                <a:solidFill>
                  <a:schemeClr val="tx1"/>
                </a:solidFill>
                <a:latin typeface="BelleAllureCE" panose="02000803000000000000" pitchFamily="2" charset="0"/>
                <a:cs typeface="Arial" panose="020B0604020202020204" pitchFamily="34" charset="0"/>
              </a:rPr>
              <a:t>€</a:t>
            </a:r>
            <a:r>
              <a:rPr lang="fr-FR" sz="2400" dirty="0">
                <a:solidFill>
                  <a:schemeClr val="tx1"/>
                </a:solidFill>
                <a:latin typeface="Arial" panose="020B0604020202020204" pitchFamily="34" charset="0"/>
                <a:cs typeface="Arial" panose="020B0604020202020204" pitchFamily="34" charset="0"/>
              </a:rPr>
              <a:t> à la vendeuse pour payer le livre qui coute </a:t>
            </a:r>
            <a:r>
              <a:rPr lang="fr-FR" sz="2400" b="1" dirty="0">
                <a:solidFill>
                  <a:schemeClr val="tx1"/>
                </a:solidFill>
                <a:latin typeface="BelleAllureCE" panose="02000803000000000000" pitchFamily="2" charset="0"/>
                <a:cs typeface="Arial" panose="020B0604020202020204" pitchFamily="34" charset="0"/>
              </a:rPr>
              <a:t>8</a:t>
            </a:r>
            <a:r>
              <a:rPr lang="fr-FR" sz="2400" dirty="0">
                <a:solidFill>
                  <a:schemeClr val="tx1"/>
                </a:solidFill>
                <a:latin typeface="Arial" panose="020B0604020202020204" pitchFamily="34" charset="0"/>
                <a:cs typeface="Arial" panose="020B0604020202020204" pitchFamily="34" charset="0"/>
              </a:rPr>
              <a:t> </a:t>
            </a:r>
            <a:r>
              <a:rPr lang="fr-FR" sz="2400" b="1" dirty="0">
                <a:solidFill>
                  <a:schemeClr val="tx1"/>
                </a:solidFill>
                <a:latin typeface="BelleAllureCE" panose="02000803000000000000" pitchFamily="2" charset="0"/>
                <a:cs typeface="Arial" panose="020B0604020202020204" pitchFamily="34" charset="0"/>
              </a:rPr>
              <a:t>€</a:t>
            </a:r>
            <a:r>
              <a:rPr lang="fr-FR" sz="2400" dirty="0">
                <a:solidFill>
                  <a:schemeClr val="tx1"/>
                </a:solidFill>
                <a:latin typeface="Arial" panose="020B0604020202020204" pitchFamily="34" charset="0"/>
                <a:cs typeface="Arial" panose="020B0604020202020204" pitchFamily="34" charset="0"/>
              </a:rPr>
              <a:t>.</a:t>
            </a:r>
          </a:p>
          <a:p>
            <a:pPr>
              <a:lnSpc>
                <a:spcPts val="3380"/>
              </a:lnSpc>
              <a:spcAft>
                <a:spcPts val="800"/>
              </a:spcAft>
            </a:pPr>
            <a:endParaRPr lang="fr-FR" sz="2400" dirty="0">
              <a:solidFill>
                <a:schemeClr val="tx1"/>
              </a:solidFill>
              <a:latin typeface="Arial" panose="020B0604020202020204" pitchFamily="34" charset="0"/>
              <a:cs typeface="Arial" panose="020B0604020202020204" pitchFamily="34" charset="0"/>
            </a:endParaRPr>
          </a:p>
          <a:p>
            <a:pPr>
              <a:lnSpc>
                <a:spcPts val="3380"/>
              </a:lnSpc>
              <a:spcAft>
                <a:spcPts val="800"/>
              </a:spcAft>
            </a:pPr>
            <a:r>
              <a:rPr lang="fr-FR" sz="2400" b="1" dirty="0">
                <a:solidFill>
                  <a:schemeClr val="tx1"/>
                </a:solidFill>
                <a:latin typeface="Arial" panose="020B0604020202020204" pitchFamily="34" charset="0"/>
                <a:cs typeface="Arial" panose="020B0604020202020204" pitchFamily="34" charset="0"/>
              </a:rPr>
              <a:t>Combien la vendeuse doit-elle lui rendre ? </a:t>
            </a:r>
          </a:p>
        </p:txBody>
      </p:sp>
      <p:sp>
        <p:nvSpPr>
          <p:cNvPr id="11" name="ZoneTexte 10">
            <a:extLst>
              <a:ext uri="{FF2B5EF4-FFF2-40B4-BE49-F238E27FC236}">
                <a16:creationId xmlns:a16="http://schemas.microsoft.com/office/drawing/2014/main" id="{2A2B0DBC-3F1B-03A4-4FB1-5E25DE333875}"/>
              </a:ext>
            </a:extLst>
          </p:cNvPr>
          <p:cNvSpPr txBox="1"/>
          <p:nvPr/>
        </p:nvSpPr>
        <p:spPr>
          <a:xfrm>
            <a:off x="1235043" y="1251932"/>
            <a:ext cx="3906746" cy="646331"/>
          </a:xfrm>
          <a:prstGeom prst="rect">
            <a:avLst/>
          </a:prstGeom>
          <a:noFill/>
        </p:spPr>
        <p:txBody>
          <a:bodyPr wrap="square" rtlCol="0">
            <a:spAutoFit/>
          </a:bodyPr>
          <a:lstStyle/>
          <a:p>
            <a:r>
              <a:rPr lang="fr-FR" sz="3600" dirty="0"/>
              <a:t>Lisons le problème</a:t>
            </a:r>
            <a:endParaRPr lang="fr-FR" sz="4800" b="1" dirty="0">
              <a:solidFill>
                <a:srgbClr val="0070C0"/>
              </a:solidFill>
            </a:endParaRPr>
          </a:p>
        </p:txBody>
      </p:sp>
    </p:spTree>
    <p:extLst>
      <p:ext uri="{BB962C8B-B14F-4D97-AF65-F5344CB8AC3E}">
        <p14:creationId xmlns:p14="http://schemas.microsoft.com/office/powerpoint/2010/main" val="2384889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DFF8D6-2B8D-EE3D-FF92-585B6DF1F42E}"/>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17979638-6B9A-E748-7466-BA19DB8EB403}"/>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7" name="Image 6">
            <a:extLst>
              <a:ext uri="{FF2B5EF4-FFF2-40B4-BE49-F238E27FC236}">
                <a16:creationId xmlns:a16="http://schemas.microsoft.com/office/drawing/2014/main" id="{CCB535C9-05D9-BE8F-A320-43A65EB2970E}"/>
              </a:ext>
            </a:extLst>
          </p:cNvPr>
          <p:cNvPicPr>
            <a:picLocks noChangeAspect="1"/>
          </p:cNvPicPr>
          <p:nvPr/>
        </p:nvPicPr>
        <p:blipFill>
          <a:blip r:embed="rId3"/>
          <a:srcRect t="13596" b="13650"/>
          <a:stretch>
            <a:fillRect/>
          </a:stretch>
        </p:blipFill>
        <p:spPr>
          <a:xfrm>
            <a:off x="940276" y="199594"/>
            <a:ext cx="1038797" cy="755747"/>
          </a:xfrm>
          <a:prstGeom prst="rect">
            <a:avLst/>
          </a:prstGeom>
        </p:spPr>
      </p:pic>
      <p:cxnSp>
        <p:nvCxnSpPr>
          <p:cNvPr id="2" name="Connecteur droit 1">
            <a:extLst>
              <a:ext uri="{FF2B5EF4-FFF2-40B4-BE49-F238E27FC236}">
                <a16:creationId xmlns:a16="http://schemas.microsoft.com/office/drawing/2014/main" id="{04742257-1337-7E9E-515A-139C81FCC921}"/>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5" name="Picture 2" descr="fiche › Pride Mobility France">
            <a:extLst>
              <a:ext uri="{FF2B5EF4-FFF2-40B4-BE49-F238E27FC236}">
                <a16:creationId xmlns:a16="http://schemas.microsoft.com/office/drawing/2014/main" id="{6191C8B3-B608-16F2-E7C8-9FD9343817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56962" y="107605"/>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00EB1D33-46C2-EF58-458D-7317EA3F78D3}"/>
              </a:ext>
            </a:extLst>
          </p:cNvPr>
          <p:cNvPicPr>
            <a:picLocks noChangeAspect="1"/>
          </p:cNvPicPr>
          <p:nvPr/>
        </p:nvPicPr>
        <p:blipFill>
          <a:blip r:embed="rId5"/>
          <a:stretch>
            <a:fillRect/>
          </a:stretch>
        </p:blipFill>
        <p:spPr>
          <a:xfrm>
            <a:off x="6765504" y="679768"/>
            <a:ext cx="4191453" cy="5692228"/>
          </a:xfrm>
          <a:prstGeom prst="rect">
            <a:avLst/>
          </a:prstGeom>
        </p:spPr>
      </p:pic>
      <p:sp>
        <p:nvSpPr>
          <p:cNvPr id="10" name="Bulle narrative : ronde 7">
            <a:extLst>
              <a:ext uri="{FF2B5EF4-FFF2-40B4-BE49-F238E27FC236}">
                <a16:creationId xmlns:a16="http://schemas.microsoft.com/office/drawing/2014/main" id="{8D4E2A67-F26C-83F3-71AC-143B8E2D8B19}"/>
              </a:ext>
            </a:extLst>
          </p:cNvPr>
          <p:cNvSpPr/>
          <p:nvPr/>
        </p:nvSpPr>
        <p:spPr>
          <a:xfrm>
            <a:off x="674822" y="1006557"/>
            <a:ext cx="5232818" cy="2321730"/>
          </a:xfrm>
          <a:prstGeom prst="roundRect">
            <a:avLst/>
          </a:prstGeom>
          <a:solidFill>
            <a:srgbClr val="FFE8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88000" tIns="144000" rIns="288000" bIns="144000" rtlCol="0" anchor="ctr">
            <a:spAutoFit/>
          </a:bodyPr>
          <a:lstStyle/>
          <a:p>
            <a:pPr>
              <a:lnSpc>
                <a:spcPts val="3380"/>
              </a:lnSpc>
              <a:spcAft>
                <a:spcPts val="800"/>
              </a:spcAft>
            </a:pPr>
            <a:r>
              <a:rPr lang="fr-FR" sz="2200" dirty="0">
                <a:solidFill>
                  <a:schemeClr val="tx1"/>
                </a:solidFill>
                <a:latin typeface="Arial" panose="020B0604020202020204" pitchFamily="34" charset="0"/>
                <a:cs typeface="Arial" panose="020B0604020202020204" pitchFamily="34" charset="0"/>
              </a:rPr>
              <a:t>Gabriel a donné </a:t>
            </a:r>
            <a:r>
              <a:rPr lang="fr-FR" sz="2200" b="1" dirty="0">
                <a:solidFill>
                  <a:schemeClr val="tx1"/>
                </a:solidFill>
                <a:latin typeface="BelleAllureCE" panose="02000803000000000000" pitchFamily="2" charset="0"/>
                <a:cs typeface="Arial" panose="020B0604020202020204" pitchFamily="34" charset="0"/>
              </a:rPr>
              <a:t>10</a:t>
            </a:r>
            <a:r>
              <a:rPr lang="fr-FR" sz="2200" dirty="0">
                <a:solidFill>
                  <a:schemeClr val="tx1"/>
                </a:solidFill>
                <a:latin typeface="Arial" panose="020B0604020202020204" pitchFamily="34" charset="0"/>
                <a:cs typeface="Arial" panose="020B0604020202020204" pitchFamily="34" charset="0"/>
              </a:rPr>
              <a:t> </a:t>
            </a:r>
            <a:r>
              <a:rPr lang="fr-FR" sz="2200" b="1" dirty="0">
                <a:solidFill>
                  <a:schemeClr val="tx1"/>
                </a:solidFill>
                <a:latin typeface="BelleAllureCE" panose="02000803000000000000" pitchFamily="2" charset="0"/>
                <a:cs typeface="Arial" panose="020B0604020202020204" pitchFamily="34" charset="0"/>
              </a:rPr>
              <a:t>€</a:t>
            </a:r>
            <a:r>
              <a:rPr lang="fr-FR" sz="2200" dirty="0">
                <a:solidFill>
                  <a:schemeClr val="tx1"/>
                </a:solidFill>
                <a:latin typeface="Arial" panose="020B0604020202020204" pitchFamily="34" charset="0"/>
                <a:cs typeface="Arial" panose="020B0604020202020204" pitchFamily="34" charset="0"/>
              </a:rPr>
              <a:t> à la vendeuse pour payer le livre qui coute </a:t>
            </a:r>
            <a:r>
              <a:rPr lang="fr-FR" sz="2200" b="1" dirty="0">
                <a:solidFill>
                  <a:schemeClr val="tx1"/>
                </a:solidFill>
                <a:latin typeface="BelleAllureCE" panose="02000803000000000000" pitchFamily="2" charset="0"/>
                <a:cs typeface="Arial" panose="020B0604020202020204" pitchFamily="34" charset="0"/>
              </a:rPr>
              <a:t>8</a:t>
            </a:r>
            <a:r>
              <a:rPr lang="fr-FR" sz="2200" dirty="0">
                <a:solidFill>
                  <a:schemeClr val="tx1"/>
                </a:solidFill>
                <a:latin typeface="Arial" panose="020B0604020202020204" pitchFamily="34" charset="0"/>
                <a:cs typeface="Arial" panose="020B0604020202020204" pitchFamily="34" charset="0"/>
              </a:rPr>
              <a:t> </a:t>
            </a:r>
            <a:r>
              <a:rPr lang="fr-FR" sz="2200" b="1" dirty="0">
                <a:solidFill>
                  <a:schemeClr val="tx1"/>
                </a:solidFill>
                <a:latin typeface="BelleAllureCE" panose="02000803000000000000" pitchFamily="2" charset="0"/>
                <a:cs typeface="Arial" panose="020B0604020202020204" pitchFamily="34" charset="0"/>
              </a:rPr>
              <a:t>€</a:t>
            </a:r>
            <a:r>
              <a:rPr lang="fr-FR" sz="2200" dirty="0">
                <a:solidFill>
                  <a:schemeClr val="tx1"/>
                </a:solidFill>
                <a:latin typeface="Arial" panose="020B0604020202020204" pitchFamily="34" charset="0"/>
                <a:cs typeface="Arial" panose="020B0604020202020204" pitchFamily="34" charset="0"/>
              </a:rPr>
              <a:t>.</a:t>
            </a:r>
          </a:p>
          <a:p>
            <a:pPr>
              <a:lnSpc>
                <a:spcPts val="3380"/>
              </a:lnSpc>
              <a:spcAft>
                <a:spcPts val="800"/>
              </a:spcAft>
            </a:pPr>
            <a:r>
              <a:rPr lang="fr-FR" sz="2200" b="1" dirty="0">
                <a:solidFill>
                  <a:schemeClr val="tx1"/>
                </a:solidFill>
                <a:latin typeface="Arial" panose="020B0604020202020204" pitchFamily="34" charset="0"/>
                <a:cs typeface="Arial" panose="020B0604020202020204" pitchFamily="34" charset="0"/>
              </a:rPr>
              <a:t>Combien la vendeuse doit-elle lui rendre ? </a:t>
            </a:r>
          </a:p>
        </p:txBody>
      </p:sp>
      <p:sp>
        <p:nvSpPr>
          <p:cNvPr id="11" name="ZoneTexte 10">
            <a:extLst>
              <a:ext uri="{FF2B5EF4-FFF2-40B4-BE49-F238E27FC236}">
                <a16:creationId xmlns:a16="http://schemas.microsoft.com/office/drawing/2014/main" id="{BD5E01A7-9CF3-5B16-0880-7EB5EA5E2981}"/>
              </a:ext>
            </a:extLst>
          </p:cNvPr>
          <p:cNvSpPr txBox="1"/>
          <p:nvPr/>
        </p:nvSpPr>
        <p:spPr>
          <a:xfrm>
            <a:off x="233067" y="3328287"/>
            <a:ext cx="5862933" cy="954107"/>
          </a:xfrm>
          <a:prstGeom prst="rect">
            <a:avLst/>
          </a:prstGeom>
          <a:noFill/>
        </p:spPr>
        <p:txBody>
          <a:bodyPr wrap="square" rtlCol="0">
            <a:spAutoFit/>
          </a:bodyPr>
          <a:lstStyle/>
          <a:p>
            <a:r>
              <a:rPr lang="fr-FR" sz="2800" dirty="0"/>
              <a:t>Regarde la réponse de cet élève. Est-elle correcte ?</a:t>
            </a:r>
            <a:endParaRPr lang="fr-FR" sz="2800" b="1" dirty="0">
              <a:solidFill>
                <a:srgbClr val="0070C0"/>
              </a:solidFill>
            </a:endParaRPr>
          </a:p>
        </p:txBody>
      </p:sp>
      <p:pic>
        <p:nvPicPr>
          <p:cNvPr id="6" name="Image 5">
            <a:extLst>
              <a:ext uri="{FF2B5EF4-FFF2-40B4-BE49-F238E27FC236}">
                <a16:creationId xmlns:a16="http://schemas.microsoft.com/office/drawing/2014/main" id="{85D629BF-F60E-897D-E1E6-9EB17D9E3169}"/>
              </a:ext>
            </a:extLst>
          </p:cNvPr>
          <p:cNvPicPr>
            <a:picLocks noChangeAspect="1"/>
          </p:cNvPicPr>
          <p:nvPr/>
        </p:nvPicPr>
        <p:blipFill>
          <a:blip r:embed="rId6"/>
          <a:stretch>
            <a:fillRect/>
          </a:stretch>
        </p:blipFill>
        <p:spPr>
          <a:xfrm>
            <a:off x="2378298" y="4032623"/>
            <a:ext cx="3529342" cy="2571501"/>
          </a:xfrm>
          <a:prstGeom prst="rect">
            <a:avLst/>
          </a:prstGeom>
        </p:spPr>
      </p:pic>
    </p:spTree>
    <p:extLst>
      <p:ext uri="{BB962C8B-B14F-4D97-AF65-F5344CB8AC3E}">
        <p14:creationId xmlns:p14="http://schemas.microsoft.com/office/powerpoint/2010/main" val="3900353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329B61-A963-D1D2-1532-5C43DE28A6DA}"/>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9CC6DB85-7807-80F0-504A-3826FDFB3D1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7" name="Image 6">
            <a:extLst>
              <a:ext uri="{FF2B5EF4-FFF2-40B4-BE49-F238E27FC236}">
                <a16:creationId xmlns:a16="http://schemas.microsoft.com/office/drawing/2014/main" id="{762F2DFA-F814-9F6C-2AF2-5E5CA120F497}"/>
              </a:ext>
            </a:extLst>
          </p:cNvPr>
          <p:cNvPicPr>
            <a:picLocks noChangeAspect="1"/>
          </p:cNvPicPr>
          <p:nvPr/>
        </p:nvPicPr>
        <p:blipFill>
          <a:blip r:embed="rId3"/>
          <a:srcRect t="13596" b="13650"/>
          <a:stretch>
            <a:fillRect/>
          </a:stretch>
        </p:blipFill>
        <p:spPr>
          <a:xfrm>
            <a:off x="940276" y="199594"/>
            <a:ext cx="1038797" cy="755747"/>
          </a:xfrm>
          <a:prstGeom prst="rect">
            <a:avLst/>
          </a:prstGeom>
        </p:spPr>
      </p:pic>
      <p:cxnSp>
        <p:nvCxnSpPr>
          <p:cNvPr id="2" name="Connecteur droit 1">
            <a:extLst>
              <a:ext uri="{FF2B5EF4-FFF2-40B4-BE49-F238E27FC236}">
                <a16:creationId xmlns:a16="http://schemas.microsoft.com/office/drawing/2014/main" id="{7F108E22-AD75-B40E-97B2-DD6BF6D14462}"/>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5" name="Picture 2" descr="fiche › Pride Mobility France">
            <a:extLst>
              <a:ext uri="{FF2B5EF4-FFF2-40B4-BE49-F238E27FC236}">
                <a16:creationId xmlns:a16="http://schemas.microsoft.com/office/drawing/2014/main" id="{A0D20591-2812-3408-2549-C3321761A4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56962" y="107605"/>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104ADAD3-4E0F-520B-C8D8-BD7F2BE483FE}"/>
              </a:ext>
            </a:extLst>
          </p:cNvPr>
          <p:cNvPicPr>
            <a:picLocks noChangeAspect="1"/>
          </p:cNvPicPr>
          <p:nvPr/>
        </p:nvPicPr>
        <p:blipFill>
          <a:blip r:embed="rId5"/>
          <a:stretch>
            <a:fillRect/>
          </a:stretch>
        </p:blipFill>
        <p:spPr>
          <a:xfrm>
            <a:off x="6765504" y="679768"/>
            <a:ext cx="4191453" cy="5692228"/>
          </a:xfrm>
          <a:prstGeom prst="rect">
            <a:avLst/>
          </a:prstGeom>
        </p:spPr>
      </p:pic>
      <p:sp>
        <p:nvSpPr>
          <p:cNvPr id="11" name="ZoneTexte 10">
            <a:extLst>
              <a:ext uri="{FF2B5EF4-FFF2-40B4-BE49-F238E27FC236}">
                <a16:creationId xmlns:a16="http://schemas.microsoft.com/office/drawing/2014/main" id="{B793E401-C713-2A7F-B6F1-8911314A5F54}"/>
              </a:ext>
            </a:extLst>
          </p:cNvPr>
          <p:cNvSpPr txBox="1"/>
          <p:nvPr/>
        </p:nvSpPr>
        <p:spPr>
          <a:xfrm>
            <a:off x="1235043" y="1251932"/>
            <a:ext cx="3906746" cy="646331"/>
          </a:xfrm>
          <a:prstGeom prst="rect">
            <a:avLst/>
          </a:prstGeom>
          <a:noFill/>
        </p:spPr>
        <p:txBody>
          <a:bodyPr wrap="square" rtlCol="0">
            <a:spAutoFit/>
          </a:bodyPr>
          <a:lstStyle/>
          <a:p>
            <a:r>
              <a:rPr lang="fr-FR" sz="3600" dirty="0"/>
              <a:t>Lisons le problème</a:t>
            </a:r>
            <a:endParaRPr lang="fr-FR" sz="4800" b="1" dirty="0">
              <a:solidFill>
                <a:srgbClr val="0070C0"/>
              </a:solidFill>
            </a:endParaRPr>
          </a:p>
        </p:txBody>
      </p:sp>
      <p:sp>
        <p:nvSpPr>
          <p:cNvPr id="3" name="Bulle narrative : ronde 7">
            <a:extLst>
              <a:ext uri="{FF2B5EF4-FFF2-40B4-BE49-F238E27FC236}">
                <a16:creationId xmlns:a16="http://schemas.microsoft.com/office/drawing/2014/main" id="{30C9F395-D8C9-2959-21ED-F9A0BBABC47D}"/>
              </a:ext>
            </a:extLst>
          </p:cNvPr>
          <p:cNvSpPr/>
          <p:nvPr/>
        </p:nvSpPr>
        <p:spPr>
          <a:xfrm>
            <a:off x="132572" y="2363889"/>
            <a:ext cx="5867532" cy="2917638"/>
          </a:xfrm>
          <a:prstGeom prst="roundRect">
            <a:avLst/>
          </a:prstGeom>
          <a:solidFill>
            <a:srgbClr val="FFE8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88000" tIns="144000" rIns="288000" bIns="144000" rtlCol="0" anchor="ctr">
            <a:spAutoFit/>
          </a:bodyPr>
          <a:lstStyle/>
          <a:p>
            <a:pPr>
              <a:lnSpc>
                <a:spcPts val="3380"/>
              </a:lnSpc>
              <a:spcAft>
                <a:spcPts val="800"/>
              </a:spcAft>
            </a:pPr>
            <a:r>
              <a:rPr lang="fr-FR" sz="2400" dirty="0">
                <a:solidFill>
                  <a:schemeClr val="tx1"/>
                </a:solidFill>
                <a:latin typeface="Arial" panose="020B0604020202020204" pitchFamily="34" charset="0"/>
                <a:cs typeface="Arial" panose="020B0604020202020204" pitchFamily="34" charset="0"/>
              </a:rPr>
              <a:t>Alice achète avec sa sœur un bracelet à </a:t>
            </a:r>
            <a:r>
              <a:rPr lang="fr-FR" sz="2400" b="1" dirty="0">
                <a:solidFill>
                  <a:schemeClr val="tx1"/>
                </a:solidFill>
                <a:latin typeface="BelleAllureCE" panose="02000803000000000000" pitchFamily="2" charset="0"/>
                <a:cs typeface="Arial" panose="020B0604020202020204" pitchFamily="34" charset="0"/>
              </a:rPr>
              <a:t>5</a:t>
            </a:r>
            <a:r>
              <a:rPr lang="fr-FR" sz="2400" dirty="0">
                <a:solidFill>
                  <a:schemeClr val="tx1"/>
                </a:solidFill>
                <a:latin typeface="Arial" panose="020B0604020202020204" pitchFamily="34" charset="0"/>
                <a:cs typeface="Arial" panose="020B0604020202020204" pitchFamily="34" charset="0"/>
              </a:rPr>
              <a:t> </a:t>
            </a:r>
            <a:r>
              <a:rPr lang="fr-FR" sz="2400" b="1" dirty="0">
                <a:solidFill>
                  <a:schemeClr val="tx1"/>
                </a:solidFill>
                <a:latin typeface="BelleAllureCE" panose="02000803000000000000" pitchFamily="2" charset="0"/>
                <a:cs typeface="Arial" panose="020B0604020202020204" pitchFamily="34" charset="0"/>
              </a:rPr>
              <a:t>€</a:t>
            </a:r>
            <a:r>
              <a:rPr lang="fr-FR" sz="2400" dirty="0">
                <a:solidFill>
                  <a:schemeClr val="tx1"/>
                </a:solidFill>
                <a:latin typeface="Arial" panose="020B0604020202020204" pitchFamily="34" charset="0"/>
                <a:cs typeface="Arial" panose="020B0604020202020204" pitchFamily="34" charset="0"/>
              </a:rPr>
              <a:t>, un autre à </a:t>
            </a:r>
            <a:r>
              <a:rPr lang="fr-FR" sz="2400" b="1" dirty="0">
                <a:solidFill>
                  <a:schemeClr val="tx1"/>
                </a:solidFill>
                <a:latin typeface="BelleAllureCE" panose="02000803000000000000" pitchFamily="2" charset="0"/>
                <a:cs typeface="Arial" panose="020B0604020202020204" pitchFamily="34" charset="0"/>
              </a:rPr>
              <a:t>3</a:t>
            </a:r>
            <a:r>
              <a:rPr lang="fr-FR" sz="2400" dirty="0">
                <a:solidFill>
                  <a:schemeClr val="tx1"/>
                </a:solidFill>
                <a:latin typeface="Arial" panose="020B0604020202020204" pitchFamily="34" charset="0"/>
                <a:cs typeface="Arial" panose="020B0604020202020204" pitchFamily="34" charset="0"/>
              </a:rPr>
              <a:t> </a:t>
            </a:r>
            <a:r>
              <a:rPr lang="fr-FR" sz="2400" b="1" dirty="0">
                <a:solidFill>
                  <a:schemeClr val="tx1"/>
                </a:solidFill>
                <a:latin typeface="BelleAllureCE" panose="02000803000000000000" pitchFamily="2" charset="0"/>
                <a:cs typeface="Arial" panose="020B0604020202020204" pitchFamily="34" charset="0"/>
              </a:rPr>
              <a:t>€</a:t>
            </a:r>
            <a:r>
              <a:rPr lang="fr-FR" sz="2400" dirty="0">
                <a:solidFill>
                  <a:schemeClr val="tx1"/>
                </a:solidFill>
                <a:latin typeface="Arial" panose="020B0604020202020204" pitchFamily="34" charset="0"/>
                <a:cs typeface="Arial" panose="020B0604020202020204" pitchFamily="34" charset="0"/>
              </a:rPr>
              <a:t> et une bague à </a:t>
            </a:r>
            <a:r>
              <a:rPr lang="fr-FR" sz="2400" b="1" dirty="0">
                <a:solidFill>
                  <a:schemeClr val="tx1"/>
                </a:solidFill>
                <a:latin typeface="BelleAllureCE" panose="02000803000000000000" pitchFamily="2" charset="0"/>
                <a:cs typeface="Arial" panose="020B0604020202020204" pitchFamily="34" charset="0"/>
              </a:rPr>
              <a:t>5</a:t>
            </a:r>
            <a:r>
              <a:rPr lang="fr-FR" sz="2400" dirty="0">
                <a:solidFill>
                  <a:schemeClr val="tx1"/>
                </a:solidFill>
                <a:latin typeface="Arial" panose="020B0604020202020204" pitchFamily="34" charset="0"/>
                <a:cs typeface="Arial" panose="020B0604020202020204" pitchFamily="34" charset="0"/>
              </a:rPr>
              <a:t> </a:t>
            </a:r>
            <a:r>
              <a:rPr lang="fr-FR" sz="2400" b="1" dirty="0">
                <a:solidFill>
                  <a:schemeClr val="tx1"/>
                </a:solidFill>
                <a:latin typeface="BelleAllureCE" panose="02000803000000000000" pitchFamily="2" charset="0"/>
                <a:cs typeface="Arial" panose="020B0604020202020204" pitchFamily="34" charset="0"/>
              </a:rPr>
              <a:t>€</a:t>
            </a:r>
            <a:r>
              <a:rPr lang="fr-FR" sz="2400" dirty="0">
                <a:solidFill>
                  <a:schemeClr val="tx1"/>
                </a:solidFill>
                <a:latin typeface="Arial" panose="020B0604020202020204" pitchFamily="34" charset="0"/>
                <a:cs typeface="Arial" panose="020B0604020202020204" pitchFamily="34" charset="0"/>
              </a:rPr>
              <a:t>.</a:t>
            </a:r>
          </a:p>
          <a:p>
            <a:pPr>
              <a:lnSpc>
                <a:spcPts val="3380"/>
              </a:lnSpc>
              <a:spcAft>
                <a:spcPts val="800"/>
              </a:spcAft>
            </a:pPr>
            <a:endParaRPr lang="fr-FR" sz="2400" dirty="0">
              <a:solidFill>
                <a:schemeClr val="tx1"/>
              </a:solidFill>
              <a:latin typeface="Arial" panose="020B0604020202020204" pitchFamily="34" charset="0"/>
              <a:cs typeface="Arial" panose="020B0604020202020204" pitchFamily="34" charset="0"/>
            </a:endParaRPr>
          </a:p>
          <a:p>
            <a:pPr>
              <a:lnSpc>
                <a:spcPts val="3380"/>
              </a:lnSpc>
              <a:spcAft>
                <a:spcPts val="800"/>
              </a:spcAft>
            </a:pPr>
            <a:r>
              <a:rPr lang="fr-FR" sz="2400" b="1" dirty="0">
                <a:solidFill>
                  <a:schemeClr val="tx1"/>
                </a:solidFill>
                <a:latin typeface="Arial" panose="020B0604020202020204" pitchFamily="34" charset="0"/>
                <a:cs typeface="Arial" panose="020B0604020202020204" pitchFamily="34" charset="0"/>
              </a:rPr>
              <a:t>Combien vont-elles payer ? </a:t>
            </a:r>
          </a:p>
        </p:txBody>
      </p:sp>
    </p:spTree>
    <p:extLst>
      <p:ext uri="{BB962C8B-B14F-4D97-AF65-F5344CB8AC3E}">
        <p14:creationId xmlns:p14="http://schemas.microsoft.com/office/powerpoint/2010/main" val="1944695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B9B89C-7033-D2FA-AD30-5729D134110A}"/>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EAE26027-C58F-88AD-5F01-8F394DA0E4B8}"/>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7" name="Image 6">
            <a:extLst>
              <a:ext uri="{FF2B5EF4-FFF2-40B4-BE49-F238E27FC236}">
                <a16:creationId xmlns:a16="http://schemas.microsoft.com/office/drawing/2014/main" id="{186D3C5C-29E5-0835-D3A8-79CFE5BABFD8}"/>
              </a:ext>
            </a:extLst>
          </p:cNvPr>
          <p:cNvPicPr>
            <a:picLocks noChangeAspect="1"/>
          </p:cNvPicPr>
          <p:nvPr/>
        </p:nvPicPr>
        <p:blipFill>
          <a:blip r:embed="rId3"/>
          <a:srcRect t="13596" b="13650"/>
          <a:stretch>
            <a:fillRect/>
          </a:stretch>
        </p:blipFill>
        <p:spPr>
          <a:xfrm>
            <a:off x="940276" y="199594"/>
            <a:ext cx="1038797" cy="755747"/>
          </a:xfrm>
          <a:prstGeom prst="rect">
            <a:avLst/>
          </a:prstGeom>
        </p:spPr>
      </p:pic>
      <p:cxnSp>
        <p:nvCxnSpPr>
          <p:cNvPr id="2" name="Connecteur droit 1">
            <a:extLst>
              <a:ext uri="{FF2B5EF4-FFF2-40B4-BE49-F238E27FC236}">
                <a16:creationId xmlns:a16="http://schemas.microsoft.com/office/drawing/2014/main" id="{4F1C4471-0F2E-6B01-B841-58C3D0782603}"/>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5" name="Picture 2" descr="fiche › Pride Mobility France">
            <a:extLst>
              <a:ext uri="{FF2B5EF4-FFF2-40B4-BE49-F238E27FC236}">
                <a16:creationId xmlns:a16="http://schemas.microsoft.com/office/drawing/2014/main" id="{136CEAD9-4DD8-C50C-9974-47AC19C32D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56962" y="107605"/>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9D6650FB-C3AE-6AA9-AA5D-26040185E91E}"/>
              </a:ext>
            </a:extLst>
          </p:cNvPr>
          <p:cNvPicPr>
            <a:picLocks noChangeAspect="1"/>
          </p:cNvPicPr>
          <p:nvPr/>
        </p:nvPicPr>
        <p:blipFill>
          <a:blip r:embed="rId5"/>
          <a:stretch>
            <a:fillRect/>
          </a:stretch>
        </p:blipFill>
        <p:spPr>
          <a:xfrm>
            <a:off x="6765504" y="679768"/>
            <a:ext cx="4191453" cy="5692228"/>
          </a:xfrm>
          <a:prstGeom prst="rect">
            <a:avLst/>
          </a:prstGeom>
        </p:spPr>
      </p:pic>
      <p:sp>
        <p:nvSpPr>
          <p:cNvPr id="11" name="ZoneTexte 10">
            <a:extLst>
              <a:ext uri="{FF2B5EF4-FFF2-40B4-BE49-F238E27FC236}">
                <a16:creationId xmlns:a16="http://schemas.microsoft.com/office/drawing/2014/main" id="{5DC46B31-B52A-6703-06D2-B224CA475602}"/>
              </a:ext>
            </a:extLst>
          </p:cNvPr>
          <p:cNvSpPr txBox="1"/>
          <p:nvPr/>
        </p:nvSpPr>
        <p:spPr>
          <a:xfrm>
            <a:off x="233067" y="3328287"/>
            <a:ext cx="5862933" cy="954107"/>
          </a:xfrm>
          <a:prstGeom prst="rect">
            <a:avLst/>
          </a:prstGeom>
          <a:noFill/>
        </p:spPr>
        <p:txBody>
          <a:bodyPr wrap="square" rtlCol="0">
            <a:spAutoFit/>
          </a:bodyPr>
          <a:lstStyle/>
          <a:p>
            <a:r>
              <a:rPr lang="fr-FR" sz="2800" dirty="0"/>
              <a:t>Regarde la réponse de cet élève. Est-elle correcte ?</a:t>
            </a:r>
            <a:endParaRPr lang="fr-FR" sz="2800" b="1" dirty="0">
              <a:solidFill>
                <a:srgbClr val="0070C0"/>
              </a:solidFill>
            </a:endParaRPr>
          </a:p>
        </p:txBody>
      </p:sp>
      <p:sp>
        <p:nvSpPr>
          <p:cNvPr id="3" name="Bulle narrative : ronde 7">
            <a:extLst>
              <a:ext uri="{FF2B5EF4-FFF2-40B4-BE49-F238E27FC236}">
                <a16:creationId xmlns:a16="http://schemas.microsoft.com/office/drawing/2014/main" id="{29F0631B-D5E2-7F3A-A0D8-52336C16C9B0}"/>
              </a:ext>
            </a:extLst>
          </p:cNvPr>
          <p:cNvSpPr/>
          <p:nvPr/>
        </p:nvSpPr>
        <p:spPr>
          <a:xfrm>
            <a:off x="814090" y="1006557"/>
            <a:ext cx="5062727" cy="2321730"/>
          </a:xfrm>
          <a:prstGeom prst="roundRect">
            <a:avLst/>
          </a:prstGeom>
          <a:solidFill>
            <a:srgbClr val="FFE8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88000" tIns="144000" rIns="288000" bIns="144000" rtlCol="0" anchor="ctr">
            <a:spAutoFit/>
          </a:bodyPr>
          <a:lstStyle/>
          <a:p>
            <a:pPr>
              <a:lnSpc>
                <a:spcPts val="3380"/>
              </a:lnSpc>
              <a:spcAft>
                <a:spcPts val="800"/>
              </a:spcAft>
            </a:pPr>
            <a:r>
              <a:rPr lang="fr-FR" sz="2400" dirty="0">
                <a:solidFill>
                  <a:schemeClr val="tx1"/>
                </a:solidFill>
                <a:latin typeface="Arial" panose="020B0604020202020204" pitchFamily="34" charset="0"/>
                <a:cs typeface="Arial" panose="020B0604020202020204" pitchFamily="34" charset="0"/>
              </a:rPr>
              <a:t>Alice achète avec sa sœur un bracelet à </a:t>
            </a:r>
            <a:r>
              <a:rPr lang="fr-FR" sz="2400" b="1" dirty="0">
                <a:solidFill>
                  <a:schemeClr val="tx1"/>
                </a:solidFill>
                <a:latin typeface="BelleAllureCE" panose="02000803000000000000" pitchFamily="2" charset="0"/>
                <a:cs typeface="Arial" panose="020B0604020202020204" pitchFamily="34" charset="0"/>
              </a:rPr>
              <a:t>5</a:t>
            </a:r>
            <a:r>
              <a:rPr lang="fr-FR" sz="2400" dirty="0">
                <a:solidFill>
                  <a:schemeClr val="tx1"/>
                </a:solidFill>
                <a:latin typeface="Arial" panose="020B0604020202020204" pitchFamily="34" charset="0"/>
                <a:cs typeface="Arial" panose="020B0604020202020204" pitchFamily="34" charset="0"/>
              </a:rPr>
              <a:t> </a:t>
            </a:r>
            <a:r>
              <a:rPr lang="fr-FR" sz="2400" b="1" dirty="0">
                <a:solidFill>
                  <a:schemeClr val="tx1"/>
                </a:solidFill>
                <a:latin typeface="BelleAllureCE" panose="02000803000000000000" pitchFamily="2" charset="0"/>
                <a:cs typeface="Arial" panose="020B0604020202020204" pitchFamily="34" charset="0"/>
              </a:rPr>
              <a:t>€</a:t>
            </a:r>
            <a:r>
              <a:rPr lang="fr-FR" sz="2400" dirty="0">
                <a:solidFill>
                  <a:schemeClr val="tx1"/>
                </a:solidFill>
                <a:latin typeface="Arial" panose="020B0604020202020204" pitchFamily="34" charset="0"/>
                <a:cs typeface="Arial" panose="020B0604020202020204" pitchFamily="34" charset="0"/>
              </a:rPr>
              <a:t>, un autre à </a:t>
            </a:r>
            <a:r>
              <a:rPr lang="fr-FR" sz="2400" b="1" dirty="0">
                <a:solidFill>
                  <a:schemeClr val="tx1"/>
                </a:solidFill>
                <a:latin typeface="BelleAllureCE" panose="02000803000000000000" pitchFamily="2" charset="0"/>
                <a:cs typeface="Arial" panose="020B0604020202020204" pitchFamily="34" charset="0"/>
              </a:rPr>
              <a:t>3</a:t>
            </a:r>
            <a:r>
              <a:rPr lang="fr-FR" sz="2400" dirty="0">
                <a:solidFill>
                  <a:schemeClr val="tx1"/>
                </a:solidFill>
                <a:latin typeface="Arial" panose="020B0604020202020204" pitchFamily="34" charset="0"/>
                <a:cs typeface="Arial" panose="020B0604020202020204" pitchFamily="34" charset="0"/>
              </a:rPr>
              <a:t> </a:t>
            </a:r>
            <a:r>
              <a:rPr lang="fr-FR" sz="2400" b="1" dirty="0">
                <a:solidFill>
                  <a:schemeClr val="tx1"/>
                </a:solidFill>
                <a:latin typeface="BelleAllureCE" panose="02000803000000000000" pitchFamily="2" charset="0"/>
                <a:cs typeface="Arial" panose="020B0604020202020204" pitchFamily="34" charset="0"/>
              </a:rPr>
              <a:t>€</a:t>
            </a:r>
            <a:r>
              <a:rPr lang="fr-FR" sz="2400" dirty="0">
                <a:solidFill>
                  <a:schemeClr val="tx1"/>
                </a:solidFill>
                <a:latin typeface="Arial" panose="020B0604020202020204" pitchFamily="34" charset="0"/>
                <a:cs typeface="Arial" panose="020B0604020202020204" pitchFamily="34" charset="0"/>
              </a:rPr>
              <a:t> et une bague à </a:t>
            </a:r>
            <a:r>
              <a:rPr lang="fr-FR" sz="2400" b="1" dirty="0">
                <a:solidFill>
                  <a:schemeClr val="tx1"/>
                </a:solidFill>
                <a:latin typeface="BelleAllureCE" panose="02000803000000000000" pitchFamily="2" charset="0"/>
                <a:cs typeface="Arial" panose="020B0604020202020204" pitchFamily="34" charset="0"/>
              </a:rPr>
              <a:t>5</a:t>
            </a:r>
            <a:r>
              <a:rPr lang="fr-FR" sz="2400" dirty="0">
                <a:solidFill>
                  <a:schemeClr val="tx1"/>
                </a:solidFill>
                <a:latin typeface="Arial" panose="020B0604020202020204" pitchFamily="34" charset="0"/>
                <a:cs typeface="Arial" panose="020B0604020202020204" pitchFamily="34" charset="0"/>
              </a:rPr>
              <a:t> </a:t>
            </a:r>
            <a:r>
              <a:rPr lang="fr-FR" sz="2400" b="1" dirty="0">
                <a:solidFill>
                  <a:schemeClr val="tx1"/>
                </a:solidFill>
                <a:latin typeface="BelleAllureCE" panose="02000803000000000000" pitchFamily="2" charset="0"/>
                <a:cs typeface="Arial" panose="020B0604020202020204" pitchFamily="34" charset="0"/>
              </a:rPr>
              <a:t>€</a:t>
            </a:r>
            <a:r>
              <a:rPr lang="fr-FR" sz="2400" dirty="0">
                <a:solidFill>
                  <a:schemeClr val="tx1"/>
                </a:solidFill>
                <a:latin typeface="Arial" panose="020B0604020202020204" pitchFamily="34" charset="0"/>
                <a:cs typeface="Arial" panose="020B0604020202020204" pitchFamily="34" charset="0"/>
              </a:rPr>
              <a:t>.</a:t>
            </a:r>
          </a:p>
          <a:p>
            <a:pPr>
              <a:lnSpc>
                <a:spcPts val="3380"/>
              </a:lnSpc>
              <a:spcAft>
                <a:spcPts val="800"/>
              </a:spcAft>
            </a:pPr>
            <a:r>
              <a:rPr lang="fr-FR" sz="2400" b="1" dirty="0">
                <a:solidFill>
                  <a:schemeClr val="tx1"/>
                </a:solidFill>
                <a:latin typeface="Arial" panose="020B0604020202020204" pitchFamily="34" charset="0"/>
                <a:cs typeface="Arial" panose="020B0604020202020204" pitchFamily="34" charset="0"/>
              </a:rPr>
              <a:t>Combien vont-elles payer ? </a:t>
            </a:r>
          </a:p>
        </p:txBody>
      </p:sp>
      <p:pic>
        <p:nvPicPr>
          <p:cNvPr id="12" name="Image 11">
            <a:extLst>
              <a:ext uri="{FF2B5EF4-FFF2-40B4-BE49-F238E27FC236}">
                <a16:creationId xmlns:a16="http://schemas.microsoft.com/office/drawing/2014/main" id="{39727115-723D-35F5-7AC1-75EBAB1F1293}"/>
              </a:ext>
            </a:extLst>
          </p:cNvPr>
          <p:cNvPicPr>
            <a:picLocks noChangeAspect="1"/>
          </p:cNvPicPr>
          <p:nvPr/>
        </p:nvPicPr>
        <p:blipFill>
          <a:blip r:embed="rId6"/>
          <a:stretch>
            <a:fillRect/>
          </a:stretch>
        </p:blipFill>
        <p:spPr>
          <a:xfrm>
            <a:off x="2383888" y="3840506"/>
            <a:ext cx="3636760" cy="2763618"/>
          </a:xfrm>
          <a:prstGeom prst="rect">
            <a:avLst/>
          </a:prstGeom>
        </p:spPr>
      </p:pic>
    </p:spTree>
    <p:extLst>
      <p:ext uri="{BB962C8B-B14F-4D97-AF65-F5344CB8AC3E}">
        <p14:creationId xmlns:p14="http://schemas.microsoft.com/office/powerpoint/2010/main" val="3720308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901558" y="2876353"/>
              <a:ext cx="7674795" cy="1904225"/>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r>
                <a:rPr lang="fr-FR" sz="3200" b="1" dirty="0">
                  <a:solidFill>
                    <a:schemeClr val="bg1"/>
                  </a:solidFill>
                </a:rPr>
                <a:t>J’utilise les compléments à la dizaine supérieure</a:t>
              </a:r>
            </a:p>
            <a:p>
              <a:r>
                <a:rPr lang="fr-FR" sz="3200" b="1" dirty="0">
                  <a:solidFill>
                    <a:schemeClr val="bg1"/>
                  </a:solidFill>
                </a:rPr>
                <a:t> </a:t>
              </a:r>
            </a:p>
            <a:p>
              <a:pPr marL="457200" indent="-457200">
                <a:buFont typeface="Wingdings" panose="05000000000000000000" pitchFamily="2" charset="2"/>
                <a:buChar char="è"/>
              </a:pPr>
              <a:r>
                <a:rPr lang="fr-FR" sz="3200" b="1" dirty="0">
                  <a:solidFill>
                    <a:schemeClr val="bg1"/>
                  </a:solidFill>
                </a:rPr>
                <a:t>Je sais poser des soustractions avec retenues</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9579EA-1023-0E15-9D70-3EEFCC4714A1}"/>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1DDB6411-D68F-9B63-76D7-E6E90D459753}"/>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7" name="ZoneTexte 6">
            <a:extLst>
              <a:ext uri="{FF2B5EF4-FFF2-40B4-BE49-F238E27FC236}">
                <a16:creationId xmlns:a16="http://schemas.microsoft.com/office/drawing/2014/main" id="{05070DDA-B2D4-CF2C-0314-D59BA5A5B826}"/>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Avance à ton rythme</a:t>
            </a:r>
          </a:p>
        </p:txBody>
      </p:sp>
      <p:sp>
        <p:nvSpPr>
          <p:cNvPr id="9" name="ZoneTexte 8">
            <a:extLst>
              <a:ext uri="{FF2B5EF4-FFF2-40B4-BE49-F238E27FC236}">
                <a16:creationId xmlns:a16="http://schemas.microsoft.com/office/drawing/2014/main" id="{FA363033-301F-47FD-7F6B-396D543A56C2}"/>
              </a:ext>
            </a:extLst>
          </p:cNvPr>
          <p:cNvSpPr txBox="1"/>
          <p:nvPr/>
        </p:nvSpPr>
        <p:spPr>
          <a:xfrm>
            <a:off x="7736443" y="1059444"/>
            <a:ext cx="3285876" cy="646331"/>
          </a:xfrm>
          <a:prstGeom prst="rect">
            <a:avLst/>
          </a:prstGeom>
          <a:noFill/>
        </p:spPr>
        <p:txBody>
          <a:bodyPr wrap="square" rtlCol="0">
            <a:spAutoFit/>
          </a:bodyPr>
          <a:lstStyle/>
          <a:p>
            <a:r>
              <a:rPr lang="fr-FR" sz="3600" dirty="0"/>
              <a:t>Pose et calcule</a:t>
            </a:r>
          </a:p>
        </p:txBody>
      </p:sp>
      <p:sp>
        <p:nvSpPr>
          <p:cNvPr id="2" name="Shape 105">
            <a:extLst>
              <a:ext uri="{FF2B5EF4-FFF2-40B4-BE49-F238E27FC236}">
                <a16:creationId xmlns:a16="http://schemas.microsoft.com/office/drawing/2014/main" id="{C03E9178-DDA0-4520-9AF3-1B9C9C1AD0F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3" name="Image 2">
            <a:extLst>
              <a:ext uri="{FF2B5EF4-FFF2-40B4-BE49-F238E27FC236}">
                <a16:creationId xmlns:a16="http://schemas.microsoft.com/office/drawing/2014/main" id="{887DB767-89EA-EAFA-7563-A7DB0C71C5DA}"/>
              </a:ext>
            </a:extLst>
          </p:cNvPr>
          <p:cNvPicPr>
            <a:picLocks noChangeAspect="1"/>
          </p:cNvPicPr>
          <p:nvPr/>
        </p:nvPicPr>
        <p:blipFill>
          <a:blip r:embed="rId3"/>
          <a:stretch>
            <a:fillRect/>
          </a:stretch>
        </p:blipFill>
        <p:spPr>
          <a:xfrm>
            <a:off x="1025841" y="111694"/>
            <a:ext cx="1337213" cy="1895500"/>
          </a:xfrm>
          <a:prstGeom prst="rect">
            <a:avLst/>
          </a:prstGeom>
        </p:spPr>
      </p:pic>
      <p:pic>
        <p:nvPicPr>
          <p:cNvPr id="5" name="Image 4">
            <a:extLst>
              <a:ext uri="{FF2B5EF4-FFF2-40B4-BE49-F238E27FC236}">
                <a16:creationId xmlns:a16="http://schemas.microsoft.com/office/drawing/2014/main" id="{0E870121-897A-1F71-AC87-E2AC5CB24F1A}"/>
              </a:ext>
            </a:extLst>
          </p:cNvPr>
          <p:cNvPicPr>
            <a:picLocks noChangeAspect="1"/>
          </p:cNvPicPr>
          <p:nvPr/>
        </p:nvPicPr>
        <p:blipFill>
          <a:blip r:embed="rId4"/>
          <a:srcRect t="13596" b="13650"/>
          <a:stretch>
            <a:fillRect/>
          </a:stretch>
        </p:blipFill>
        <p:spPr>
          <a:xfrm>
            <a:off x="10916482" y="125949"/>
            <a:ext cx="1038797" cy="755747"/>
          </a:xfrm>
          <a:prstGeom prst="rect">
            <a:avLst/>
          </a:prstGeom>
        </p:spPr>
      </p:pic>
      <p:sp>
        <p:nvSpPr>
          <p:cNvPr id="8" name="ZoneTexte 7">
            <a:extLst>
              <a:ext uri="{FF2B5EF4-FFF2-40B4-BE49-F238E27FC236}">
                <a16:creationId xmlns:a16="http://schemas.microsoft.com/office/drawing/2014/main" id="{100A1557-9AFC-AE40-C78C-DAD791FDF4CA}"/>
              </a:ext>
            </a:extLst>
          </p:cNvPr>
          <p:cNvSpPr txBox="1"/>
          <p:nvPr/>
        </p:nvSpPr>
        <p:spPr>
          <a:xfrm>
            <a:off x="6371289" y="2824843"/>
            <a:ext cx="4899933" cy="1015663"/>
          </a:xfrm>
          <a:prstGeom prst="rect">
            <a:avLst/>
          </a:prstGeom>
          <a:noFill/>
        </p:spPr>
        <p:txBody>
          <a:bodyPr wrap="square" rtlCol="0">
            <a:spAutoFit/>
          </a:bodyPr>
          <a:lstStyle/>
          <a:p>
            <a:pPr algn="ctr"/>
            <a:r>
              <a:rPr lang="fr-FR" sz="6000" b="1" dirty="0">
                <a:latin typeface="BelleAllureCE" panose="02000803000000000000" pitchFamily="2" charset="0"/>
                <a:cs typeface="Arial" panose="020B0604020202020204" pitchFamily="34" charset="0"/>
              </a:rPr>
              <a:t>85</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cs typeface="Arial" panose="020B0604020202020204" pitchFamily="34" charset="0"/>
              </a:rPr>
              <a:t>- 42</a:t>
            </a:r>
            <a:endParaRPr lang="fr-FR" sz="6000" b="1" dirty="0">
              <a:latin typeface="BelleAllureCE" panose="02000803000000000000" pitchFamily="2" charset="0"/>
            </a:endParaRPr>
          </a:p>
        </p:txBody>
      </p:sp>
    </p:spTree>
    <p:extLst>
      <p:ext uri="{BB962C8B-B14F-4D97-AF65-F5344CB8AC3E}">
        <p14:creationId xmlns:p14="http://schemas.microsoft.com/office/powerpoint/2010/main" val="3939692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857753-A5EC-6955-5F4E-2C8E292B97F1}"/>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D0BB6CD6-F499-FAF8-245E-D2D6507A101F}"/>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7" name="ZoneTexte 6">
            <a:extLst>
              <a:ext uri="{FF2B5EF4-FFF2-40B4-BE49-F238E27FC236}">
                <a16:creationId xmlns:a16="http://schemas.microsoft.com/office/drawing/2014/main" id="{073F27BA-625E-5B65-74DE-512E61E21A11}"/>
              </a:ext>
            </a:extLst>
          </p:cNvPr>
          <p:cNvSpPr txBox="1"/>
          <p:nvPr/>
        </p:nvSpPr>
        <p:spPr>
          <a:xfrm>
            <a:off x="346209" y="1309291"/>
            <a:ext cx="5619124" cy="1754326"/>
          </a:xfrm>
          <a:prstGeom prst="rect">
            <a:avLst/>
          </a:prstGeom>
          <a:noFill/>
        </p:spPr>
        <p:txBody>
          <a:bodyPr wrap="square" rtlCol="0">
            <a:spAutoFit/>
          </a:bodyPr>
          <a:lstStyle/>
          <a:p>
            <a:r>
              <a:rPr lang="fr-FR" sz="3600" dirty="0"/>
              <a:t>Avec ton camarade, cherche la meilleure procédure pour réussir le calcul rapidement.</a:t>
            </a:r>
          </a:p>
        </p:txBody>
      </p:sp>
      <p:sp>
        <p:nvSpPr>
          <p:cNvPr id="2" name="Shape 105">
            <a:extLst>
              <a:ext uri="{FF2B5EF4-FFF2-40B4-BE49-F238E27FC236}">
                <a16:creationId xmlns:a16="http://schemas.microsoft.com/office/drawing/2014/main" id="{19B139E9-D6A9-61C4-AFC0-C1E00FD68EA5}"/>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6" name="ZoneTexte 5">
            <a:extLst>
              <a:ext uri="{FF2B5EF4-FFF2-40B4-BE49-F238E27FC236}">
                <a16:creationId xmlns:a16="http://schemas.microsoft.com/office/drawing/2014/main" id="{9A50231E-5E78-6564-84CF-23FB8BC90D09}"/>
              </a:ext>
            </a:extLst>
          </p:cNvPr>
          <p:cNvSpPr txBox="1"/>
          <p:nvPr/>
        </p:nvSpPr>
        <p:spPr>
          <a:xfrm>
            <a:off x="463649" y="3598381"/>
            <a:ext cx="4899933" cy="1015663"/>
          </a:xfrm>
          <a:prstGeom prst="rect">
            <a:avLst/>
          </a:prstGeom>
          <a:noFill/>
        </p:spPr>
        <p:txBody>
          <a:bodyPr wrap="square" rtlCol="0">
            <a:spAutoFit/>
          </a:bodyPr>
          <a:lstStyle/>
          <a:p>
            <a:pPr algn="ctr"/>
            <a:r>
              <a:rPr lang="fr-FR" sz="6000" b="1" dirty="0">
                <a:latin typeface="BelleAllureCE" panose="02000803000000000000" pitchFamily="2" charset="0"/>
              </a:rPr>
              <a:t>17</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20</a:t>
            </a:r>
          </a:p>
        </p:txBody>
      </p:sp>
      <p:pic>
        <p:nvPicPr>
          <p:cNvPr id="8" name="Image 7">
            <a:extLst>
              <a:ext uri="{FF2B5EF4-FFF2-40B4-BE49-F238E27FC236}">
                <a16:creationId xmlns:a16="http://schemas.microsoft.com/office/drawing/2014/main" id="{93D94579-BDA3-0C7E-2BBC-4170B79DC310}"/>
              </a:ext>
            </a:extLst>
          </p:cNvPr>
          <p:cNvPicPr>
            <a:picLocks noChangeAspect="1"/>
          </p:cNvPicPr>
          <p:nvPr/>
        </p:nvPicPr>
        <p:blipFill>
          <a:blip r:embed="rId3"/>
          <a:srcRect t="13596" b="13650"/>
          <a:stretch>
            <a:fillRect/>
          </a:stretch>
        </p:blipFill>
        <p:spPr>
          <a:xfrm>
            <a:off x="940276" y="199594"/>
            <a:ext cx="1038797" cy="755747"/>
          </a:xfrm>
          <a:prstGeom prst="rect">
            <a:avLst/>
          </a:prstGeom>
        </p:spPr>
      </p:pic>
      <p:pic>
        <p:nvPicPr>
          <p:cNvPr id="9" name="Image 8">
            <a:extLst>
              <a:ext uri="{FF2B5EF4-FFF2-40B4-BE49-F238E27FC236}">
                <a16:creationId xmlns:a16="http://schemas.microsoft.com/office/drawing/2014/main" id="{C185E50D-FB83-5A4D-84A0-22CFC6FB7230}"/>
              </a:ext>
            </a:extLst>
          </p:cNvPr>
          <p:cNvPicPr>
            <a:picLocks noChangeAspect="1"/>
          </p:cNvPicPr>
          <p:nvPr/>
        </p:nvPicPr>
        <p:blipFill>
          <a:blip r:embed="rId4"/>
          <a:stretch>
            <a:fillRect/>
          </a:stretch>
        </p:blipFill>
        <p:spPr>
          <a:xfrm>
            <a:off x="7184721" y="1459675"/>
            <a:ext cx="3772869" cy="5293073"/>
          </a:xfrm>
          <a:prstGeom prst="rect">
            <a:avLst/>
          </a:prstGeom>
        </p:spPr>
      </p:pic>
      <p:sp>
        <p:nvSpPr>
          <p:cNvPr id="11" name="ZoneTexte 10">
            <a:extLst>
              <a:ext uri="{FF2B5EF4-FFF2-40B4-BE49-F238E27FC236}">
                <a16:creationId xmlns:a16="http://schemas.microsoft.com/office/drawing/2014/main" id="{FFF9C419-2FC6-2CC0-FFFB-58178DB1416A}"/>
              </a:ext>
            </a:extLst>
          </p:cNvPr>
          <p:cNvSpPr txBox="1"/>
          <p:nvPr/>
        </p:nvSpPr>
        <p:spPr>
          <a:xfrm>
            <a:off x="6431622" y="881696"/>
            <a:ext cx="5003515" cy="523220"/>
          </a:xfrm>
          <a:prstGeom prst="rect">
            <a:avLst/>
          </a:prstGeom>
          <a:noFill/>
        </p:spPr>
        <p:txBody>
          <a:bodyPr wrap="square" rtlCol="0">
            <a:spAutoFit/>
          </a:bodyPr>
          <a:lstStyle/>
          <a:p>
            <a:r>
              <a:rPr lang="fr-FR" sz="2800" dirty="0"/>
              <a:t>Lison la 2</a:t>
            </a:r>
            <a:r>
              <a:rPr lang="fr-FR" sz="2800" baseline="30000" dirty="0"/>
              <a:t>ème</a:t>
            </a:r>
            <a:r>
              <a:rPr lang="fr-FR" sz="2800" dirty="0"/>
              <a:t> page de la leçon 13</a:t>
            </a:r>
          </a:p>
        </p:txBody>
      </p:sp>
    </p:spTree>
    <p:extLst>
      <p:ext uri="{BB962C8B-B14F-4D97-AF65-F5344CB8AC3E}">
        <p14:creationId xmlns:p14="http://schemas.microsoft.com/office/powerpoint/2010/main" val="1140385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EE819-18E6-2A7E-03C2-462702BA485A}"/>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7168D089-64AD-0FF1-C88D-C4E558C9B15C}"/>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2" name="Shape 105">
            <a:extLst>
              <a:ext uri="{FF2B5EF4-FFF2-40B4-BE49-F238E27FC236}">
                <a16:creationId xmlns:a16="http://schemas.microsoft.com/office/drawing/2014/main" id="{324C8A31-7AC7-BB62-EF91-AF13C6D67AA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6" name="ZoneTexte 5">
            <a:extLst>
              <a:ext uri="{FF2B5EF4-FFF2-40B4-BE49-F238E27FC236}">
                <a16:creationId xmlns:a16="http://schemas.microsoft.com/office/drawing/2014/main" id="{FEF8A392-A8ED-16E7-2A9A-8EA3D146A43E}"/>
              </a:ext>
            </a:extLst>
          </p:cNvPr>
          <p:cNvSpPr txBox="1"/>
          <p:nvPr/>
        </p:nvSpPr>
        <p:spPr>
          <a:xfrm>
            <a:off x="673397" y="1858619"/>
            <a:ext cx="4899933" cy="1015663"/>
          </a:xfrm>
          <a:prstGeom prst="rect">
            <a:avLst/>
          </a:prstGeom>
          <a:noFill/>
        </p:spPr>
        <p:txBody>
          <a:bodyPr wrap="square" rtlCol="0">
            <a:spAutoFit/>
          </a:bodyPr>
          <a:lstStyle/>
          <a:p>
            <a:pPr algn="ctr"/>
            <a:r>
              <a:rPr lang="fr-FR" sz="6000" b="1" dirty="0">
                <a:latin typeface="BelleAllureCE" panose="02000803000000000000" pitchFamily="2" charset="0"/>
              </a:rPr>
              <a:t>17</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a:t>
            </a:r>
            <a:r>
              <a:rPr lang="fr-FR" sz="6000" b="1" dirty="0">
                <a:latin typeface="Arial" panose="020B0604020202020204" pitchFamily="34" charset="0"/>
                <a:cs typeface="Arial" panose="020B0604020202020204" pitchFamily="34" charset="0"/>
              </a:rPr>
              <a:t> </a:t>
            </a:r>
            <a:r>
              <a:rPr lang="fr-FR" sz="6000" b="1" dirty="0">
                <a:solidFill>
                  <a:srgbClr val="FF0000"/>
                </a:solidFill>
                <a:latin typeface="BelleAllureCE" panose="02000803000000000000" pitchFamily="2" charset="0"/>
                <a:cs typeface="Arial" panose="020B0604020202020204" pitchFamily="34" charset="0"/>
              </a:rPr>
              <a:t>3</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20</a:t>
            </a:r>
          </a:p>
        </p:txBody>
      </p:sp>
      <p:pic>
        <p:nvPicPr>
          <p:cNvPr id="8" name="Image 7">
            <a:extLst>
              <a:ext uri="{FF2B5EF4-FFF2-40B4-BE49-F238E27FC236}">
                <a16:creationId xmlns:a16="http://schemas.microsoft.com/office/drawing/2014/main" id="{62B1D6BA-D389-6E78-C682-3DFFEDCBFD46}"/>
              </a:ext>
            </a:extLst>
          </p:cNvPr>
          <p:cNvPicPr>
            <a:picLocks noChangeAspect="1"/>
          </p:cNvPicPr>
          <p:nvPr/>
        </p:nvPicPr>
        <p:blipFill>
          <a:blip r:embed="rId3"/>
          <a:srcRect t="13596" b="13650"/>
          <a:stretch>
            <a:fillRect/>
          </a:stretch>
        </p:blipFill>
        <p:spPr>
          <a:xfrm>
            <a:off x="5499781" y="125949"/>
            <a:ext cx="1038797" cy="755747"/>
          </a:xfrm>
          <a:prstGeom prst="rect">
            <a:avLst/>
          </a:prstGeom>
        </p:spPr>
      </p:pic>
      <p:pic>
        <p:nvPicPr>
          <p:cNvPr id="11" name="Image 10">
            <a:extLst>
              <a:ext uri="{FF2B5EF4-FFF2-40B4-BE49-F238E27FC236}">
                <a16:creationId xmlns:a16="http://schemas.microsoft.com/office/drawing/2014/main" id="{88B88FAF-2A52-FC4E-11D4-4FEB8586CB3A}"/>
              </a:ext>
            </a:extLst>
          </p:cNvPr>
          <p:cNvPicPr>
            <a:picLocks noChangeAspect="1"/>
          </p:cNvPicPr>
          <p:nvPr/>
        </p:nvPicPr>
        <p:blipFill>
          <a:blip r:embed="rId4"/>
          <a:stretch>
            <a:fillRect/>
          </a:stretch>
        </p:blipFill>
        <p:spPr>
          <a:xfrm>
            <a:off x="30822" y="2981236"/>
            <a:ext cx="5988358" cy="1314518"/>
          </a:xfrm>
          <a:prstGeom prst="rect">
            <a:avLst/>
          </a:prstGeom>
        </p:spPr>
      </p:pic>
      <p:sp>
        <p:nvSpPr>
          <p:cNvPr id="12" name="ZoneTexte 11">
            <a:extLst>
              <a:ext uri="{FF2B5EF4-FFF2-40B4-BE49-F238E27FC236}">
                <a16:creationId xmlns:a16="http://schemas.microsoft.com/office/drawing/2014/main" id="{5D8E9668-1D17-8595-5373-C4C00B8957A1}"/>
              </a:ext>
            </a:extLst>
          </p:cNvPr>
          <p:cNvSpPr txBox="1"/>
          <p:nvPr/>
        </p:nvSpPr>
        <p:spPr>
          <a:xfrm>
            <a:off x="6371289" y="2824843"/>
            <a:ext cx="4899933" cy="1015663"/>
          </a:xfrm>
          <a:prstGeom prst="rect">
            <a:avLst/>
          </a:prstGeom>
          <a:noFill/>
        </p:spPr>
        <p:txBody>
          <a:bodyPr wrap="square" rtlCol="0">
            <a:spAutoFit/>
          </a:bodyPr>
          <a:lstStyle/>
          <a:p>
            <a:pPr algn="ctr"/>
            <a:r>
              <a:rPr lang="fr-FR" sz="6000" b="1" dirty="0">
                <a:latin typeface="BelleAllureCE" panose="02000803000000000000" pitchFamily="2" charset="0"/>
                <a:cs typeface="Arial" panose="020B0604020202020204" pitchFamily="34" charset="0"/>
              </a:rPr>
              <a:t>64</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cs typeface="Arial" panose="020B0604020202020204" pitchFamily="34" charset="0"/>
              </a:rPr>
              <a:t>- 27</a:t>
            </a:r>
            <a:endParaRPr lang="fr-FR" sz="6000" b="1" dirty="0">
              <a:latin typeface="BelleAllureCE" panose="02000803000000000000" pitchFamily="2" charset="0"/>
            </a:endParaRPr>
          </a:p>
        </p:txBody>
      </p:sp>
      <p:sp>
        <p:nvSpPr>
          <p:cNvPr id="13" name="ZoneTexte 12">
            <a:extLst>
              <a:ext uri="{FF2B5EF4-FFF2-40B4-BE49-F238E27FC236}">
                <a16:creationId xmlns:a16="http://schemas.microsoft.com/office/drawing/2014/main" id="{7FB41CD8-5C2C-FC4E-55EE-E5D333F8B8E2}"/>
              </a:ext>
            </a:extLst>
          </p:cNvPr>
          <p:cNvSpPr txBox="1"/>
          <p:nvPr/>
        </p:nvSpPr>
        <p:spPr>
          <a:xfrm>
            <a:off x="7058347" y="1059444"/>
            <a:ext cx="3963972" cy="646331"/>
          </a:xfrm>
          <a:prstGeom prst="rect">
            <a:avLst/>
          </a:prstGeom>
          <a:noFill/>
        </p:spPr>
        <p:txBody>
          <a:bodyPr wrap="square" rtlCol="0">
            <a:spAutoFit/>
          </a:bodyPr>
          <a:lstStyle/>
          <a:p>
            <a:r>
              <a:rPr lang="fr-FR" sz="3600" dirty="0"/>
              <a:t>Posons et calculons</a:t>
            </a:r>
          </a:p>
        </p:txBody>
      </p:sp>
    </p:spTree>
    <p:extLst>
      <p:ext uri="{BB962C8B-B14F-4D97-AF65-F5344CB8AC3E}">
        <p14:creationId xmlns:p14="http://schemas.microsoft.com/office/powerpoint/2010/main" val="2459639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1017142" y="2762493"/>
              <a:ext cx="7741577" cy="1962817"/>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la suite des nombres</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sais ordonner les nombres</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0788E-1087-C94B-7425-6A4A9CECD20C}"/>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3A175E3B-E8E9-B94D-858D-51326257CB72}"/>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2" name="Shape 105">
            <a:extLst>
              <a:ext uri="{FF2B5EF4-FFF2-40B4-BE49-F238E27FC236}">
                <a16:creationId xmlns:a16="http://schemas.microsoft.com/office/drawing/2014/main" id="{FDC175DD-8536-CD8E-DD32-1585683E8F72}"/>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7" name="Image 6">
            <a:extLst>
              <a:ext uri="{FF2B5EF4-FFF2-40B4-BE49-F238E27FC236}">
                <a16:creationId xmlns:a16="http://schemas.microsoft.com/office/drawing/2014/main" id="{35591EA5-113D-06EF-5DE0-51BE97AF11ED}"/>
              </a:ext>
            </a:extLst>
          </p:cNvPr>
          <p:cNvPicPr>
            <a:picLocks noChangeAspect="1"/>
          </p:cNvPicPr>
          <p:nvPr/>
        </p:nvPicPr>
        <p:blipFill>
          <a:blip r:embed="rId3"/>
          <a:stretch>
            <a:fillRect/>
          </a:stretch>
        </p:blipFill>
        <p:spPr>
          <a:xfrm>
            <a:off x="498469" y="2097565"/>
            <a:ext cx="5336196" cy="3805199"/>
          </a:xfrm>
          <a:prstGeom prst="rect">
            <a:avLst/>
          </a:prstGeom>
        </p:spPr>
      </p:pic>
      <p:pic>
        <p:nvPicPr>
          <p:cNvPr id="9" name="Image 8">
            <a:extLst>
              <a:ext uri="{FF2B5EF4-FFF2-40B4-BE49-F238E27FC236}">
                <a16:creationId xmlns:a16="http://schemas.microsoft.com/office/drawing/2014/main" id="{CDCD7E53-C0F8-631C-5EE6-0AB1DCD02502}"/>
              </a:ext>
            </a:extLst>
          </p:cNvPr>
          <p:cNvPicPr>
            <a:picLocks noChangeAspect="1"/>
          </p:cNvPicPr>
          <p:nvPr/>
        </p:nvPicPr>
        <p:blipFill>
          <a:blip r:embed="rId4"/>
          <a:stretch>
            <a:fillRect/>
          </a:stretch>
        </p:blipFill>
        <p:spPr>
          <a:xfrm>
            <a:off x="821050" y="135682"/>
            <a:ext cx="1230635" cy="1763396"/>
          </a:xfrm>
          <a:prstGeom prst="rect">
            <a:avLst/>
          </a:prstGeom>
        </p:spPr>
      </p:pic>
      <p:sp>
        <p:nvSpPr>
          <p:cNvPr id="12" name="ZoneTexte 11">
            <a:extLst>
              <a:ext uri="{FF2B5EF4-FFF2-40B4-BE49-F238E27FC236}">
                <a16:creationId xmlns:a16="http://schemas.microsoft.com/office/drawing/2014/main" id="{10C1A533-D48C-992A-E8A9-8EF16ADEB8F9}"/>
              </a:ext>
            </a:extLst>
          </p:cNvPr>
          <p:cNvSpPr txBox="1"/>
          <p:nvPr/>
        </p:nvSpPr>
        <p:spPr>
          <a:xfrm>
            <a:off x="7058347" y="1059444"/>
            <a:ext cx="3963972" cy="646331"/>
          </a:xfrm>
          <a:prstGeom prst="rect">
            <a:avLst/>
          </a:prstGeom>
          <a:noFill/>
        </p:spPr>
        <p:txBody>
          <a:bodyPr wrap="square" rtlCol="0">
            <a:spAutoFit/>
          </a:bodyPr>
          <a:lstStyle/>
          <a:p>
            <a:r>
              <a:rPr lang="fr-FR" sz="3600" dirty="0"/>
              <a:t>Posons et calculons</a:t>
            </a:r>
          </a:p>
        </p:txBody>
      </p:sp>
      <p:sp>
        <p:nvSpPr>
          <p:cNvPr id="13" name="ZoneTexte 12">
            <a:extLst>
              <a:ext uri="{FF2B5EF4-FFF2-40B4-BE49-F238E27FC236}">
                <a16:creationId xmlns:a16="http://schemas.microsoft.com/office/drawing/2014/main" id="{BB6AFC22-5E2A-997E-76CC-F17E76E9DE0B}"/>
              </a:ext>
            </a:extLst>
          </p:cNvPr>
          <p:cNvSpPr txBox="1"/>
          <p:nvPr/>
        </p:nvSpPr>
        <p:spPr>
          <a:xfrm>
            <a:off x="6371289" y="2824843"/>
            <a:ext cx="4899933" cy="1015663"/>
          </a:xfrm>
          <a:prstGeom prst="rect">
            <a:avLst/>
          </a:prstGeom>
          <a:noFill/>
        </p:spPr>
        <p:txBody>
          <a:bodyPr wrap="square" rtlCol="0">
            <a:spAutoFit/>
          </a:bodyPr>
          <a:lstStyle/>
          <a:p>
            <a:pPr algn="ctr"/>
            <a:r>
              <a:rPr lang="fr-FR" sz="6000" b="1" dirty="0">
                <a:latin typeface="BelleAllureCE" panose="02000803000000000000" pitchFamily="2" charset="0"/>
                <a:cs typeface="Arial" panose="020B0604020202020204" pitchFamily="34" charset="0"/>
              </a:rPr>
              <a:t>64</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cs typeface="Arial" panose="020B0604020202020204" pitchFamily="34" charset="0"/>
              </a:rPr>
              <a:t>- 27</a:t>
            </a:r>
            <a:endParaRPr lang="fr-FR" sz="6000" b="1" dirty="0">
              <a:latin typeface="BelleAllureCE" panose="02000803000000000000" pitchFamily="2" charset="0"/>
            </a:endParaRPr>
          </a:p>
        </p:txBody>
      </p:sp>
      <p:pic>
        <p:nvPicPr>
          <p:cNvPr id="14" name="Image 13">
            <a:extLst>
              <a:ext uri="{FF2B5EF4-FFF2-40B4-BE49-F238E27FC236}">
                <a16:creationId xmlns:a16="http://schemas.microsoft.com/office/drawing/2014/main" id="{A6498729-FCD6-3252-EDD2-B9AA98DE61FB}"/>
              </a:ext>
            </a:extLst>
          </p:cNvPr>
          <p:cNvPicPr>
            <a:picLocks noChangeAspect="1"/>
          </p:cNvPicPr>
          <p:nvPr/>
        </p:nvPicPr>
        <p:blipFill>
          <a:blip r:embed="rId5"/>
          <a:srcRect t="13596" b="13650"/>
          <a:stretch>
            <a:fillRect/>
          </a:stretch>
        </p:blipFill>
        <p:spPr>
          <a:xfrm>
            <a:off x="10916482" y="125949"/>
            <a:ext cx="1038797" cy="755747"/>
          </a:xfrm>
          <a:prstGeom prst="rect">
            <a:avLst/>
          </a:prstGeom>
        </p:spPr>
      </p:pic>
    </p:spTree>
    <p:extLst>
      <p:ext uri="{BB962C8B-B14F-4D97-AF65-F5344CB8AC3E}">
        <p14:creationId xmlns:p14="http://schemas.microsoft.com/office/powerpoint/2010/main" val="3958166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1D4FE-48D7-D5D0-4335-9E7FF9897EC8}"/>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8E53BC7D-411A-D1C6-5205-F0C3ABC783B5}"/>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7" name="ZoneTexte 6">
            <a:extLst>
              <a:ext uri="{FF2B5EF4-FFF2-40B4-BE49-F238E27FC236}">
                <a16:creationId xmlns:a16="http://schemas.microsoft.com/office/drawing/2014/main" id="{0634DC25-5AD4-3E16-A308-770092CF071E}"/>
              </a:ext>
            </a:extLst>
          </p:cNvPr>
          <p:cNvSpPr txBox="1"/>
          <p:nvPr/>
        </p:nvSpPr>
        <p:spPr>
          <a:xfrm>
            <a:off x="2265062" y="1251932"/>
            <a:ext cx="2051681" cy="646331"/>
          </a:xfrm>
          <a:prstGeom prst="rect">
            <a:avLst/>
          </a:prstGeom>
          <a:noFill/>
        </p:spPr>
        <p:txBody>
          <a:bodyPr wrap="square" rtlCol="0">
            <a:spAutoFit/>
          </a:bodyPr>
          <a:lstStyle/>
          <a:p>
            <a:r>
              <a:rPr lang="fr-FR" sz="3600" dirty="0"/>
              <a:t>Calculons</a:t>
            </a:r>
          </a:p>
        </p:txBody>
      </p:sp>
      <p:sp>
        <p:nvSpPr>
          <p:cNvPr id="2" name="Shape 105">
            <a:extLst>
              <a:ext uri="{FF2B5EF4-FFF2-40B4-BE49-F238E27FC236}">
                <a16:creationId xmlns:a16="http://schemas.microsoft.com/office/drawing/2014/main" id="{47D172D7-06DD-2E9B-8C74-F8CE81C95EA9}"/>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6" name="ZoneTexte 5">
            <a:extLst>
              <a:ext uri="{FF2B5EF4-FFF2-40B4-BE49-F238E27FC236}">
                <a16:creationId xmlns:a16="http://schemas.microsoft.com/office/drawing/2014/main" id="{AEE83812-0056-D1CD-2D97-F049B36B4338}"/>
              </a:ext>
            </a:extLst>
          </p:cNvPr>
          <p:cNvSpPr txBox="1"/>
          <p:nvPr/>
        </p:nvSpPr>
        <p:spPr>
          <a:xfrm>
            <a:off x="463649" y="3598381"/>
            <a:ext cx="4899933" cy="1015663"/>
          </a:xfrm>
          <a:prstGeom prst="rect">
            <a:avLst/>
          </a:prstGeom>
          <a:noFill/>
        </p:spPr>
        <p:txBody>
          <a:bodyPr wrap="square" rtlCol="0">
            <a:spAutoFit/>
          </a:bodyPr>
          <a:lstStyle/>
          <a:p>
            <a:pPr algn="ctr"/>
            <a:r>
              <a:rPr lang="fr-FR" sz="6000" b="1" dirty="0">
                <a:latin typeface="BelleAllureCE" panose="02000803000000000000" pitchFamily="2" charset="0"/>
                <a:cs typeface="Arial" panose="020B0604020202020204" pitchFamily="34" charset="0"/>
              </a:rPr>
              <a:t>25</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cs typeface="Arial" panose="020B0604020202020204" pitchFamily="34" charset="0"/>
              </a:rPr>
              <a:t>3</a:t>
            </a:r>
            <a:r>
              <a:rPr lang="fr-FR" sz="6000" b="1" dirty="0">
                <a:latin typeface="BelleAllureCE" panose="02000803000000000000" pitchFamily="2" charset="0"/>
              </a:rPr>
              <a:t>0</a:t>
            </a:r>
          </a:p>
        </p:txBody>
      </p:sp>
      <p:pic>
        <p:nvPicPr>
          <p:cNvPr id="8" name="Image 7">
            <a:extLst>
              <a:ext uri="{FF2B5EF4-FFF2-40B4-BE49-F238E27FC236}">
                <a16:creationId xmlns:a16="http://schemas.microsoft.com/office/drawing/2014/main" id="{928D76D6-4366-4F78-B265-150D837AB86B}"/>
              </a:ext>
            </a:extLst>
          </p:cNvPr>
          <p:cNvPicPr>
            <a:picLocks noChangeAspect="1"/>
          </p:cNvPicPr>
          <p:nvPr/>
        </p:nvPicPr>
        <p:blipFill>
          <a:blip r:embed="rId3"/>
          <a:srcRect t="13596" b="13650"/>
          <a:stretch>
            <a:fillRect/>
          </a:stretch>
        </p:blipFill>
        <p:spPr>
          <a:xfrm>
            <a:off x="940276" y="199594"/>
            <a:ext cx="1038797" cy="755747"/>
          </a:xfrm>
          <a:prstGeom prst="rect">
            <a:avLst/>
          </a:prstGeom>
        </p:spPr>
      </p:pic>
      <p:sp>
        <p:nvSpPr>
          <p:cNvPr id="11" name="ZoneTexte 10">
            <a:extLst>
              <a:ext uri="{FF2B5EF4-FFF2-40B4-BE49-F238E27FC236}">
                <a16:creationId xmlns:a16="http://schemas.microsoft.com/office/drawing/2014/main" id="{2F986D2D-529C-5452-A926-128B0AC9C2D5}"/>
              </a:ext>
            </a:extLst>
          </p:cNvPr>
          <p:cNvSpPr txBox="1"/>
          <p:nvPr/>
        </p:nvSpPr>
        <p:spPr>
          <a:xfrm>
            <a:off x="7446195" y="2491954"/>
            <a:ext cx="3495505" cy="2862322"/>
          </a:xfrm>
          <a:prstGeom prst="rect">
            <a:avLst/>
          </a:prstGeom>
          <a:noFill/>
        </p:spPr>
        <p:txBody>
          <a:bodyPr wrap="square">
            <a:spAutoFit/>
          </a:bodyPr>
          <a:lstStyle/>
          <a:p>
            <a:r>
              <a:rPr lang="fr-FR" sz="3600" b="1" dirty="0"/>
              <a:t>33 – 14</a:t>
            </a:r>
          </a:p>
          <a:p>
            <a:r>
              <a:rPr lang="fr-FR" sz="3600" b="1" dirty="0"/>
              <a:t>    42 – 15</a:t>
            </a:r>
          </a:p>
          <a:p>
            <a:r>
              <a:rPr lang="fr-FR" sz="3600" b="1" dirty="0"/>
              <a:t> 54 – 18</a:t>
            </a:r>
          </a:p>
          <a:p>
            <a:r>
              <a:rPr lang="fr-FR" sz="3600" b="1" dirty="0"/>
              <a:t>    67 – 48    </a:t>
            </a:r>
          </a:p>
          <a:p>
            <a:r>
              <a:rPr lang="fr-FR" sz="3600" b="1" dirty="0"/>
              <a:t>146 – 39</a:t>
            </a:r>
          </a:p>
        </p:txBody>
      </p:sp>
      <p:sp>
        <p:nvSpPr>
          <p:cNvPr id="12" name="ZoneTexte 11">
            <a:extLst>
              <a:ext uri="{FF2B5EF4-FFF2-40B4-BE49-F238E27FC236}">
                <a16:creationId xmlns:a16="http://schemas.microsoft.com/office/drawing/2014/main" id="{CB632006-7E51-3583-12FE-0CD151229BA4}"/>
              </a:ext>
            </a:extLst>
          </p:cNvPr>
          <p:cNvSpPr txBox="1"/>
          <p:nvPr/>
        </p:nvSpPr>
        <p:spPr>
          <a:xfrm>
            <a:off x="6576276" y="1182093"/>
            <a:ext cx="5218455" cy="1200329"/>
          </a:xfrm>
          <a:prstGeom prst="rect">
            <a:avLst/>
          </a:prstGeom>
          <a:noFill/>
        </p:spPr>
        <p:txBody>
          <a:bodyPr wrap="square" rtlCol="0">
            <a:spAutoFit/>
          </a:bodyPr>
          <a:lstStyle/>
          <a:p>
            <a:r>
              <a:rPr lang="fr-FR" sz="3600" dirty="0"/>
              <a:t>Pose et calcule les soustractions de ton choix</a:t>
            </a:r>
          </a:p>
        </p:txBody>
      </p:sp>
      <p:pic>
        <p:nvPicPr>
          <p:cNvPr id="13" name="Image 12">
            <a:extLst>
              <a:ext uri="{FF2B5EF4-FFF2-40B4-BE49-F238E27FC236}">
                <a16:creationId xmlns:a16="http://schemas.microsoft.com/office/drawing/2014/main" id="{8EA1CD08-17F4-57DC-CC0E-A100A8C347E6}"/>
              </a:ext>
            </a:extLst>
          </p:cNvPr>
          <p:cNvPicPr>
            <a:picLocks noChangeAspect="1"/>
          </p:cNvPicPr>
          <p:nvPr/>
        </p:nvPicPr>
        <p:blipFill>
          <a:blip r:embed="rId4"/>
          <a:stretch>
            <a:fillRect/>
          </a:stretch>
        </p:blipFill>
        <p:spPr>
          <a:xfrm>
            <a:off x="10760748" y="160160"/>
            <a:ext cx="1362758" cy="1343564"/>
          </a:xfrm>
          <a:prstGeom prst="rect">
            <a:avLst/>
          </a:prstGeom>
        </p:spPr>
      </p:pic>
    </p:spTree>
    <p:extLst>
      <p:ext uri="{BB962C8B-B14F-4D97-AF65-F5344CB8AC3E}">
        <p14:creationId xmlns:p14="http://schemas.microsoft.com/office/powerpoint/2010/main" val="2324536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605C5F-D6BA-AB92-A5CF-7442C1D4D005}"/>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6DB9FC97-C63D-ADFC-AF72-E2EDC80DDF4F}"/>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2" name="Shape 105">
            <a:extLst>
              <a:ext uri="{FF2B5EF4-FFF2-40B4-BE49-F238E27FC236}">
                <a16:creationId xmlns:a16="http://schemas.microsoft.com/office/drawing/2014/main" id="{B3FE6C06-6D0B-147F-C60E-71EBFA242B67}"/>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6" name="ZoneTexte 5">
            <a:extLst>
              <a:ext uri="{FF2B5EF4-FFF2-40B4-BE49-F238E27FC236}">
                <a16:creationId xmlns:a16="http://schemas.microsoft.com/office/drawing/2014/main" id="{6A123C24-F95F-FD3A-8584-1D2389B48454}"/>
              </a:ext>
            </a:extLst>
          </p:cNvPr>
          <p:cNvSpPr txBox="1"/>
          <p:nvPr/>
        </p:nvSpPr>
        <p:spPr>
          <a:xfrm>
            <a:off x="673397" y="1858619"/>
            <a:ext cx="4899933" cy="1015663"/>
          </a:xfrm>
          <a:prstGeom prst="rect">
            <a:avLst/>
          </a:prstGeom>
          <a:noFill/>
        </p:spPr>
        <p:txBody>
          <a:bodyPr wrap="square" rtlCol="0">
            <a:spAutoFit/>
          </a:bodyPr>
          <a:lstStyle/>
          <a:p>
            <a:pPr algn="ctr"/>
            <a:r>
              <a:rPr lang="fr-FR" sz="6000" b="1" dirty="0">
                <a:latin typeface="BelleAllureCE" panose="02000803000000000000" pitchFamily="2" charset="0"/>
                <a:cs typeface="Arial" panose="020B0604020202020204" pitchFamily="34" charset="0"/>
              </a:rPr>
              <a:t>25</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a:t>
            </a:r>
            <a:r>
              <a:rPr lang="fr-FR" sz="6000" b="1" dirty="0">
                <a:latin typeface="Arial" panose="020B0604020202020204" pitchFamily="34" charset="0"/>
                <a:cs typeface="Arial" panose="020B0604020202020204" pitchFamily="34" charset="0"/>
              </a:rPr>
              <a:t> </a:t>
            </a:r>
            <a:r>
              <a:rPr lang="fr-FR" sz="6000" b="1" dirty="0">
                <a:solidFill>
                  <a:srgbClr val="FF0000"/>
                </a:solidFill>
                <a:latin typeface="BelleAllureCE" panose="02000803000000000000" pitchFamily="2" charset="0"/>
                <a:cs typeface="Arial" panose="020B0604020202020204" pitchFamily="34" charset="0"/>
              </a:rPr>
              <a:t>5</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rPr>
              <a:t>=</a:t>
            </a:r>
            <a:r>
              <a:rPr lang="fr-FR" sz="6000" b="1" dirty="0">
                <a:latin typeface="Arial" panose="020B0604020202020204" pitchFamily="34" charset="0"/>
                <a:cs typeface="Arial" panose="020B0604020202020204" pitchFamily="34" charset="0"/>
              </a:rPr>
              <a:t> </a:t>
            </a:r>
            <a:r>
              <a:rPr lang="fr-FR" sz="6000" b="1" dirty="0">
                <a:latin typeface="BelleAllureCE" panose="02000803000000000000" pitchFamily="2" charset="0"/>
                <a:cs typeface="Arial" panose="020B0604020202020204" pitchFamily="34" charset="0"/>
              </a:rPr>
              <a:t>3</a:t>
            </a:r>
            <a:r>
              <a:rPr lang="fr-FR" sz="6000" b="1" dirty="0">
                <a:latin typeface="BelleAllureCE" panose="02000803000000000000" pitchFamily="2" charset="0"/>
              </a:rPr>
              <a:t>0</a:t>
            </a:r>
          </a:p>
        </p:txBody>
      </p:sp>
      <p:pic>
        <p:nvPicPr>
          <p:cNvPr id="7" name="Image 6">
            <a:extLst>
              <a:ext uri="{FF2B5EF4-FFF2-40B4-BE49-F238E27FC236}">
                <a16:creationId xmlns:a16="http://schemas.microsoft.com/office/drawing/2014/main" id="{72DDC96C-6DC7-19A4-C098-A813C13C880E}"/>
              </a:ext>
            </a:extLst>
          </p:cNvPr>
          <p:cNvPicPr>
            <a:picLocks noChangeAspect="1"/>
          </p:cNvPicPr>
          <p:nvPr/>
        </p:nvPicPr>
        <p:blipFill>
          <a:blip r:embed="rId3"/>
          <a:stretch>
            <a:fillRect/>
          </a:stretch>
        </p:blipFill>
        <p:spPr>
          <a:xfrm>
            <a:off x="1376893" y="3294252"/>
            <a:ext cx="3664138" cy="1625684"/>
          </a:xfrm>
          <a:prstGeom prst="rect">
            <a:avLst/>
          </a:prstGeom>
        </p:spPr>
      </p:pic>
      <p:sp>
        <p:nvSpPr>
          <p:cNvPr id="13" name="ZoneTexte 12">
            <a:extLst>
              <a:ext uri="{FF2B5EF4-FFF2-40B4-BE49-F238E27FC236}">
                <a16:creationId xmlns:a16="http://schemas.microsoft.com/office/drawing/2014/main" id="{8C24580D-16F6-19C8-53A3-26069627E256}"/>
              </a:ext>
            </a:extLst>
          </p:cNvPr>
          <p:cNvSpPr txBox="1"/>
          <p:nvPr/>
        </p:nvSpPr>
        <p:spPr>
          <a:xfrm>
            <a:off x="7446195" y="2491954"/>
            <a:ext cx="3495505" cy="2862322"/>
          </a:xfrm>
          <a:prstGeom prst="rect">
            <a:avLst/>
          </a:prstGeom>
          <a:noFill/>
        </p:spPr>
        <p:txBody>
          <a:bodyPr wrap="square">
            <a:spAutoFit/>
          </a:bodyPr>
          <a:lstStyle/>
          <a:p>
            <a:r>
              <a:rPr lang="fr-FR" sz="3600" b="1" dirty="0"/>
              <a:t>33 – 14</a:t>
            </a:r>
          </a:p>
          <a:p>
            <a:r>
              <a:rPr lang="fr-FR" sz="3600" b="1" dirty="0"/>
              <a:t>    42 – 15</a:t>
            </a:r>
          </a:p>
          <a:p>
            <a:r>
              <a:rPr lang="fr-FR" sz="3600" b="1" dirty="0"/>
              <a:t> 54 – 18</a:t>
            </a:r>
          </a:p>
          <a:p>
            <a:r>
              <a:rPr lang="fr-FR" sz="3600" b="1" dirty="0"/>
              <a:t>    67 – 48    </a:t>
            </a:r>
          </a:p>
          <a:p>
            <a:r>
              <a:rPr lang="fr-FR" sz="3600" b="1" dirty="0"/>
              <a:t>146 – 39</a:t>
            </a:r>
          </a:p>
        </p:txBody>
      </p:sp>
      <p:sp>
        <p:nvSpPr>
          <p:cNvPr id="14" name="ZoneTexte 13">
            <a:extLst>
              <a:ext uri="{FF2B5EF4-FFF2-40B4-BE49-F238E27FC236}">
                <a16:creationId xmlns:a16="http://schemas.microsoft.com/office/drawing/2014/main" id="{DEEC33B1-0F3D-E134-8A5F-4A7BB6FD1984}"/>
              </a:ext>
            </a:extLst>
          </p:cNvPr>
          <p:cNvSpPr txBox="1"/>
          <p:nvPr/>
        </p:nvSpPr>
        <p:spPr>
          <a:xfrm>
            <a:off x="6576276" y="1182093"/>
            <a:ext cx="5218455" cy="1200329"/>
          </a:xfrm>
          <a:prstGeom prst="rect">
            <a:avLst/>
          </a:prstGeom>
          <a:noFill/>
        </p:spPr>
        <p:txBody>
          <a:bodyPr wrap="square" rtlCol="0">
            <a:spAutoFit/>
          </a:bodyPr>
          <a:lstStyle/>
          <a:p>
            <a:r>
              <a:rPr lang="fr-FR" sz="3600" dirty="0"/>
              <a:t>Pose et calcule les soustractions de ton choix</a:t>
            </a:r>
          </a:p>
        </p:txBody>
      </p:sp>
      <p:pic>
        <p:nvPicPr>
          <p:cNvPr id="15" name="Image 14">
            <a:extLst>
              <a:ext uri="{FF2B5EF4-FFF2-40B4-BE49-F238E27FC236}">
                <a16:creationId xmlns:a16="http://schemas.microsoft.com/office/drawing/2014/main" id="{C908461D-2AF7-F912-EE69-E73CFD9DC89D}"/>
              </a:ext>
            </a:extLst>
          </p:cNvPr>
          <p:cNvPicPr>
            <a:picLocks noChangeAspect="1"/>
          </p:cNvPicPr>
          <p:nvPr/>
        </p:nvPicPr>
        <p:blipFill>
          <a:blip r:embed="rId4"/>
          <a:stretch>
            <a:fillRect/>
          </a:stretch>
        </p:blipFill>
        <p:spPr>
          <a:xfrm>
            <a:off x="10760748" y="160160"/>
            <a:ext cx="1362758" cy="1343564"/>
          </a:xfrm>
          <a:prstGeom prst="rect">
            <a:avLst/>
          </a:prstGeom>
        </p:spPr>
      </p:pic>
      <p:pic>
        <p:nvPicPr>
          <p:cNvPr id="16" name="Image 15">
            <a:extLst>
              <a:ext uri="{FF2B5EF4-FFF2-40B4-BE49-F238E27FC236}">
                <a16:creationId xmlns:a16="http://schemas.microsoft.com/office/drawing/2014/main" id="{D1917020-377C-C55A-2352-9D57403810F7}"/>
              </a:ext>
            </a:extLst>
          </p:cNvPr>
          <p:cNvPicPr>
            <a:picLocks noChangeAspect="1"/>
          </p:cNvPicPr>
          <p:nvPr/>
        </p:nvPicPr>
        <p:blipFill>
          <a:blip r:embed="rId5"/>
          <a:srcRect t="13596" b="13650"/>
          <a:stretch>
            <a:fillRect/>
          </a:stretch>
        </p:blipFill>
        <p:spPr>
          <a:xfrm>
            <a:off x="940276" y="199594"/>
            <a:ext cx="1038797" cy="755747"/>
          </a:xfrm>
          <a:prstGeom prst="rect">
            <a:avLst/>
          </a:prstGeom>
        </p:spPr>
      </p:pic>
    </p:spTree>
    <p:extLst>
      <p:ext uri="{BB962C8B-B14F-4D97-AF65-F5344CB8AC3E}">
        <p14:creationId xmlns:p14="http://schemas.microsoft.com/office/powerpoint/2010/main" val="13944315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40165A-AC77-DFF6-3D6B-CC713385F662}"/>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60A39E1D-186C-BB3B-AFB4-13BF3F340770}"/>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7" name="ZoneTexte 6">
            <a:extLst>
              <a:ext uri="{FF2B5EF4-FFF2-40B4-BE49-F238E27FC236}">
                <a16:creationId xmlns:a16="http://schemas.microsoft.com/office/drawing/2014/main" id="{AC9E43F9-10F4-D175-1E91-D632C7BF955A}"/>
              </a:ext>
            </a:extLst>
          </p:cNvPr>
          <p:cNvSpPr txBox="1"/>
          <p:nvPr/>
        </p:nvSpPr>
        <p:spPr>
          <a:xfrm>
            <a:off x="1742393" y="1611402"/>
            <a:ext cx="3621189" cy="646331"/>
          </a:xfrm>
          <a:prstGeom prst="rect">
            <a:avLst/>
          </a:prstGeom>
          <a:noFill/>
        </p:spPr>
        <p:txBody>
          <a:bodyPr wrap="square" rtlCol="0">
            <a:spAutoFit/>
          </a:bodyPr>
          <a:lstStyle/>
          <a:p>
            <a:r>
              <a:rPr lang="fr-FR" sz="3600" dirty="0"/>
              <a:t>Recopie et calcule</a:t>
            </a:r>
          </a:p>
        </p:txBody>
      </p:sp>
      <p:sp>
        <p:nvSpPr>
          <p:cNvPr id="2" name="Shape 105">
            <a:extLst>
              <a:ext uri="{FF2B5EF4-FFF2-40B4-BE49-F238E27FC236}">
                <a16:creationId xmlns:a16="http://schemas.microsoft.com/office/drawing/2014/main" id="{FF82BBE1-BDA8-E0D6-1CDE-18E4F2A3F5A4}"/>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9" name="Image 8">
            <a:extLst>
              <a:ext uri="{FF2B5EF4-FFF2-40B4-BE49-F238E27FC236}">
                <a16:creationId xmlns:a16="http://schemas.microsoft.com/office/drawing/2014/main" id="{3D1D1EC2-5FBD-E61F-FD13-4895897C53C6}"/>
              </a:ext>
            </a:extLst>
          </p:cNvPr>
          <p:cNvPicPr>
            <a:picLocks noChangeAspect="1"/>
          </p:cNvPicPr>
          <p:nvPr/>
        </p:nvPicPr>
        <p:blipFill>
          <a:blip r:embed="rId3"/>
          <a:stretch>
            <a:fillRect/>
          </a:stretch>
        </p:blipFill>
        <p:spPr>
          <a:xfrm>
            <a:off x="319313" y="2713638"/>
            <a:ext cx="5410478" cy="3124361"/>
          </a:xfrm>
          <a:prstGeom prst="rect">
            <a:avLst/>
          </a:prstGeom>
        </p:spPr>
      </p:pic>
      <p:pic>
        <p:nvPicPr>
          <p:cNvPr id="11" name="Image 10">
            <a:extLst>
              <a:ext uri="{FF2B5EF4-FFF2-40B4-BE49-F238E27FC236}">
                <a16:creationId xmlns:a16="http://schemas.microsoft.com/office/drawing/2014/main" id="{CA64EAB1-777C-D471-D702-2E81C8309977}"/>
              </a:ext>
            </a:extLst>
          </p:cNvPr>
          <p:cNvPicPr>
            <a:picLocks noChangeAspect="1"/>
          </p:cNvPicPr>
          <p:nvPr/>
        </p:nvPicPr>
        <p:blipFill>
          <a:blip r:embed="rId4"/>
          <a:stretch>
            <a:fillRect/>
          </a:stretch>
        </p:blipFill>
        <p:spPr>
          <a:xfrm>
            <a:off x="5414621" y="117446"/>
            <a:ext cx="1362758" cy="1343564"/>
          </a:xfrm>
          <a:prstGeom prst="rect">
            <a:avLst/>
          </a:prstGeom>
        </p:spPr>
      </p:pic>
      <p:sp>
        <p:nvSpPr>
          <p:cNvPr id="13" name="ZoneTexte 12">
            <a:extLst>
              <a:ext uri="{FF2B5EF4-FFF2-40B4-BE49-F238E27FC236}">
                <a16:creationId xmlns:a16="http://schemas.microsoft.com/office/drawing/2014/main" id="{C1E85965-253B-BC3C-D941-73DC0522D4CB}"/>
              </a:ext>
            </a:extLst>
          </p:cNvPr>
          <p:cNvSpPr txBox="1"/>
          <p:nvPr/>
        </p:nvSpPr>
        <p:spPr>
          <a:xfrm>
            <a:off x="7446195" y="2491954"/>
            <a:ext cx="3495505" cy="2862322"/>
          </a:xfrm>
          <a:prstGeom prst="rect">
            <a:avLst/>
          </a:prstGeom>
          <a:noFill/>
        </p:spPr>
        <p:txBody>
          <a:bodyPr wrap="square">
            <a:spAutoFit/>
          </a:bodyPr>
          <a:lstStyle/>
          <a:p>
            <a:r>
              <a:rPr lang="fr-FR" sz="3600" b="1" dirty="0"/>
              <a:t>33 – 14</a:t>
            </a:r>
          </a:p>
          <a:p>
            <a:r>
              <a:rPr lang="fr-FR" sz="3600" b="1" dirty="0"/>
              <a:t>    42 – 15</a:t>
            </a:r>
          </a:p>
          <a:p>
            <a:r>
              <a:rPr lang="fr-FR" sz="3600" b="1" dirty="0"/>
              <a:t> 54 – 18</a:t>
            </a:r>
          </a:p>
          <a:p>
            <a:r>
              <a:rPr lang="fr-FR" sz="3600" b="1" dirty="0"/>
              <a:t>    67 – 48    </a:t>
            </a:r>
          </a:p>
          <a:p>
            <a:r>
              <a:rPr lang="fr-FR" sz="3600" b="1" dirty="0"/>
              <a:t>146 – 39</a:t>
            </a:r>
          </a:p>
        </p:txBody>
      </p:sp>
      <p:sp>
        <p:nvSpPr>
          <p:cNvPr id="14" name="ZoneTexte 13">
            <a:extLst>
              <a:ext uri="{FF2B5EF4-FFF2-40B4-BE49-F238E27FC236}">
                <a16:creationId xmlns:a16="http://schemas.microsoft.com/office/drawing/2014/main" id="{2A7F5FC3-D308-C28D-15F3-1B6423009345}"/>
              </a:ext>
            </a:extLst>
          </p:cNvPr>
          <p:cNvSpPr txBox="1"/>
          <p:nvPr/>
        </p:nvSpPr>
        <p:spPr>
          <a:xfrm>
            <a:off x="6576276" y="1182093"/>
            <a:ext cx="5218455" cy="1200329"/>
          </a:xfrm>
          <a:prstGeom prst="rect">
            <a:avLst/>
          </a:prstGeom>
          <a:noFill/>
        </p:spPr>
        <p:txBody>
          <a:bodyPr wrap="square" rtlCol="0">
            <a:spAutoFit/>
          </a:bodyPr>
          <a:lstStyle/>
          <a:p>
            <a:r>
              <a:rPr lang="fr-FR" sz="3600" dirty="0"/>
              <a:t>Pose et calcule les soustractions de ton choix</a:t>
            </a:r>
          </a:p>
        </p:txBody>
      </p:sp>
    </p:spTree>
    <p:extLst>
      <p:ext uri="{BB962C8B-B14F-4D97-AF65-F5344CB8AC3E}">
        <p14:creationId xmlns:p14="http://schemas.microsoft.com/office/powerpoint/2010/main" val="1075759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DBE10-C264-6AAA-9996-9A483FAB6E9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0D374756-F90F-CBF5-7B08-6D1CFD634CC1}"/>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069BD9D4-74E1-87F8-3F89-BBAE1D6DB676}"/>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7888416B-1F80-3313-AD7F-EA1B26ACBE53}"/>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71070740-65F8-0E89-B45B-1128F8FA6F98}"/>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5" name="ZoneTexte 4">
            <a:extLst>
              <a:ext uri="{FF2B5EF4-FFF2-40B4-BE49-F238E27FC236}">
                <a16:creationId xmlns:a16="http://schemas.microsoft.com/office/drawing/2014/main" id="{E48E1901-B15F-FAC8-EC59-F7CB98E65965}"/>
              </a:ext>
            </a:extLst>
          </p:cNvPr>
          <p:cNvSpPr txBox="1"/>
          <p:nvPr/>
        </p:nvSpPr>
        <p:spPr>
          <a:xfrm>
            <a:off x="196924" y="2230105"/>
            <a:ext cx="5691880" cy="1569660"/>
          </a:xfrm>
          <a:prstGeom prst="rect">
            <a:avLst/>
          </a:prstGeom>
          <a:noFill/>
        </p:spPr>
        <p:txBody>
          <a:bodyPr wrap="square" rtlCol="0">
            <a:spAutoFit/>
          </a:bodyPr>
          <a:lstStyle/>
          <a:p>
            <a:r>
              <a:rPr lang="fr-FR" sz="3200" dirty="0"/>
              <a:t>Écris la suite des nombres en commençant à </a:t>
            </a:r>
            <a:r>
              <a:rPr lang="fr-FR" sz="3200" b="1" dirty="0"/>
              <a:t>39</a:t>
            </a:r>
            <a:r>
              <a:rPr lang="fr-FR" sz="3200" dirty="0"/>
              <a:t> et en allant aussi loin que possible.</a:t>
            </a:r>
          </a:p>
        </p:txBody>
      </p:sp>
      <p:sp>
        <p:nvSpPr>
          <p:cNvPr id="6" name="ZoneTexte 5">
            <a:extLst>
              <a:ext uri="{FF2B5EF4-FFF2-40B4-BE49-F238E27FC236}">
                <a16:creationId xmlns:a16="http://schemas.microsoft.com/office/drawing/2014/main" id="{F52492C7-93DF-7031-496A-EA3E191DA953}"/>
              </a:ext>
            </a:extLst>
          </p:cNvPr>
          <p:cNvSpPr txBox="1"/>
          <p:nvPr/>
        </p:nvSpPr>
        <p:spPr>
          <a:xfrm>
            <a:off x="6283417" y="2075992"/>
            <a:ext cx="5711659" cy="4031873"/>
          </a:xfrm>
          <a:prstGeom prst="rect">
            <a:avLst/>
          </a:prstGeom>
          <a:noFill/>
        </p:spPr>
        <p:txBody>
          <a:bodyPr wrap="square" rtlCol="0">
            <a:spAutoFit/>
          </a:bodyPr>
          <a:lstStyle/>
          <a:p>
            <a:r>
              <a:rPr lang="fr-FR" sz="3200" dirty="0"/>
              <a:t>Colorie </a:t>
            </a:r>
            <a:r>
              <a:rPr lang="fr-FR" sz="3200" b="1" dirty="0"/>
              <a:t>trois quarts </a:t>
            </a:r>
            <a:r>
              <a:rPr lang="fr-FR" sz="3200" dirty="0"/>
              <a:t>de la bande.</a:t>
            </a:r>
          </a:p>
          <a:p>
            <a:endParaRPr lang="fr-FR" sz="3200" dirty="0">
              <a:solidFill>
                <a:srgbClr val="0070C0"/>
              </a:solidFill>
            </a:endParaRPr>
          </a:p>
          <a:p>
            <a:r>
              <a:rPr lang="fr-FR" sz="3200" dirty="0"/>
              <a:t>Puis coupe la bande aux trois quarts. </a:t>
            </a:r>
          </a:p>
          <a:p>
            <a:endParaRPr lang="fr-FR" sz="3200" dirty="0"/>
          </a:p>
          <a:p>
            <a:r>
              <a:rPr lang="fr-FR" sz="3200" dirty="0"/>
              <a:t>Quelle fraction de cette nouvelle grande bande représente la petite bande restante ?</a:t>
            </a:r>
            <a:endParaRPr lang="fr-FR" sz="3200" dirty="0">
              <a:solidFill>
                <a:srgbClr val="0070C0"/>
              </a:solidFill>
            </a:endParaRPr>
          </a:p>
        </p:txBody>
      </p:sp>
      <p:pic>
        <p:nvPicPr>
          <p:cNvPr id="3" name="Image 2">
            <a:extLst>
              <a:ext uri="{FF2B5EF4-FFF2-40B4-BE49-F238E27FC236}">
                <a16:creationId xmlns:a16="http://schemas.microsoft.com/office/drawing/2014/main" id="{A52A25B0-E3CB-C184-CE33-650685ED9312}"/>
              </a:ext>
            </a:extLst>
          </p:cNvPr>
          <p:cNvPicPr>
            <a:picLocks noChangeAspect="1"/>
          </p:cNvPicPr>
          <p:nvPr/>
        </p:nvPicPr>
        <p:blipFill>
          <a:blip r:embed="rId3"/>
          <a:srcRect t="13596" b="13650"/>
          <a:stretch>
            <a:fillRect/>
          </a:stretch>
        </p:blipFill>
        <p:spPr>
          <a:xfrm>
            <a:off x="1312826" y="122483"/>
            <a:ext cx="1038797" cy="755747"/>
          </a:xfrm>
          <a:prstGeom prst="rect">
            <a:avLst/>
          </a:prstGeom>
        </p:spPr>
      </p:pic>
      <p:pic>
        <p:nvPicPr>
          <p:cNvPr id="1026" name="Picture 2" descr="Morceau de papier blanc avec une texture d'ombre réaliste, modèle de  feuille de rectangle vierge pour la bannière de texte ou la conception, une  seule bande horizontale vide mince. Illustration vectorielle isolé">
            <a:extLst>
              <a:ext uri="{FF2B5EF4-FFF2-40B4-BE49-F238E27FC236}">
                <a16:creationId xmlns:a16="http://schemas.microsoft.com/office/drawing/2014/main" id="{1CBF2EC6-81DF-E30C-84AD-A20D144D50F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068" t="34470" r="5617" b="35492"/>
          <a:stretch>
            <a:fillRect/>
          </a:stretch>
        </p:blipFill>
        <p:spPr bwMode="auto">
          <a:xfrm rot="5400000">
            <a:off x="10900117" y="868285"/>
            <a:ext cx="1792662" cy="301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657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14A86B-2EDC-56FC-6D2A-B10AD1CD3EDE}"/>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5BDCBAB0-ADA7-7185-4144-C689AA98616C}"/>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1125D339-91DA-2A6C-C83A-AEE5FBA0759B}"/>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2B242B04-AD3F-3FAA-F754-60757EE67927}"/>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4" name="Image 3">
            <a:extLst>
              <a:ext uri="{FF2B5EF4-FFF2-40B4-BE49-F238E27FC236}">
                <a16:creationId xmlns:a16="http://schemas.microsoft.com/office/drawing/2014/main" id="{869D6C0E-0F1D-FEA8-98E4-DA941171D7A8}"/>
              </a:ext>
            </a:extLst>
          </p:cNvPr>
          <p:cNvPicPr>
            <a:picLocks noChangeAspect="1"/>
          </p:cNvPicPr>
          <p:nvPr/>
        </p:nvPicPr>
        <p:blipFill>
          <a:blip r:embed="rId3"/>
          <a:stretch>
            <a:fillRect/>
          </a:stretch>
        </p:blipFill>
        <p:spPr>
          <a:xfrm>
            <a:off x="2637448" y="398995"/>
            <a:ext cx="957596" cy="1174409"/>
          </a:xfrm>
          <a:prstGeom prst="rect">
            <a:avLst/>
          </a:prstGeom>
        </p:spPr>
      </p:pic>
      <p:cxnSp>
        <p:nvCxnSpPr>
          <p:cNvPr id="2" name="Connecteur droit 1">
            <a:extLst>
              <a:ext uri="{FF2B5EF4-FFF2-40B4-BE49-F238E27FC236}">
                <a16:creationId xmlns:a16="http://schemas.microsoft.com/office/drawing/2014/main" id="{56645EB8-8F5A-64D9-043D-526A0B73481A}"/>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5" name="ZoneTexte 4">
            <a:extLst>
              <a:ext uri="{FF2B5EF4-FFF2-40B4-BE49-F238E27FC236}">
                <a16:creationId xmlns:a16="http://schemas.microsoft.com/office/drawing/2014/main" id="{2FD1624F-337E-360E-3680-99587D040C8F}"/>
              </a:ext>
            </a:extLst>
          </p:cNvPr>
          <p:cNvSpPr txBox="1"/>
          <p:nvPr/>
        </p:nvSpPr>
        <p:spPr>
          <a:xfrm>
            <a:off x="196924" y="2230105"/>
            <a:ext cx="5691880" cy="2554545"/>
          </a:xfrm>
          <a:prstGeom prst="rect">
            <a:avLst/>
          </a:prstGeom>
          <a:noFill/>
        </p:spPr>
        <p:txBody>
          <a:bodyPr wrap="square" rtlCol="0">
            <a:spAutoFit/>
          </a:bodyPr>
          <a:lstStyle/>
          <a:p>
            <a:r>
              <a:rPr lang="fr-FR" sz="3200" dirty="0"/>
              <a:t>Récite la comptine des dizaines en binômes </a:t>
            </a:r>
            <a:r>
              <a:rPr lang="fr-FR" sz="3200" u="sng" dirty="0"/>
              <a:t>deux fois.</a:t>
            </a:r>
          </a:p>
          <a:p>
            <a:endParaRPr lang="fr-FR" sz="3200" u="sng" dirty="0"/>
          </a:p>
          <a:p>
            <a:r>
              <a:rPr lang="fr-FR" sz="3200" dirty="0"/>
              <a:t>Puis écris la comptine des dizaines.</a:t>
            </a:r>
          </a:p>
        </p:txBody>
      </p:sp>
      <p:pic>
        <p:nvPicPr>
          <p:cNvPr id="3" name="Image 2">
            <a:extLst>
              <a:ext uri="{FF2B5EF4-FFF2-40B4-BE49-F238E27FC236}">
                <a16:creationId xmlns:a16="http://schemas.microsoft.com/office/drawing/2014/main" id="{E75A5285-53EF-77EB-BFC8-8C486292C489}"/>
              </a:ext>
            </a:extLst>
          </p:cNvPr>
          <p:cNvPicPr>
            <a:picLocks noChangeAspect="1"/>
          </p:cNvPicPr>
          <p:nvPr/>
        </p:nvPicPr>
        <p:blipFill>
          <a:blip r:embed="rId4"/>
          <a:srcRect t="13596" b="13650"/>
          <a:stretch>
            <a:fillRect/>
          </a:stretch>
        </p:blipFill>
        <p:spPr>
          <a:xfrm>
            <a:off x="1210084" y="167110"/>
            <a:ext cx="1038797" cy="755747"/>
          </a:xfrm>
          <a:prstGeom prst="rect">
            <a:avLst/>
          </a:prstGeom>
        </p:spPr>
      </p:pic>
      <p:sp>
        <p:nvSpPr>
          <p:cNvPr id="8" name="ZoneTexte 7">
            <a:extLst>
              <a:ext uri="{FF2B5EF4-FFF2-40B4-BE49-F238E27FC236}">
                <a16:creationId xmlns:a16="http://schemas.microsoft.com/office/drawing/2014/main" id="{9FA764F9-AB60-8F21-FCBD-7D3C0924764F}"/>
              </a:ext>
            </a:extLst>
          </p:cNvPr>
          <p:cNvSpPr txBox="1"/>
          <p:nvPr/>
        </p:nvSpPr>
        <p:spPr>
          <a:xfrm>
            <a:off x="6283417" y="2075992"/>
            <a:ext cx="5711659" cy="4031873"/>
          </a:xfrm>
          <a:prstGeom prst="rect">
            <a:avLst/>
          </a:prstGeom>
          <a:noFill/>
        </p:spPr>
        <p:txBody>
          <a:bodyPr wrap="square" rtlCol="0">
            <a:spAutoFit/>
          </a:bodyPr>
          <a:lstStyle/>
          <a:p>
            <a:r>
              <a:rPr lang="fr-FR" sz="3200" dirty="0"/>
              <a:t>Colorie </a:t>
            </a:r>
            <a:r>
              <a:rPr lang="fr-FR" sz="3200" b="1" dirty="0"/>
              <a:t>trois quarts </a:t>
            </a:r>
            <a:r>
              <a:rPr lang="fr-FR" sz="3200" dirty="0"/>
              <a:t>de la bande.</a:t>
            </a:r>
          </a:p>
          <a:p>
            <a:endParaRPr lang="fr-FR" sz="3200" dirty="0">
              <a:solidFill>
                <a:srgbClr val="0070C0"/>
              </a:solidFill>
            </a:endParaRPr>
          </a:p>
          <a:p>
            <a:r>
              <a:rPr lang="fr-FR" sz="3200" dirty="0"/>
              <a:t>Puis coupe la bande aux trois quarts. </a:t>
            </a:r>
          </a:p>
          <a:p>
            <a:endParaRPr lang="fr-FR" sz="3200" dirty="0"/>
          </a:p>
          <a:p>
            <a:r>
              <a:rPr lang="fr-FR" sz="3200" dirty="0"/>
              <a:t>Quelle fraction de cette nouvelle grande bande représente la petite bande restante ?</a:t>
            </a:r>
            <a:endParaRPr lang="fr-FR" sz="3200" dirty="0">
              <a:solidFill>
                <a:srgbClr val="0070C0"/>
              </a:solidFill>
            </a:endParaRPr>
          </a:p>
        </p:txBody>
      </p:sp>
      <p:pic>
        <p:nvPicPr>
          <p:cNvPr id="9" name="Picture 2" descr="Morceau de papier blanc avec une texture d'ombre réaliste, modèle de  feuille de rectangle vierge pour la bannière de texte ou la conception, une  seule bande horizontale vide mince. Illustration vectorielle isolé">
            <a:extLst>
              <a:ext uri="{FF2B5EF4-FFF2-40B4-BE49-F238E27FC236}">
                <a16:creationId xmlns:a16="http://schemas.microsoft.com/office/drawing/2014/main" id="{D2B3DD62-88A0-52AD-E95E-D9A3FF381E1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068" t="34470" r="5617" b="35492"/>
          <a:stretch>
            <a:fillRect/>
          </a:stretch>
        </p:blipFill>
        <p:spPr bwMode="auto">
          <a:xfrm rot="5400000">
            <a:off x="10900117" y="868285"/>
            <a:ext cx="1792662" cy="301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7356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1894678" y="2643538"/>
            <a:ext cx="9660323" cy="2554545"/>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connais les doubles et les moitiés</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r>
              <a:rPr lang="fr-FR" sz="3200" b="1" dirty="0">
                <a:solidFill>
                  <a:schemeClr val="bg1"/>
                </a:solidFill>
              </a:rPr>
              <a:t> </a:t>
            </a:r>
          </a:p>
          <a:p>
            <a:endParaRPr lang="fr-FR" sz="3200" b="1" dirty="0">
              <a:solidFill>
                <a:schemeClr val="bg1"/>
              </a:solidFill>
            </a:endParaRPr>
          </a:p>
        </p:txBody>
      </p:sp>
    </p:spTree>
    <p:extLst>
      <p:ext uri="{BB962C8B-B14F-4D97-AF65-F5344CB8AC3E}">
        <p14:creationId xmlns:p14="http://schemas.microsoft.com/office/powerpoint/2010/main" val="4250113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167E9-C644-E621-9E59-CA0334F9F7CC}"/>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145A0E7B-B300-9931-4B30-0E5178825A6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5D16E302-D615-742B-B84F-E423421EB76B}"/>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3" name="ZoneTexte 2">
            <a:extLst>
              <a:ext uri="{FF2B5EF4-FFF2-40B4-BE49-F238E27FC236}">
                <a16:creationId xmlns:a16="http://schemas.microsoft.com/office/drawing/2014/main" id="{F7AC028A-5621-91E7-C9D7-99D4F8472251}"/>
              </a:ext>
            </a:extLst>
          </p:cNvPr>
          <p:cNvSpPr txBox="1"/>
          <p:nvPr/>
        </p:nvSpPr>
        <p:spPr>
          <a:xfrm>
            <a:off x="1384445" y="2464170"/>
            <a:ext cx="3906746" cy="830997"/>
          </a:xfrm>
          <a:prstGeom prst="rect">
            <a:avLst/>
          </a:prstGeom>
          <a:noFill/>
        </p:spPr>
        <p:txBody>
          <a:bodyPr wrap="square" rtlCol="0">
            <a:spAutoFit/>
          </a:bodyPr>
          <a:lstStyle/>
          <a:p>
            <a:r>
              <a:rPr lang="fr-FR" sz="3600" dirty="0"/>
              <a:t>Ecris le double de </a:t>
            </a:r>
            <a:r>
              <a:rPr lang="fr-FR" sz="4800" b="1" dirty="0">
                <a:solidFill>
                  <a:srgbClr val="0070C0"/>
                </a:solidFill>
              </a:rPr>
              <a:t>5</a:t>
            </a:r>
          </a:p>
        </p:txBody>
      </p:sp>
      <p:pic>
        <p:nvPicPr>
          <p:cNvPr id="7" name="Image 6">
            <a:extLst>
              <a:ext uri="{FF2B5EF4-FFF2-40B4-BE49-F238E27FC236}">
                <a16:creationId xmlns:a16="http://schemas.microsoft.com/office/drawing/2014/main" id="{6C8E6B08-C2E5-C134-B858-FADB79822663}"/>
              </a:ext>
            </a:extLst>
          </p:cNvPr>
          <p:cNvPicPr>
            <a:picLocks noChangeAspect="1"/>
          </p:cNvPicPr>
          <p:nvPr/>
        </p:nvPicPr>
        <p:blipFill>
          <a:blip r:embed="rId3"/>
          <a:srcRect t="13596" b="13650"/>
          <a:stretch>
            <a:fillRect/>
          </a:stretch>
        </p:blipFill>
        <p:spPr>
          <a:xfrm>
            <a:off x="5576601" y="125949"/>
            <a:ext cx="1038797" cy="755747"/>
          </a:xfrm>
          <a:prstGeom prst="rect">
            <a:avLst/>
          </a:prstGeom>
        </p:spPr>
      </p:pic>
      <p:sp>
        <p:nvSpPr>
          <p:cNvPr id="8" name="ZoneTexte 7">
            <a:extLst>
              <a:ext uri="{FF2B5EF4-FFF2-40B4-BE49-F238E27FC236}">
                <a16:creationId xmlns:a16="http://schemas.microsoft.com/office/drawing/2014/main" id="{AD48FF8D-8F8F-BC44-84DE-189BA8753FA4}"/>
              </a:ext>
            </a:extLst>
          </p:cNvPr>
          <p:cNvSpPr txBox="1"/>
          <p:nvPr/>
        </p:nvSpPr>
        <p:spPr>
          <a:xfrm>
            <a:off x="6900810" y="2464169"/>
            <a:ext cx="4185006" cy="830997"/>
          </a:xfrm>
          <a:prstGeom prst="rect">
            <a:avLst/>
          </a:prstGeom>
          <a:noFill/>
        </p:spPr>
        <p:txBody>
          <a:bodyPr wrap="square" rtlCol="0">
            <a:spAutoFit/>
          </a:bodyPr>
          <a:lstStyle/>
          <a:p>
            <a:r>
              <a:rPr lang="fr-FR" sz="3600" dirty="0"/>
              <a:t>Ecris le double de </a:t>
            </a:r>
            <a:r>
              <a:rPr lang="fr-FR" sz="4800" b="1" dirty="0">
                <a:solidFill>
                  <a:srgbClr val="0070C0"/>
                </a:solidFill>
              </a:rPr>
              <a:t>15</a:t>
            </a:r>
          </a:p>
        </p:txBody>
      </p:sp>
    </p:spTree>
    <p:extLst>
      <p:ext uri="{BB962C8B-B14F-4D97-AF65-F5344CB8AC3E}">
        <p14:creationId xmlns:p14="http://schemas.microsoft.com/office/powerpoint/2010/main" val="1210239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E7C1E-7871-7EBC-5A34-B1C0D209369B}"/>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89BE7D2-8989-D6AB-79C7-AEAF9894B439}"/>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A54DDE81-A225-EC05-A781-90E7EE19B7DA}"/>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3" name="ZoneTexte 2">
            <a:extLst>
              <a:ext uri="{FF2B5EF4-FFF2-40B4-BE49-F238E27FC236}">
                <a16:creationId xmlns:a16="http://schemas.microsoft.com/office/drawing/2014/main" id="{9AB7E0C0-898C-895C-E568-1F9E97E2FF5D}"/>
              </a:ext>
            </a:extLst>
          </p:cNvPr>
          <p:cNvSpPr txBox="1"/>
          <p:nvPr/>
        </p:nvSpPr>
        <p:spPr>
          <a:xfrm>
            <a:off x="1384444" y="2464170"/>
            <a:ext cx="4192153" cy="2862322"/>
          </a:xfrm>
          <a:prstGeom prst="rect">
            <a:avLst/>
          </a:prstGeom>
          <a:noFill/>
        </p:spPr>
        <p:txBody>
          <a:bodyPr wrap="square" rtlCol="0">
            <a:spAutoFit/>
          </a:bodyPr>
          <a:lstStyle/>
          <a:p>
            <a:r>
              <a:rPr lang="fr-FR" sz="3600" dirty="0"/>
              <a:t>Ecris les doubles de :</a:t>
            </a:r>
          </a:p>
          <a:p>
            <a:r>
              <a:rPr lang="fr-FR" sz="3600" b="1" dirty="0"/>
              <a:t>1/</a:t>
            </a:r>
            <a:r>
              <a:rPr lang="fr-FR" sz="3600" dirty="0"/>
              <a:t> </a:t>
            </a:r>
            <a:r>
              <a:rPr lang="fr-FR" sz="3600" b="1" dirty="0">
                <a:solidFill>
                  <a:srgbClr val="0070C0"/>
                </a:solidFill>
              </a:rPr>
              <a:t>4</a:t>
            </a:r>
            <a:endParaRPr lang="fr-FR" sz="3600" b="1" dirty="0"/>
          </a:p>
          <a:p>
            <a:r>
              <a:rPr lang="fr-FR" sz="3600" b="1" dirty="0"/>
              <a:t>2/ </a:t>
            </a:r>
            <a:r>
              <a:rPr lang="fr-FR" sz="3600" b="1" dirty="0">
                <a:solidFill>
                  <a:srgbClr val="0070C0"/>
                </a:solidFill>
              </a:rPr>
              <a:t>7</a:t>
            </a:r>
            <a:endParaRPr lang="fr-FR" sz="3600" b="1" dirty="0"/>
          </a:p>
          <a:p>
            <a:r>
              <a:rPr lang="fr-FR" sz="3600" b="1" dirty="0"/>
              <a:t>3/ </a:t>
            </a:r>
            <a:r>
              <a:rPr lang="fr-FR" sz="3600" b="1" dirty="0">
                <a:solidFill>
                  <a:srgbClr val="0070C0"/>
                </a:solidFill>
              </a:rPr>
              <a:t>10</a:t>
            </a:r>
            <a:endParaRPr lang="fr-FR" sz="3600" b="1" dirty="0"/>
          </a:p>
          <a:p>
            <a:r>
              <a:rPr lang="fr-FR" sz="3600" b="1" dirty="0"/>
              <a:t>4/ </a:t>
            </a:r>
            <a:r>
              <a:rPr lang="fr-FR" sz="3600" b="1" dirty="0">
                <a:solidFill>
                  <a:srgbClr val="0070C0"/>
                </a:solidFill>
              </a:rPr>
              <a:t>20</a:t>
            </a:r>
            <a:endParaRPr lang="fr-FR" sz="3600" b="1" dirty="0"/>
          </a:p>
        </p:txBody>
      </p:sp>
      <p:pic>
        <p:nvPicPr>
          <p:cNvPr id="7" name="Image 6">
            <a:extLst>
              <a:ext uri="{FF2B5EF4-FFF2-40B4-BE49-F238E27FC236}">
                <a16:creationId xmlns:a16="http://schemas.microsoft.com/office/drawing/2014/main" id="{14CF9AAE-90FE-CFC7-215A-DF2C4294EFC2}"/>
              </a:ext>
            </a:extLst>
          </p:cNvPr>
          <p:cNvPicPr>
            <a:picLocks noChangeAspect="1"/>
          </p:cNvPicPr>
          <p:nvPr/>
        </p:nvPicPr>
        <p:blipFill>
          <a:blip r:embed="rId3"/>
          <a:srcRect t="13596" b="13650"/>
          <a:stretch>
            <a:fillRect/>
          </a:stretch>
        </p:blipFill>
        <p:spPr>
          <a:xfrm>
            <a:off x="5576601" y="125949"/>
            <a:ext cx="1038797" cy="755747"/>
          </a:xfrm>
          <a:prstGeom prst="rect">
            <a:avLst/>
          </a:prstGeom>
        </p:spPr>
      </p:pic>
      <p:sp>
        <p:nvSpPr>
          <p:cNvPr id="2" name="ZoneTexte 1">
            <a:extLst>
              <a:ext uri="{FF2B5EF4-FFF2-40B4-BE49-F238E27FC236}">
                <a16:creationId xmlns:a16="http://schemas.microsoft.com/office/drawing/2014/main" id="{CFAF92EC-E638-051B-5745-2FBCD356E438}"/>
              </a:ext>
            </a:extLst>
          </p:cNvPr>
          <p:cNvSpPr txBox="1"/>
          <p:nvPr/>
        </p:nvSpPr>
        <p:spPr>
          <a:xfrm>
            <a:off x="7115711" y="2464170"/>
            <a:ext cx="4192153" cy="2862322"/>
          </a:xfrm>
          <a:prstGeom prst="rect">
            <a:avLst/>
          </a:prstGeom>
          <a:noFill/>
        </p:spPr>
        <p:txBody>
          <a:bodyPr wrap="square" rtlCol="0">
            <a:spAutoFit/>
          </a:bodyPr>
          <a:lstStyle/>
          <a:p>
            <a:r>
              <a:rPr lang="fr-FR" sz="3600" dirty="0"/>
              <a:t>Ecris les doubles de :</a:t>
            </a:r>
          </a:p>
          <a:p>
            <a:r>
              <a:rPr lang="fr-FR" sz="3600" b="1" dirty="0"/>
              <a:t>1/</a:t>
            </a:r>
            <a:r>
              <a:rPr lang="fr-FR" sz="3600" dirty="0"/>
              <a:t> </a:t>
            </a:r>
            <a:r>
              <a:rPr lang="fr-FR" sz="3600" b="1" dirty="0">
                <a:solidFill>
                  <a:srgbClr val="0070C0"/>
                </a:solidFill>
              </a:rPr>
              <a:t>25</a:t>
            </a:r>
            <a:endParaRPr lang="fr-FR" sz="3600" b="1" dirty="0"/>
          </a:p>
          <a:p>
            <a:r>
              <a:rPr lang="fr-FR" sz="3600" b="1" dirty="0"/>
              <a:t>2/ </a:t>
            </a:r>
            <a:r>
              <a:rPr lang="fr-FR" sz="3600" b="1" dirty="0">
                <a:solidFill>
                  <a:srgbClr val="0070C0"/>
                </a:solidFill>
              </a:rPr>
              <a:t>50</a:t>
            </a:r>
            <a:endParaRPr lang="fr-FR" sz="3600" b="1" dirty="0"/>
          </a:p>
          <a:p>
            <a:r>
              <a:rPr lang="fr-FR" sz="3600" b="1" dirty="0"/>
              <a:t>3/ </a:t>
            </a:r>
            <a:r>
              <a:rPr lang="fr-FR" sz="3600" b="1" dirty="0">
                <a:solidFill>
                  <a:srgbClr val="0070C0"/>
                </a:solidFill>
              </a:rPr>
              <a:t>150</a:t>
            </a:r>
            <a:endParaRPr lang="fr-FR" sz="3600" b="1" dirty="0"/>
          </a:p>
          <a:p>
            <a:r>
              <a:rPr lang="fr-FR" sz="3600" b="1" dirty="0"/>
              <a:t>4/ </a:t>
            </a:r>
            <a:r>
              <a:rPr lang="fr-FR" sz="3600" b="1" dirty="0">
                <a:solidFill>
                  <a:srgbClr val="0070C0"/>
                </a:solidFill>
              </a:rPr>
              <a:t>250</a:t>
            </a:r>
            <a:endParaRPr lang="fr-FR" sz="3600" b="1" dirty="0"/>
          </a:p>
        </p:txBody>
      </p:sp>
    </p:spTree>
    <p:extLst>
      <p:ext uri="{BB962C8B-B14F-4D97-AF65-F5344CB8AC3E}">
        <p14:creationId xmlns:p14="http://schemas.microsoft.com/office/powerpoint/2010/main" val="1531736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EFC8B-239F-CC14-3171-EFE421DC262E}"/>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FA1D05ED-0B0A-A8C0-FF0D-6485872C3F4F}"/>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A4A8F1EA-3055-C8BB-6C0F-2D6288030703}"/>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3" name="ZoneTexte 2">
            <a:extLst>
              <a:ext uri="{FF2B5EF4-FFF2-40B4-BE49-F238E27FC236}">
                <a16:creationId xmlns:a16="http://schemas.microsoft.com/office/drawing/2014/main" id="{B4FE3CAD-8EBB-1236-D6BD-195C6C5DBFC2}"/>
              </a:ext>
            </a:extLst>
          </p:cNvPr>
          <p:cNvSpPr txBox="1"/>
          <p:nvPr/>
        </p:nvSpPr>
        <p:spPr>
          <a:xfrm>
            <a:off x="1384444" y="2464170"/>
            <a:ext cx="4192155" cy="830997"/>
          </a:xfrm>
          <a:prstGeom prst="rect">
            <a:avLst/>
          </a:prstGeom>
          <a:noFill/>
        </p:spPr>
        <p:txBody>
          <a:bodyPr wrap="square" rtlCol="0">
            <a:spAutoFit/>
          </a:bodyPr>
          <a:lstStyle/>
          <a:p>
            <a:r>
              <a:rPr lang="fr-FR" sz="3600" dirty="0"/>
              <a:t>Ecris la moitié de </a:t>
            </a:r>
            <a:r>
              <a:rPr lang="fr-FR" sz="4800" b="1" dirty="0">
                <a:solidFill>
                  <a:srgbClr val="0070C0"/>
                </a:solidFill>
              </a:rPr>
              <a:t>10</a:t>
            </a:r>
          </a:p>
        </p:txBody>
      </p:sp>
      <p:pic>
        <p:nvPicPr>
          <p:cNvPr id="7" name="Image 6">
            <a:extLst>
              <a:ext uri="{FF2B5EF4-FFF2-40B4-BE49-F238E27FC236}">
                <a16:creationId xmlns:a16="http://schemas.microsoft.com/office/drawing/2014/main" id="{D1CEAB4B-5E67-927A-9FF1-70B8111B6FF3}"/>
              </a:ext>
            </a:extLst>
          </p:cNvPr>
          <p:cNvPicPr>
            <a:picLocks noChangeAspect="1"/>
          </p:cNvPicPr>
          <p:nvPr/>
        </p:nvPicPr>
        <p:blipFill>
          <a:blip r:embed="rId3"/>
          <a:srcRect t="13596" b="13650"/>
          <a:stretch>
            <a:fillRect/>
          </a:stretch>
        </p:blipFill>
        <p:spPr>
          <a:xfrm>
            <a:off x="5576601" y="125949"/>
            <a:ext cx="1038797" cy="755747"/>
          </a:xfrm>
          <a:prstGeom prst="rect">
            <a:avLst/>
          </a:prstGeom>
        </p:spPr>
      </p:pic>
      <p:sp>
        <p:nvSpPr>
          <p:cNvPr id="8" name="ZoneTexte 7">
            <a:extLst>
              <a:ext uri="{FF2B5EF4-FFF2-40B4-BE49-F238E27FC236}">
                <a16:creationId xmlns:a16="http://schemas.microsoft.com/office/drawing/2014/main" id="{EF7B9FC8-E928-693B-C25B-D29AF85B42A4}"/>
              </a:ext>
            </a:extLst>
          </p:cNvPr>
          <p:cNvSpPr txBox="1"/>
          <p:nvPr/>
        </p:nvSpPr>
        <p:spPr>
          <a:xfrm>
            <a:off x="6900810" y="2464169"/>
            <a:ext cx="4185006" cy="830997"/>
          </a:xfrm>
          <a:prstGeom prst="rect">
            <a:avLst/>
          </a:prstGeom>
          <a:noFill/>
        </p:spPr>
        <p:txBody>
          <a:bodyPr wrap="square" rtlCol="0">
            <a:spAutoFit/>
          </a:bodyPr>
          <a:lstStyle/>
          <a:p>
            <a:r>
              <a:rPr lang="fr-FR" sz="3600" dirty="0"/>
              <a:t>Ecris la moitié de </a:t>
            </a:r>
            <a:r>
              <a:rPr lang="fr-FR" sz="4800" b="1" dirty="0">
                <a:solidFill>
                  <a:srgbClr val="0070C0"/>
                </a:solidFill>
              </a:rPr>
              <a:t>40</a:t>
            </a:r>
          </a:p>
        </p:txBody>
      </p:sp>
    </p:spTree>
    <p:extLst>
      <p:ext uri="{BB962C8B-B14F-4D97-AF65-F5344CB8AC3E}">
        <p14:creationId xmlns:p14="http://schemas.microsoft.com/office/powerpoint/2010/main" val="2771957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C34417-287B-8D1B-2D57-4A64B684BC8B}"/>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BC60AAF3-CB4A-527F-2248-68E34E509F55}"/>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E66DD1B1-DA00-87E3-D94A-75D15B0F8955}"/>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3" name="ZoneTexte 2">
            <a:extLst>
              <a:ext uri="{FF2B5EF4-FFF2-40B4-BE49-F238E27FC236}">
                <a16:creationId xmlns:a16="http://schemas.microsoft.com/office/drawing/2014/main" id="{9CD0C0FB-5090-CBC7-804A-489A30DB6F15}"/>
              </a:ext>
            </a:extLst>
          </p:cNvPr>
          <p:cNvSpPr txBox="1"/>
          <p:nvPr/>
        </p:nvSpPr>
        <p:spPr>
          <a:xfrm>
            <a:off x="1384444" y="2464170"/>
            <a:ext cx="4192153" cy="2862322"/>
          </a:xfrm>
          <a:prstGeom prst="rect">
            <a:avLst/>
          </a:prstGeom>
          <a:noFill/>
        </p:spPr>
        <p:txBody>
          <a:bodyPr wrap="square" rtlCol="0">
            <a:spAutoFit/>
          </a:bodyPr>
          <a:lstStyle/>
          <a:p>
            <a:r>
              <a:rPr lang="fr-FR" sz="3600" dirty="0"/>
              <a:t>Ecris les doubles de :</a:t>
            </a:r>
          </a:p>
          <a:p>
            <a:r>
              <a:rPr lang="fr-FR" sz="3600" b="1" dirty="0"/>
              <a:t>1/</a:t>
            </a:r>
            <a:r>
              <a:rPr lang="fr-FR" sz="3600" dirty="0"/>
              <a:t> </a:t>
            </a:r>
            <a:r>
              <a:rPr lang="fr-FR" sz="3600" b="1" dirty="0">
                <a:solidFill>
                  <a:srgbClr val="0070C0"/>
                </a:solidFill>
              </a:rPr>
              <a:t>8</a:t>
            </a:r>
            <a:endParaRPr lang="fr-FR" sz="3600" b="1" dirty="0"/>
          </a:p>
          <a:p>
            <a:r>
              <a:rPr lang="fr-FR" sz="3600" b="1" dirty="0"/>
              <a:t>2/ </a:t>
            </a:r>
            <a:r>
              <a:rPr lang="fr-FR" sz="3600" b="1" dirty="0">
                <a:solidFill>
                  <a:srgbClr val="0070C0"/>
                </a:solidFill>
              </a:rPr>
              <a:t>12</a:t>
            </a:r>
            <a:endParaRPr lang="fr-FR" sz="3600" b="1" dirty="0"/>
          </a:p>
          <a:p>
            <a:r>
              <a:rPr lang="fr-FR" sz="3600" b="1" dirty="0"/>
              <a:t>3/ </a:t>
            </a:r>
            <a:r>
              <a:rPr lang="fr-FR" sz="3600" b="1" dirty="0">
                <a:solidFill>
                  <a:srgbClr val="0070C0"/>
                </a:solidFill>
              </a:rPr>
              <a:t>14</a:t>
            </a:r>
            <a:endParaRPr lang="fr-FR" sz="3600" b="1" dirty="0"/>
          </a:p>
          <a:p>
            <a:r>
              <a:rPr lang="fr-FR" sz="3600" b="1" dirty="0"/>
              <a:t>4/ </a:t>
            </a:r>
            <a:r>
              <a:rPr lang="fr-FR" sz="3600" b="1" dirty="0">
                <a:solidFill>
                  <a:srgbClr val="0070C0"/>
                </a:solidFill>
              </a:rPr>
              <a:t>20</a:t>
            </a:r>
            <a:endParaRPr lang="fr-FR" sz="3600" b="1" dirty="0"/>
          </a:p>
        </p:txBody>
      </p:sp>
      <p:pic>
        <p:nvPicPr>
          <p:cNvPr id="7" name="Image 6">
            <a:extLst>
              <a:ext uri="{FF2B5EF4-FFF2-40B4-BE49-F238E27FC236}">
                <a16:creationId xmlns:a16="http://schemas.microsoft.com/office/drawing/2014/main" id="{1DAB56B5-4002-D041-3DDC-F8A94712B00B}"/>
              </a:ext>
            </a:extLst>
          </p:cNvPr>
          <p:cNvPicPr>
            <a:picLocks noChangeAspect="1"/>
          </p:cNvPicPr>
          <p:nvPr/>
        </p:nvPicPr>
        <p:blipFill>
          <a:blip r:embed="rId3"/>
          <a:srcRect t="13596" b="13650"/>
          <a:stretch>
            <a:fillRect/>
          </a:stretch>
        </p:blipFill>
        <p:spPr>
          <a:xfrm>
            <a:off x="5576601" y="125949"/>
            <a:ext cx="1038797" cy="755747"/>
          </a:xfrm>
          <a:prstGeom prst="rect">
            <a:avLst/>
          </a:prstGeom>
        </p:spPr>
      </p:pic>
      <p:sp>
        <p:nvSpPr>
          <p:cNvPr id="2" name="ZoneTexte 1">
            <a:extLst>
              <a:ext uri="{FF2B5EF4-FFF2-40B4-BE49-F238E27FC236}">
                <a16:creationId xmlns:a16="http://schemas.microsoft.com/office/drawing/2014/main" id="{6CB8CE45-EA20-18A1-4230-611ADA93BBF2}"/>
              </a:ext>
            </a:extLst>
          </p:cNvPr>
          <p:cNvSpPr txBox="1"/>
          <p:nvPr/>
        </p:nvSpPr>
        <p:spPr>
          <a:xfrm>
            <a:off x="7115711" y="2464170"/>
            <a:ext cx="4192153" cy="2862322"/>
          </a:xfrm>
          <a:prstGeom prst="rect">
            <a:avLst/>
          </a:prstGeom>
          <a:noFill/>
        </p:spPr>
        <p:txBody>
          <a:bodyPr wrap="square" rtlCol="0">
            <a:spAutoFit/>
          </a:bodyPr>
          <a:lstStyle/>
          <a:p>
            <a:r>
              <a:rPr lang="fr-FR" sz="3600" dirty="0"/>
              <a:t>Ecris les doubles de :</a:t>
            </a:r>
          </a:p>
          <a:p>
            <a:r>
              <a:rPr lang="fr-FR" sz="3600" b="1" dirty="0"/>
              <a:t>1/</a:t>
            </a:r>
            <a:r>
              <a:rPr lang="fr-FR" sz="3600" dirty="0"/>
              <a:t> </a:t>
            </a:r>
            <a:r>
              <a:rPr lang="fr-FR" sz="3600" b="1" dirty="0">
                <a:solidFill>
                  <a:srgbClr val="0070C0"/>
                </a:solidFill>
              </a:rPr>
              <a:t>24</a:t>
            </a:r>
            <a:endParaRPr lang="fr-FR" sz="3600" b="1" dirty="0"/>
          </a:p>
          <a:p>
            <a:r>
              <a:rPr lang="fr-FR" sz="3600" b="1" dirty="0"/>
              <a:t>2/ </a:t>
            </a:r>
            <a:r>
              <a:rPr lang="fr-FR" sz="3600" b="1" dirty="0">
                <a:solidFill>
                  <a:srgbClr val="0070C0"/>
                </a:solidFill>
              </a:rPr>
              <a:t>30</a:t>
            </a:r>
            <a:endParaRPr lang="fr-FR" sz="3600" b="1" dirty="0"/>
          </a:p>
          <a:p>
            <a:r>
              <a:rPr lang="fr-FR" sz="3600" b="1" dirty="0"/>
              <a:t>3/ </a:t>
            </a:r>
            <a:r>
              <a:rPr lang="fr-FR" sz="3600" b="1" dirty="0">
                <a:solidFill>
                  <a:srgbClr val="0070C0"/>
                </a:solidFill>
              </a:rPr>
              <a:t>50</a:t>
            </a:r>
            <a:endParaRPr lang="fr-FR" sz="3600" b="1" dirty="0"/>
          </a:p>
          <a:p>
            <a:r>
              <a:rPr lang="fr-FR" sz="3600" b="1" dirty="0"/>
              <a:t>4/ </a:t>
            </a:r>
            <a:r>
              <a:rPr lang="fr-FR" sz="3600" b="1" dirty="0">
                <a:solidFill>
                  <a:srgbClr val="0070C0"/>
                </a:solidFill>
              </a:rPr>
              <a:t>200</a:t>
            </a:r>
            <a:endParaRPr lang="fr-FR" sz="3600" b="1" dirty="0"/>
          </a:p>
        </p:txBody>
      </p:sp>
    </p:spTree>
    <p:extLst>
      <p:ext uri="{BB962C8B-B14F-4D97-AF65-F5344CB8AC3E}">
        <p14:creationId xmlns:p14="http://schemas.microsoft.com/office/powerpoint/2010/main" val="309930305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15754</TotalTime>
  <Words>724</Words>
  <Application>Microsoft Office PowerPoint</Application>
  <PresentationFormat>Grand écran</PresentationFormat>
  <Paragraphs>132</Paragraphs>
  <Slides>23</Slides>
  <Notes>19</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23</vt:i4>
      </vt:variant>
    </vt:vector>
  </HeadingPairs>
  <TitlesOfParts>
    <vt:vector size="30" baseType="lpstr">
      <vt:lpstr>Arial</vt:lpstr>
      <vt:lpstr>BelleAllureCE</vt:lpstr>
      <vt:lpstr>Calibri</vt:lpstr>
      <vt:lpstr>Calibri Light</vt:lpstr>
      <vt:lpstr>KG Turning Tables</vt:lpstr>
      <vt:lpstr>Wingdings</vt:lpstr>
      <vt:lpstr>Thème Office</vt:lpstr>
      <vt:lpstr>PERIODE 3  séance 65</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368</cp:revision>
  <dcterms:created xsi:type="dcterms:W3CDTF">2018-07-28T07:30:27Z</dcterms:created>
  <dcterms:modified xsi:type="dcterms:W3CDTF">2026-01-02T09:22:47Z</dcterms:modified>
</cp:coreProperties>
</file>