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81" r:id="rId3"/>
    <p:sldId id="1544" r:id="rId4"/>
    <p:sldId id="1563" r:id="rId5"/>
    <p:sldId id="1564" r:id="rId6"/>
    <p:sldId id="1545" r:id="rId7"/>
    <p:sldId id="1565" r:id="rId8"/>
    <p:sldId id="1566" r:id="rId9"/>
    <p:sldId id="467" r:id="rId10"/>
    <p:sldId id="1529" r:id="rId11"/>
    <p:sldId id="1568" r:id="rId12"/>
    <p:sldId id="1569" r:id="rId13"/>
    <p:sldId id="1570" r:id="rId14"/>
    <p:sldId id="532" r:id="rId15"/>
    <p:sldId id="1348" r:id="rId16"/>
    <p:sldId id="1536" r:id="rId17"/>
    <p:sldId id="275" r:id="rId18"/>
    <p:sldId id="1476" r:id="rId19"/>
    <p:sldId id="1541" r:id="rId20"/>
    <p:sldId id="1557" r:id="rId21"/>
    <p:sldId id="1571" r:id="rId22"/>
    <p:sldId id="1572"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autoAdjust="0"/>
    <p:restoredTop sz="93741" autoAdjust="0"/>
  </p:normalViewPr>
  <p:slideViewPr>
    <p:cSldViewPr snapToGrid="0">
      <p:cViewPr varScale="1">
        <p:scale>
          <a:sx n="62" d="100"/>
          <a:sy n="62" d="100"/>
        </p:scale>
        <p:origin x="4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02/01/2026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7EEE2-979E-9645-B70A-8BB54AF7700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A35C5A3-788B-62DA-C607-7D29F0C5CFC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9F84E60-E952-E939-4FBD-35223B43D5B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BF583D7-6E84-1ED4-9984-BE12B7C0D6B6}"/>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903431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AD86B-68C1-BE7D-9463-295A0AFD432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A475AF8-6B4A-7C50-3DF7-26F9CE7CE1A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A0CE778-2D74-89E4-2F4E-A2FAA9DCCF3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83B528D-B546-15D5-A701-DAD645144871}"/>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28029955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À la piscine, il y a 10 élèves dans l’eau et 8 au bord du bassin. Combien y a-t-il d’élèves ?</a:t>
            </a:r>
          </a:p>
          <a:p>
            <a:r>
              <a:rPr lang="fr-FR" dirty="0"/>
              <a:t>– Des amis sont partis en randonnée pour plusieurs jours. Le lundi, ils parcourent 20 km. Le mardi et le mercredi, ils parcourent 10 km à chaque fois. Quelle distance totale ont-ils parcourue ?</a:t>
            </a:r>
          </a:p>
          <a:p>
            <a:r>
              <a:rPr lang="fr-FR" dirty="0"/>
              <a:t>– Je m’achète une BD à 13 €. Je donne deux billets de 10 € au vendeur. Combien d’argent va-t-il me rendre ?</a:t>
            </a:r>
          </a:p>
          <a:p>
            <a:endParaRPr lang="fr-FR" dirty="0"/>
          </a:p>
          <a:p>
            <a:r>
              <a:rPr lang="fr-FR" dirty="0"/>
              <a:t>CE1 - À la piscine, il y a 10 élèves par ligne d’eau. Il y a 5 lignes d’eau dans le bassin. Combien d’élèves y a-t-il au total dans l’eau ?</a:t>
            </a:r>
          </a:p>
          <a:p>
            <a:r>
              <a:rPr lang="fr-FR" dirty="0"/>
              <a:t>– Le club de randonnée est parti pour plusieurs jours. Les participants marchent pendant trois jours. Chaque jour, ils parcourent 25 kilomètres. Quelle distance totale ont ils parcourue ?</a:t>
            </a:r>
          </a:p>
          <a:p>
            <a:r>
              <a:rPr lang="fr-FR" dirty="0"/>
              <a:t>– Je m’achète un téléphone à 179 €. Je donne deux billets de 100 €. Combien d’argent va-t-il me rester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BDC65-277E-973C-7EA1-68A133F8F0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13E343-F8C1-C137-C6DC-9F872F4213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189195C-01FC-44EE-D000-5413EBE00C16}"/>
              </a:ext>
            </a:extLst>
          </p:cNvPr>
          <p:cNvSpPr>
            <a:spLocks noGrp="1"/>
          </p:cNvSpPr>
          <p:nvPr>
            <p:ph type="body" idx="1"/>
          </p:nvPr>
        </p:nvSpPr>
        <p:spPr/>
        <p:txBody>
          <a:bodyPr/>
          <a:lstStyle/>
          <a:p>
            <a:r>
              <a:rPr lang="fr-FR" dirty="0"/>
              <a:t>Faire verbaliser le fonctionnement de la balance à plateaux avec plusieurs exemples :</a:t>
            </a:r>
          </a:p>
          <a:p>
            <a:r>
              <a:rPr lang="fr-FR" dirty="0"/>
              <a:t>– un exemple avec deux objets de la classe : … est plus lourd que … car le plateau descend plus bas et … est plus léger que … car le plateau est plus haut ;</a:t>
            </a:r>
          </a:p>
          <a:p>
            <a:r>
              <a:rPr lang="fr-FR" dirty="0"/>
              <a:t>– un exemple avec deux objets de même masse : … pèse autant que … Ils ont la même masse. Leurs masses sont égales.</a:t>
            </a:r>
            <a:endParaRPr lang="fr-FR" b="0" u="none" dirty="0"/>
          </a:p>
        </p:txBody>
      </p:sp>
      <p:sp>
        <p:nvSpPr>
          <p:cNvPr id="4" name="Espace réservé du numéro de diapositive 3">
            <a:extLst>
              <a:ext uri="{FF2B5EF4-FFF2-40B4-BE49-F238E27FC236}">
                <a16:creationId xmlns:a16="http://schemas.microsoft.com/office/drawing/2014/main" id="{F5C4B2E5-9994-D8B4-E68C-9FD15DBE8479}"/>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273273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8D197-03D3-6E84-9399-1A17C8592C8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7EA955-7CE9-7B84-9EE0-620805FB519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896387-1699-AC8F-F5C3-C2A0BE8363E5}"/>
              </a:ext>
            </a:extLst>
          </p:cNvPr>
          <p:cNvSpPr>
            <a:spLocks noGrp="1"/>
          </p:cNvSpPr>
          <p:nvPr>
            <p:ph type="body" idx="1"/>
          </p:nvPr>
        </p:nvSpPr>
        <p:spPr/>
        <p:txBody>
          <a:bodyPr/>
          <a:lstStyle/>
          <a:p>
            <a:r>
              <a:rPr lang="fr-FR" dirty="0"/>
              <a:t>Expliciter que généralement, on utilise une balance électronique qui donne directement la valeur. Expliquer le fonctionnement de la balance électronique.</a:t>
            </a:r>
          </a:p>
        </p:txBody>
      </p:sp>
      <p:sp>
        <p:nvSpPr>
          <p:cNvPr id="4" name="Espace réservé du numéro de diapositive 3">
            <a:extLst>
              <a:ext uri="{FF2B5EF4-FFF2-40B4-BE49-F238E27FC236}">
                <a16:creationId xmlns:a16="http://schemas.microsoft.com/office/drawing/2014/main" id="{A2F01BD0-BD84-A647-01B2-5965BA9800E8}"/>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3635853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53A46-BE99-C95B-1D73-DDDA063071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5814322-7DC0-82DC-1AF0-193BB3C6166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CE78C7-344B-FF58-BA73-44B38BFC3190}"/>
              </a:ext>
            </a:extLst>
          </p:cNvPr>
          <p:cNvSpPr>
            <a:spLocks noGrp="1"/>
          </p:cNvSpPr>
          <p:nvPr>
            <p:ph type="body" idx="1"/>
          </p:nvPr>
        </p:nvSpPr>
        <p:spPr/>
        <p:txBody>
          <a:bodyPr/>
          <a:lstStyle/>
          <a:p>
            <a:endParaRPr lang="fr-FR" b="0" u="none" dirty="0"/>
          </a:p>
        </p:txBody>
      </p:sp>
      <p:sp>
        <p:nvSpPr>
          <p:cNvPr id="4" name="Espace réservé du numéro de diapositive 3">
            <a:extLst>
              <a:ext uri="{FF2B5EF4-FFF2-40B4-BE49-F238E27FC236}">
                <a16:creationId xmlns:a16="http://schemas.microsoft.com/office/drawing/2014/main" id="{2373223C-F238-CAAA-9B15-3E290CD1ED60}"/>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226102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134363-AEF5-3C5E-1874-27E219059F0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24DB6F-AD44-B354-B9AE-9A519C7520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499438D-C78E-2641-EE86-DCD5EBF97517}"/>
              </a:ext>
            </a:extLst>
          </p:cNvPr>
          <p:cNvSpPr>
            <a:spLocks noGrp="1"/>
          </p:cNvSpPr>
          <p:nvPr>
            <p:ph type="body" idx="1"/>
          </p:nvPr>
        </p:nvSpPr>
        <p:spPr/>
        <p:txBody>
          <a:bodyPr/>
          <a:lstStyle/>
          <a:p>
            <a:r>
              <a:rPr lang="fr-FR" b="0" u="none" dirty="0"/>
              <a:t>CE1 - </a:t>
            </a:r>
            <a:r>
              <a:rPr lang="fr-FR" dirty="0"/>
              <a:t>Mettre en œuvre les propositions des élèves et peser un objet de référence (livre, stylo) en utilisant les unités de mesure proposées par les élèves (par exemple des cubes, des bouchons…). Peser ce même objet ensuite avec la balance électronique. Comparer les résultats. Expliciter la notion d’unité de mesure, ici le gramme, unité de référence. Si on pèse par rapport à des objets de référence différents, on ne peut pas se comprendre (comment comparer la masse d’un livre qui pèse 30 cubes et un autre livre qui pèse 20 bouchons ? ). Arriver à la conclusion qu’il faut une ou plusieurs masses de référence si on veut atteindre un nombre précis.</a:t>
            </a:r>
            <a:endParaRPr lang="fr-FR" b="0" u="none" dirty="0"/>
          </a:p>
        </p:txBody>
      </p:sp>
      <p:sp>
        <p:nvSpPr>
          <p:cNvPr id="4" name="Espace réservé du numéro de diapositive 3">
            <a:extLst>
              <a:ext uri="{FF2B5EF4-FFF2-40B4-BE49-F238E27FC236}">
                <a16:creationId xmlns:a16="http://schemas.microsoft.com/office/drawing/2014/main" id="{61D016FC-CE7C-E52C-836F-EEE480657F39}"/>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28101958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9883BE-A1CC-D4FD-32A3-10F9A5ED21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0D91E68-4830-AFFB-2A76-C05AE9AC1F6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AC2FEB-6DCA-5846-25AA-ED8453CD849D}"/>
              </a:ext>
            </a:extLst>
          </p:cNvPr>
          <p:cNvSpPr>
            <a:spLocks noGrp="1"/>
          </p:cNvSpPr>
          <p:nvPr>
            <p:ph type="body" idx="1"/>
          </p:nvPr>
        </p:nvSpPr>
        <p:spPr/>
        <p:txBody>
          <a:bodyPr/>
          <a:lstStyle/>
          <a:p>
            <a:endParaRPr lang="fr-FR" b="0" u="none" dirty="0"/>
          </a:p>
        </p:txBody>
      </p:sp>
      <p:sp>
        <p:nvSpPr>
          <p:cNvPr id="4" name="Espace réservé du numéro de diapositive 3">
            <a:extLst>
              <a:ext uri="{FF2B5EF4-FFF2-40B4-BE49-F238E27FC236}">
                <a16:creationId xmlns:a16="http://schemas.microsoft.com/office/drawing/2014/main" id="{4B27E45F-583E-12BE-460B-1D8028495280}"/>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4177980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003D2-877D-6DF8-A95F-41C02AB963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9D5F51-5BF8-455F-8663-FA3FC032B69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8755ED-98DD-FE58-E963-B74203DF8D6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9444349-9B02-7E4D-6EB0-EA73B9312E77}"/>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3047434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C378F-CF2A-BD8F-97D0-192A7462DA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B862A4-E8CE-3390-DFFB-0050706FF8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38A97D-2021-411A-E9CA-F8AD4BCE0E6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5E889EA-A527-9972-44A7-E656197B80FA}"/>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72792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AC990-0841-7D81-0580-0A900B300CA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846CAF-CEA5-E152-486C-2C99371F943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54CF7ED-B3F7-6B59-7362-B2CEA08FF2F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0A89FE9-501E-AAC9-C596-41F206BA704C}"/>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0920716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20D53-765F-0007-696F-D707843863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B55650-40AF-E26C-A5EF-5927C32DDF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EF27F7-4930-1415-5F8D-8ADD0CA52F5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B0F2858-9E2E-AEB0-33BE-46742FD5941F}"/>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730029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F08266-6C2C-CCB1-A19E-C12E53E9F89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3F897DE-B066-9B57-4A21-8A5FBF132A7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1C2BC34-94D8-C433-CD86-7DF8ACFCE30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AC3F386-1892-9A5C-38DC-EC4509E7FF55}"/>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1935826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8167A-4ABD-DD1E-3B23-77D87445C44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D869E74-108E-A1C4-44B6-2B0948A4D4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3814C54-64CC-5171-EF22-C1BEF49CEA1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B33DE57-3B04-DD24-25A6-B1601FF69409}"/>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982129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705EE-4B26-AC10-F275-A080ACC498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1802F4B-799F-9A9C-C3B5-652DB753997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05D6EF-A170-6B24-3B56-7BD08BBCAD5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E5108F6-0C85-FCE0-4E7D-62B70043E40B}"/>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14177117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jpeg"/><Relationship Id="rId9"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30.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3</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64</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DCE5958D-5F0C-BD53-2F74-59E7F66AC879}"/>
              </a:ext>
            </a:extLst>
          </p:cNvPr>
          <p:cNvSpPr txBox="1"/>
          <p:nvPr/>
        </p:nvSpPr>
        <p:spPr>
          <a:xfrm>
            <a:off x="5445303" y="450570"/>
            <a:ext cx="1017140" cy="584775"/>
          </a:xfrm>
          <a:prstGeom prst="rect">
            <a:avLst/>
          </a:prstGeom>
          <a:noFill/>
        </p:spPr>
        <p:txBody>
          <a:bodyPr wrap="square" rtlCol="0">
            <a:spAutoFit/>
          </a:bodyPr>
          <a:lstStyle/>
          <a:p>
            <a:r>
              <a:rPr lang="fr-FR" sz="3200" dirty="0"/>
              <a:t>Relis</a:t>
            </a:r>
            <a:endParaRPr lang="fr-FR" sz="3200" b="1"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7C7FB1BB-B354-140C-934B-751EC8B13920}"/>
              </a:ext>
            </a:extLst>
          </p:cNvPr>
          <p:cNvPicPr>
            <a:picLocks noChangeAspect="1"/>
          </p:cNvPicPr>
          <p:nvPr/>
        </p:nvPicPr>
        <p:blipFill>
          <a:blip r:embed="rId3"/>
          <a:stretch>
            <a:fillRect/>
          </a:stretch>
        </p:blipFill>
        <p:spPr>
          <a:xfrm>
            <a:off x="10728191" y="90380"/>
            <a:ext cx="1316581" cy="1889930"/>
          </a:xfrm>
          <a:prstGeom prst="rect">
            <a:avLst/>
          </a:prstGeom>
        </p:spPr>
      </p:pic>
      <p:pic>
        <p:nvPicPr>
          <p:cNvPr id="6" name="Picture 2" descr="Collection MHM - Programme 2025 | Editions Nathan">
            <a:extLst>
              <a:ext uri="{FF2B5EF4-FFF2-40B4-BE49-F238E27FC236}">
                <a16:creationId xmlns:a16="http://schemas.microsoft.com/office/drawing/2014/main" id="{1D15EB77-0AD9-F1D6-39BC-FAF5B03F02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559" y="90380"/>
            <a:ext cx="1332576" cy="188993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339F9C3A-AD0C-9474-BEA2-DDB11A768E0D}"/>
              </a:ext>
            </a:extLst>
          </p:cNvPr>
          <p:cNvPicPr>
            <a:picLocks noChangeAspect="1"/>
          </p:cNvPicPr>
          <p:nvPr/>
        </p:nvPicPr>
        <p:blipFill>
          <a:blip r:embed="rId5"/>
          <a:stretch>
            <a:fillRect/>
          </a:stretch>
        </p:blipFill>
        <p:spPr>
          <a:xfrm>
            <a:off x="155911" y="1776922"/>
            <a:ext cx="2904197" cy="4536661"/>
          </a:xfrm>
          <a:prstGeom prst="rect">
            <a:avLst/>
          </a:prstGeom>
        </p:spPr>
      </p:pic>
      <p:pic>
        <p:nvPicPr>
          <p:cNvPr id="9" name="Image 8">
            <a:extLst>
              <a:ext uri="{FF2B5EF4-FFF2-40B4-BE49-F238E27FC236}">
                <a16:creationId xmlns:a16="http://schemas.microsoft.com/office/drawing/2014/main" id="{19E1A037-84D6-0E43-2C2B-FCE314A36D1A}"/>
              </a:ext>
            </a:extLst>
          </p:cNvPr>
          <p:cNvPicPr>
            <a:picLocks noChangeAspect="1"/>
          </p:cNvPicPr>
          <p:nvPr/>
        </p:nvPicPr>
        <p:blipFill>
          <a:blip r:embed="rId6"/>
          <a:stretch>
            <a:fillRect/>
          </a:stretch>
        </p:blipFill>
        <p:spPr>
          <a:xfrm>
            <a:off x="3060108" y="1785681"/>
            <a:ext cx="2856219" cy="4162268"/>
          </a:xfrm>
          <a:prstGeom prst="rect">
            <a:avLst/>
          </a:prstGeom>
        </p:spPr>
      </p:pic>
      <p:pic>
        <p:nvPicPr>
          <p:cNvPr id="10" name="Image 9">
            <a:extLst>
              <a:ext uri="{FF2B5EF4-FFF2-40B4-BE49-F238E27FC236}">
                <a16:creationId xmlns:a16="http://schemas.microsoft.com/office/drawing/2014/main" id="{14A662E8-2058-E9C2-8548-A066D487D55A}"/>
              </a:ext>
            </a:extLst>
          </p:cNvPr>
          <p:cNvPicPr>
            <a:picLocks noChangeAspect="1"/>
          </p:cNvPicPr>
          <p:nvPr/>
        </p:nvPicPr>
        <p:blipFill>
          <a:blip r:embed="rId7"/>
          <a:stretch>
            <a:fillRect/>
          </a:stretch>
        </p:blipFill>
        <p:spPr>
          <a:xfrm>
            <a:off x="7060300" y="599859"/>
            <a:ext cx="3429176" cy="4877051"/>
          </a:xfrm>
          <a:prstGeom prst="rect">
            <a:avLst/>
          </a:prstGeom>
        </p:spPr>
      </p:pic>
      <p:pic>
        <p:nvPicPr>
          <p:cNvPr id="20" name="Image 19">
            <a:extLst>
              <a:ext uri="{FF2B5EF4-FFF2-40B4-BE49-F238E27FC236}">
                <a16:creationId xmlns:a16="http://schemas.microsoft.com/office/drawing/2014/main" id="{E56B1C7B-B68D-1629-7881-81DA86603436}"/>
              </a:ext>
            </a:extLst>
          </p:cNvPr>
          <p:cNvPicPr>
            <a:picLocks noChangeAspect="1"/>
          </p:cNvPicPr>
          <p:nvPr/>
        </p:nvPicPr>
        <p:blipFill>
          <a:blip r:embed="rId8"/>
          <a:stretch>
            <a:fillRect/>
          </a:stretch>
        </p:blipFill>
        <p:spPr>
          <a:xfrm>
            <a:off x="7060300" y="5563609"/>
            <a:ext cx="4583000" cy="1017846"/>
          </a:xfrm>
          <a:prstGeom prst="rect">
            <a:avLst/>
          </a:prstGeom>
        </p:spPr>
      </p:pic>
      <p:pic>
        <p:nvPicPr>
          <p:cNvPr id="2" name="Picture 2" descr="Minuterie de 3 Minutes – 123Timer">
            <a:extLst>
              <a:ext uri="{FF2B5EF4-FFF2-40B4-BE49-F238E27FC236}">
                <a16:creationId xmlns:a16="http://schemas.microsoft.com/office/drawing/2014/main" id="{6838D068-6206-F831-A5CA-40FB9ED5005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7525" y="5461336"/>
            <a:ext cx="1236949" cy="12369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2394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6D9CA-02FD-BECF-979E-EA3E3CCB87D9}"/>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76FE2EE-C410-C581-E411-6F1BF0FDDB0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A70EE92D-9F86-6BD3-A53F-93F7FD102F2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E09DCB0C-9178-98D9-C739-A9DE983F0AA6}"/>
              </a:ext>
            </a:extLst>
          </p:cNvPr>
          <p:cNvPicPr>
            <a:picLocks noChangeAspect="1"/>
          </p:cNvPicPr>
          <p:nvPr/>
        </p:nvPicPr>
        <p:blipFill>
          <a:blip r:embed="rId3"/>
          <a:stretch>
            <a:fillRect/>
          </a:stretch>
        </p:blipFill>
        <p:spPr>
          <a:xfrm>
            <a:off x="1025841" y="861737"/>
            <a:ext cx="3998221" cy="5442604"/>
          </a:xfrm>
          <a:prstGeom prst="rect">
            <a:avLst/>
          </a:prstGeom>
        </p:spPr>
      </p:pic>
      <p:pic>
        <p:nvPicPr>
          <p:cNvPr id="9" name="Image 8">
            <a:extLst>
              <a:ext uri="{FF2B5EF4-FFF2-40B4-BE49-F238E27FC236}">
                <a16:creationId xmlns:a16="http://schemas.microsoft.com/office/drawing/2014/main" id="{4B1D649F-5013-178C-D961-1317E14DF066}"/>
              </a:ext>
            </a:extLst>
          </p:cNvPr>
          <p:cNvPicPr>
            <a:picLocks noChangeAspect="1"/>
          </p:cNvPicPr>
          <p:nvPr/>
        </p:nvPicPr>
        <p:blipFill>
          <a:blip r:embed="rId4"/>
          <a:stretch>
            <a:fillRect/>
          </a:stretch>
        </p:blipFill>
        <p:spPr>
          <a:xfrm>
            <a:off x="6560950" y="881696"/>
            <a:ext cx="3998217" cy="5456885"/>
          </a:xfrm>
          <a:prstGeom prst="rect">
            <a:avLst/>
          </a:prstGeom>
        </p:spPr>
      </p:pic>
      <p:pic>
        <p:nvPicPr>
          <p:cNvPr id="10" name="Picture 2" descr="fiche › Pride Mobility France">
            <a:extLst>
              <a:ext uri="{FF2B5EF4-FFF2-40B4-BE49-F238E27FC236}">
                <a16:creationId xmlns:a16="http://schemas.microsoft.com/office/drawing/2014/main" id="{38F265E1-E719-A943-8E75-44D9B53BFD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3836" y="189532"/>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46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30CFFB-788A-1DAD-4BC7-2F911BF4B2D7}"/>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359C1FE2-4863-C031-D962-59913F4045E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640022FC-7B5F-B9B2-F9D2-DB7A57366EE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0" name="Picture 2" descr="fiche › Pride Mobility France">
            <a:extLst>
              <a:ext uri="{FF2B5EF4-FFF2-40B4-BE49-F238E27FC236}">
                <a16:creationId xmlns:a16="http://schemas.microsoft.com/office/drawing/2014/main" id="{F544D192-7EE8-057A-798E-E91E1D110B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3836" y="18953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641D2794-2298-6CD7-305D-F32EAC1C7C06}"/>
              </a:ext>
            </a:extLst>
          </p:cNvPr>
          <p:cNvPicPr>
            <a:picLocks noChangeAspect="1"/>
          </p:cNvPicPr>
          <p:nvPr/>
        </p:nvPicPr>
        <p:blipFill>
          <a:blip r:embed="rId4"/>
          <a:stretch>
            <a:fillRect/>
          </a:stretch>
        </p:blipFill>
        <p:spPr>
          <a:xfrm>
            <a:off x="1061721" y="881696"/>
            <a:ext cx="4001717" cy="5456885"/>
          </a:xfrm>
          <a:prstGeom prst="rect">
            <a:avLst/>
          </a:prstGeom>
        </p:spPr>
      </p:pic>
      <p:pic>
        <p:nvPicPr>
          <p:cNvPr id="8" name="Image 7">
            <a:extLst>
              <a:ext uri="{FF2B5EF4-FFF2-40B4-BE49-F238E27FC236}">
                <a16:creationId xmlns:a16="http://schemas.microsoft.com/office/drawing/2014/main" id="{495A1E7E-0F2C-FE23-BC31-9BC44C284710}"/>
              </a:ext>
            </a:extLst>
          </p:cNvPr>
          <p:cNvPicPr>
            <a:picLocks noChangeAspect="1"/>
          </p:cNvPicPr>
          <p:nvPr/>
        </p:nvPicPr>
        <p:blipFill>
          <a:blip r:embed="rId5"/>
          <a:stretch>
            <a:fillRect/>
          </a:stretch>
        </p:blipFill>
        <p:spPr>
          <a:xfrm>
            <a:off x="6900746" y="881696"/>
            <a:ext cx="4037464" cy="5456885"/>
          </a:xfrm>
          <a:prstGeom prst="rect">
            <a:avLst/>
          </a:prstGeom>
        </p:spPr>
      </p:pic>
    </p:spTree>
    <p:extLst>
      <p:ext uri="{BB962C8B-B14F-4D97-AF65-F5344CB8AC3E}">
        <p14:creationId xmlns:p14="http://schemas.microsoft.com/office/powerpoint/2010/main" val="33619369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5D1A8-A9FC-9999-FBF8-924DFC14D889}"/>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10AE4B5-BF58-BC50-020D-02ECBBA3A69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B6BA269-3269-0D62-EE60-7DD4157248A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C62FFDC8-F09F-150C-ABCE-57D0CE1489E1}"/>
              </a:ext>
            </a:extLst>
          </p:cNvPr>
          <p:cNvPicPr>
            <a:picLocks noChangeAspect="1"/>
          </p:cNvPicPr>
          <p:nvPr/>
        </p:nvPicPr>
        <p:blipFill>
          <a:blip r:embed="rId3"/>
          <a:stretch>
            <a:fillRect/>
          </a:stretch>
        </p:blipFill>
        <p:spPr>
          <a:xfrm>
            <a:off x="962181" y="1017888"/>
            <a:ext cx="3989959" cy="5471943"/>
          </a:xfrm>
          <a:prstGeom prst="rect">
            <a:avLst/>
          </a:prstGeom>
        </p:spPr>
      </p:pic>
      <p:pic>
        <p:nvPicPr>
          <p:cNvPr id="9" name="Image 8">
            <a:extLst>
              <a:ext uri="{FF2B5EF4-FFF2-40B4-BE49-F238E27FC236}">
                <a16:creationId xmlns:a16="http://schemas.microsoft.com/office/drawing/2014/main" id="{FC7EB8B9-1255-88C2-DA84-5A5677AEAC11}"/>
              </a:ext>
            </a:extLst>
          </p:cNvPr>
          <p:cNvPicPr>
            <a:picLocks noChangeAspect="1"/>
          </p:cNvPicPr>
          <p:nvPr/>
        </p:nvPicPr>
        <p:blipFill>
          <a:blip r:embed="rId4"/>
          <a:stretch>
            <a:fillRect/>
          </a:stretch>
        </p:blipFill>
        <p:spPr>
          <a:xfrm>
            <a:off x="6744260" y="1017887"/>
            <a:ext cx="4037079" cy="5471943"/>
          </a:xfrm>
          <a:prstGeom prst="rect">
            <a:avLst/>
          </a:prstGeom>
        </p:spPr>
      </p:pic>
    </p:spTree>
    <p:extLst>
      <p:ext uri="{BB962C8B-B14F-4D97-AF65-F5344CB8AC3E}">
        <p14:creationId xmlns:p14="http://schemas.microsoft.com/office/powerpoint/2010/main" val="1821011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 multiplicatifs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sp>
        <p:nvSpPr>
          <p:cNvPr id="3" name="ZoneTexte 2">
            <a:extLst>
              <a:ext uri="{FF2B5EF4-FFF2-40B4-BE49-F238E27FC236}">
                <a16:creationId xmlns:a16="http://schemas.microsoft.com/office/drawing/2014/main" id="{595BC2A5-56FD-088C-92A4-FACFD6951439}"/>
              </a:ext>
            </a:extLst>
          </p:cNvPr>
          <p:cNvSpPr txBox="1"/>
          <p:nvPr/>
        </p:nvSpPr>
        <p:spPr>
          <a:xfrm>
            <a:off x="1684962" y="1895276"/>
            <a:ext cx="9575511" cy="2246769"/>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7" name="Image 6">
            <a:extLst>
              <a:ext uri="{FF2B5EF4-FFF2-40B4-BE49-F238E27FC236}">
                <a16:creationId xmlns:a16="http://schemas.microsoft.com/office/drawing/2014/main" id="{07B3627D-4138-0C90-42A3-01F60D46F08E}"/>
              </a:ext>
            </a:extLst>
          </p:cNvPr>
          <p:cNvPicPr>
            <a:picLocks noChangeAspect="1"/>
          </p:cNvPicPr>
          <p:nvPr/>
        </p:nvPicPr>
        <p:blipFill>
          <a:blip r:embed="rId3"/>
          <a:srcRect t="13596" b="13650"/>
          <a:stretch>
            <a:fillRect/>
          </a:stretch>
        </p:blipFill>
        <p:spPr>
          <a:xfrm>
            <a:off x="5783795" y="225351"/>
            <a:ext cx="1038797" cy="755747"/>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 familiarise avec la notion de masse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704E3-60F2-63B4-0534-FD97D53F5D49}"/>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C7BD82D-8E9A-AFCD-6F90-A6A7C3A4960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C7720515-57DF-71AB-6BA3-0746042A4250}"/>
              </a:ext>
            </a:extLst>
          </p:cNvPr>
          <p:cNvSpPr txBox="1"/>
          <p:nvPr/>
        </p:nvSpPr>
        <p:spPr>
          <a:xfrm>
            <a:off x="4793282" y="323330"/>
            <a:ext cx="2605436" cy="523220"/>
          </a:xfrm>
          <a:prstGeom prst="rect">
            <a:avLst/>
          </a:prstGeom>
          <a:noFill/>
        </p:spPr>
        <p:txBody>
          <a:bodyPr wrap="square" rtlCol="0">
            <a:spAutoFit/>
          </a:bodyPr>
          <a:lstStyle/>
          <a:p>
            <a:r>
              <a:rPr lang="fr-FR" sz="2800" dirty="0"/>
              <a:t>Relisons la leçon</a:t>
            </a:r>
            <a:endParaRPr lang="fr-FR" sz="2400" b="1" i="1" dirty="0"/>
          </a:p>
        </p:txBody>
      </p:sp>
      <p:pic>
        <p:nvPicPr>
          <p:cNvPr id="3" name="Image 2">
            <a:extLst>
              <a:ext uri="{FF2B5EF4-FFF2-40B4-BE49-F238E27FC236}">
                <a16:creationId xmlns:a16="http://schemas.microsoft.com/office/drawing/2014/main" id="{AD3BD345-523B-4BE3-E74D-C9AEA673EC99}"/>
              </a:ext>
            </a:extLst>
          </p:cNvPr>
          <p:cNvPicPr>
            <a:picLocks noChangeAspect="1"/>
          </p:cNvPicPr>
          <p:nvPr/>
        </p:nvPicPr>
        <p:blipFill>
          <a:blip r:embed="rId3"/>
          <a:stretch>
            <a:fillRect/>
          </a:stretch>
        </p:blipFill>
        <p:spPr>
          <a:xfrm>
            <a:off x="4055001" y="960888"/>
            <a:ext cx="4081997" cy="5573782"/>
          </a:xfrm>
          <a:prstGeom prst="rect">
            <a:avLst/>
          </a:prstGeom>
        </p:spPr>
      </p:pic>
    </p:spTree>
    <p:extLst>
      <p:ext uri="{BB962C8B-B14F-4D97-AF65-F5344CB8AC3E}">
        <p14:creationId xmlns:p14="http://schemas.microsoft.com/office/powerpoint/2010/main" val="650676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66B1D-17D5-2008-F4B1-9FB4EC423C93}"/>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F48A842C-C9D4-9299-AA73-99C15110B9B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E3C4B5B9-C1C4-B7CD-14BC-A5AAA2E5EE92}"/>
              </a:ext>
            </a:extLst>
          </p:cNvPr>
          <p:cNvSpPr txBox="1"/>
          <p:nvPr/>
        </p:nvSpPr>
        <p:spPr>
          <a:xfrm>
            <a:off x="4659168" y="51214"/>
            <a:ext cx="2419726" cy="492443"/>
          </a:xfrm>
          <a:prstGeom prst="rect">
            <a:avLst/>
          </a:prstGeom>
          <a:noFill/>
        </p:spPr>
        <p:txBody>
          <a:bodyPr wrap="square" rtlCol="0">
            <a:spAutoFit/>
          </a:bodyPr>
          <a:lstStyle/>
          <a:p>
            <a:r>
              <a:rPr lang="fr-FR" sz="2600" dirty="0"/>
              <a:t>Regarde la vidéo</a:t>
            </a:r>
            <a:endParaRPr lang="fr-FR" sz="2400" dirty="0"/>
          </a:p>
        </p:txBody>
      </p:sp>
      <p:pic>
        <p:nvPicPr>
          <p:cNvPr id="8" name="20251126-1052-37.1419911">
            <a:hlinkClick r:id="" action="ppaction://media"/>
            <a:extLst>
              <a:ext uri="{FF2B5EF4-FFF2-40B4-BE49-F238E27FC236}">
                <a16:creationId xmlns:a16="http://schemas.microsoft.com/office/drawing/2014/main" id="{007F0BEA-31A5-B72B-E7C5-2E43114CD65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00300" y="543657"/>
            <a:ext cx="7391400" cy="5549900"/>
          </a:xfrm>
          <a:prstGeom prst="rect">
            <a:avLst/>
          </a:prstGeom>
        </p:spPr>
      </p:pic>
    </p:spTree>
    <p:extLst>
      <p:ext uri="{BB962C8B-B14F-4D97-AF65-F5344CB8AC3E}">
        <p14:creationId xmlns:p14="http://schemas.microsoft.com/office/powerpoint/2010/main" val="292017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97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2126750" y="2762493"/>
              <a:ext cx="6631969"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lis l’heure</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30D9-B7DD-B4CB-2AFA-5C8B7650FA0E}"/>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13E5217-D57E-10F9-0072-FCD5939EC6D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A4F8C1C9-2EBE-D724-4C64-3467840C759A}"/>
              </a:ext>
            </a:extLst>
          </p:cNvPr>
          <p:cNvSpPr txBox="1"/>
          <p:nvPr/>
        </p:nvSpPr>
        <p:spPr>
          <a:xfrm>
            <a:off x="7078894" y="1763394"/>
            <a:ext cx="4212404" cy="523220"/>
          </a:xfrm>
          <a:prstGeom prst="rect">
            <a:avLst/>
          </a:prstGeom>
          <a:noFill/>
        </p:spPr>
        <p:txBody>
          <a:bodyPr wrap="square" rtlCol="0">
            <a:spAutoFit/>
          </a:bodyPr>
          <a:lstStyle/>
          <a:p>
            <a:r>
              <a:rPr lang="fr-FR" sz="2800" dirty="0"/>
              <a:t>Pèse des objets de la classe</a:t>
            </a:r>
            <a:endParaRPr lang="fr-FR" sz="2400" b="1" i="1" dirty="0"/>
          </a:p>
        </p:txBody>
      </p:sp>
      <p:pic>
        <p:nvPicPr>
          <p:cNvPr id="4" name="Image 3">
            <a:extLst>
              <a:ext uri="{FF2B5EF4-FFF2-40B4-BE49-F238E27FC236}">
                <a16:creationId xmlns:a16="http://schemas.microsoft.com/office/drawing/2014/main" id="{A037A648-0DC9-29E5-A74D-7891E9ED9DA4}"/>
              </a:ext>
            </a:extLst>
          </p:cNvPr>
          <p:cNvPicPr>
            <a:picLocks noChangeAspect="1"/>
          </p:cNvPicPr>
          <p:nvPr/>
        </p:nvPicPr>
        <p:blipFill>
          <a:blip r:embed="rId3"/>
          <a:stretch>
            <a:fillRect/>
          </a:stretch>
        </p:blipFill>
        <p:spPr>
          <a:xfrm>
            <a:off x="1234516" y="955006"/>
            <a:ext cx="4056674" cy="5045101"/>
          </a:xfrm>
          <a:prstGeom prst="rect">
            <a:avLst/>
          </a:prstGeom>
        </p:spPr>
      </p:pic>
      <p:cxnSp>
        <p:nvCxnSpPr>
          <p:cNvPr id="8" name="Connecteur droit 7">
            <a:extLst>
              <a:ext uri="{FF2B5EF4-FFF2-40B4-BE49-F238E27FC236}">
                <a16:creationId xmlns:a16="http://schemas.microsoft.com/office/drawing/2014/main" id="{54E90B1D-C69C-0AEB-0F0F-9BA1A4F2ED7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9" name="Picture 2" descr="fiche › Pride Mobility France">
            <a:extLst>
              <a:ext uri="{FF2B5EF4-FFF2-40B4-BE49-F238E27FC236}">
                <a16:creationId xmlns:a16="http://schemas.microsoft.com/office/drawing/2014/main" id="{25920B5E-76D4-1CF4-731B-D401E314B7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195" y="156349"/>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C114885F-4F5D-7793-E3DE-B43E6469D97D}"/>
              </a:ext>
            </a:extLst>
          </p:cNvPr>
          <p:cNvPicPr>
            <a:picLocks noChangeAspect="1"/>
          </p:cNvPicPr>
          <p:nvPr/>
        </p:nvPicPr>
        <p:blipFill>
          <a:blip r:embed="rId5"/>
          <a:stretch>
            <a:fillRect/>
          </a:stretch>
        </p:blipFill>
        <p:spPr>
          <a:xfrm>
            <a:off x="6315052" y="2705330"/>
            <a:ext cx="5274197" cy="2383418"/>
          </a:xfrm>
          <a:prstGeom prst="rect">
            <a:avLst/>
          </a:prstGeom>
        </p:spPr>
      </p:pic>
    </p:spTree>
    <p:extLst>
      <p:ext uri="{BB962C8B-B14F-4D97-AF65-F5344CB8AC3E}">
        <p14:creationId xmlns:p14="http://schemas.microsoft.com/office/powerpoint/2010/main" val="2402131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56C35-57C5-0F06-3A16-170A5C9A2520}"/>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062C63D-380C-9D82-D645-A323C7BA458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F500E64F-A9FD-B467-A256-77569791649A}"/>
              </a:ext>
            </a:extLst>
          </p:cNvPr>
          <p:cNvSpPr txBox="1"/>
          <p:nvPr/>
        </p:nvSpPr>
        <p:spPr>
          <a:xfrm>
            <a:off x="6390526" y="3167390"/>
            <a:ext cx="5580048" cy="2246769"/>
          </a:xfrm>
          <a:prstGeom prst="rect">
            <a:avLst/>
          </a:prstGeom>
          <a:noFill/>
        </p:spPr>
        <p:txBody>
          <a:bodyPr wrap="square" rtlCol="0">
            <a:spAutoFit/>
          </a:bodyPr>
          <a:lstStyle/>
          <a:p>
            <a:r>
              <a:rPr lang="fr-FR" sz="2800" dirty="0">
                <a:solidFill>
                  <a:srgbClr val="0070C0"/>
                </a:solidFill>
              </a:rPr>
              <a:t>Comment utiliser la balance à plateaux pour connaitre la masse précise d’un objet ?</a:t>
            </a:r>
          </a:p>
          <a:p>
            <a:endParaRPr lang="fr-FR" sz="2800" dirty="0">
              <a:solidFill>
                <a:srgbClr val="0070C0"/>
              </a:solidFill>
            </a:endParaRPr>
          </a:p>
          <a:p>
            <a:r>
              <a:rPr lang="fr-FR" sz="2800" i="1" dirty="0">
                <a:solidFill>
                  <a:srgbClr val="0070C0"/>
                </a:solidFill>
              </a:rPr>
              <a:t>Comme avec la balance électronique</a:t>
            </a:r>
            <a:endParaRPr lang="fr-FR" sz="2400" b="1" i="1" dirty="0">
              <a:solidFill>
                <a:srgbClr val="0070C0"/>
              </a:solidFill>
            </a:endParaRPr>
          </a:p>
        </p:txBody>
      </p:sp>
      <p:pic>
        <p:nvPicPr>
          <p:cNvPr id="7" name="Image 6">
            <a:extLst>
              <a:ext uri="{FF2B5EF4-FFF2-40B4-BE49-F238E27FC236}">
                <a16:creationId xmlns:a16="http://schemas.microsoft.com/office/drawing/2014/main" id="{B87DE0DD-7D04-09B4-FC26-5BBC478E37E4}"/>
              </a:ext>
            </a:extLst>
          </p:cNvPr>
          <p:cNvPicPr>
            <a:picLocks noChangeAspect="1"/>
          </p:cNvPicPr>
          <p:nvPr/>
        </p:nvPicPr>
        <p:blipFill>
          <a:blip r:embed="rId3"/>
          <a:stretch>
            <a:fillRect/>
          </a:stretch>
        </p:blipFill>
        <p:spPr>
          <a:xfrm>
            <a:off x="10833049" y="111694"/>
            <a:ext cx="957596" cy="1174409"/>
          </a:xfrm>
          <a:prstGeom prst="rect">
            <a:avLst/>
          </a:prstGeom>
        </p:spPr>
      </p:pic>
      <p:cxnSp>
        <p:nvCxnSpPr>
          <p:cNvPr id="8" name="Connecteur droit 7">
            <a:extLst>
              <a:ext uri="{FF2B5EF4-FFF2-40B4-BE49-F238E27FC236}">
                <a16:creationId xmlns:a16="http://schemas.microsoft.com/office/drawing/2014/main" id="{7B833CBE-B724-37BE-2B43-19D334359F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 name="Image 1">
            <a:extLst>
              <a:ext uri="{FF2B5EF4-FFF2-40B4-BE49-F238E27FC236}">
                <a16:creationId xmlns:a16="http://schemas.microsoft.com/office/drawing/2014/main" id="{FF0762CA-BCEE-6C2A-BD8B-F8834E811678}"/>
              </a:ext>
            </a:extLst>
          </p:cNvPr>
          <p:cNvPicPr>
            <a:picLocks noChangeAspect="1"/>
          </p:cNvPicPr>
          <p:nvPr/>
        </p:nvPicPr>
        <p:blipFill>
          <a:blip r:embed="rId4"/>
          <a:stretch>
            <a:fillRect/>
          </a:stretch>
        </p:blipFill>
        <p:spPr>
          <a:xfrm>
            <a:off x="1025841" y="111694"/>
            <a:ext cx="1337213" cy="1895500"/>
          </a:xfrm>
          <a:prstGeom prst="rect">
            <a:avLst/>
          </a:prstGeom>
        </p:spPr>
      </p:pic>
      <p:sp>
        <p:nvSpPr>
          <p:cNvPr id="10" name="ZoneTexte 9">
            <a:extLst>
              <a:ext uri="{FF2B5EF4-FFF2-40B4-BE49-F238E27FC236}">
                <a16:creationId xmlns:a16="http://schemas.microsoft.com/office/drawing/2014/main" id="{5C54FD73-8FA9-C17F-364A-443647562D22}"/>
              </a:ext>
            </a:extLst>
          </p:cNvPr>
          <p:cNvSpPr txBox="1"/>
          <p:nvPr/>
        </p:nvSpPr>
        <p:spPr>
          <a:xfrm>
            <a:off x="449496"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géomètres</a:t>
            </a:r>
          </a:p>
          <a:p>
            <a:r>
              <a:rPr lang="fr-FR" sz="2600" b="1" dirty="0"/>
              <a:t>2/ </a:t>
            </a:r>
            <a:r>
              <a:rPr lang="fr-FR" sz="2600" dirty="0"/>
              <a:t>Fais l’exercice </a:t>
            </a:r>
            <a:r>
              <a:rPr lang="fr-FR" sz="2600" b="1" dirty="0"/>
              <a:t>5</a:t>
            </a:r>
          </a:p>
          <a:p>
            <a:r>
              <a:rPr lang="fr-FR" sz="2600" b="1" dirty="0"/>
              <a:t>3/ </a:t>
            </a:r>
            <a:r>
              <a:rPr lang="fr-FR" sz="2600" dirty="0"/>
              <a:t>Puis avance à ton rythme</a:t>
            </a:r>
          </a:p>
        </p:txBody>
      </p:sp>
    </p:spTree>
    <p:extLst>
      <p:ext uri="{BB962C8B-B14F-4D97-AF65-F5344CB8AC3E}">
        <p14:creationId xmlns:p14="http://schemas.microsoft.com/office/powerpoint/2010/main" val="7292045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9CD580-7286-7ABC-5358-BC4D267B6A6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6355A9B7-8667-968D-2D00-A9B0F89B346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33D8A1D2-7FFF-B303-4F6B-1739B6AF7669}"/>
              </a:ext>
            </a:extLst>
          </p:cNvPr>
          <p:cNvSpPr txBox="1"/>
          <p:nvPr/>
        </p:nvSpPr>
        <p:spPr>
          <a:xfrm>
            <a:off x="6056086" y="1138265"/>
            <a:ext cx="5874574" cy="1785104"/>
          </a:xfrm>
          <a:prstGeom prst="rect">
            <a:avLst/>
          </a:prstGeom>
          <a:noFill/>
        </p:spPr>
        <p:txBody>
          <a:bodyPr wrap="square" rtlCol="0">
            <a:spAutoFit/>
          </a:bodyPr>
          <a:lstStyle/>
          <a:p>
            <a:r>
              <a:rPr lang="fr-FR" sz="2200" dirty="0"/>
              <a:t>Utilise la balance à plateaux et les masses de référence pour estimer la masse approximative de l’objet et l’écrire sur la feuille.</a:t>
            </a:r>
          </a:p>
          <a:p>
            <a:r>
              <a:rPr lang="fr-FR" sz="2200" dirty="0"/>
              <a:t>Pèse avec la balance électronique pour vérifier l’estimation.</a:t>
            </a:r>
            <a:endParaRPr lang="fr-FR" sz="2200" b="1" i="1" dirty="0"/>
          </a:p>
        </p:txBody>
      </p:sp>
      <p:cxnSp>
        <p:nvCxnSpPr>
          <p:cNvPr id="8" name="Connecteur droit 7">
            <a:extLst>
              <a:ext uri="{FF2B5EF4-FFF2-40B4-BE49-F238E27FC236}">
                <a16:creationId xmlns:a16="http://schemas.microsoft.com/office/drawing/2014/main" id="{28B62DD7-60C0-3FA8-B79E-0B5EA37625E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2" name="Image 1">
            <a:extLst>
              <a:ext uri="{FF2B5EF4-FFF2-40B4-BE49-F238E27FC236}">
                <a16:creationId xmlns:a16="http://schemas.microsoft.com/office/drawing/2014/main" id="{21F2DD68-9867-ABD3-ADBA-94FE516C4122}"/>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10" name="ZoneTexte 9">
            <a:extLst>
              <a:ext uri="{FF2B5EF4-FFF2-40B4-BE49-F238E27FC236}">
                <a16:creationId xmlns:a16="http://schemas.microsoft.com/office/drawing/2014/main" id="{75CCBC87-B9F2-D02B-E37B-D43B81193C4D}"/>
              </a:ext>
            </a:extLst>
          </p:cNvPr>
          <p:cNvSpPr txBox="1"/>
          <p:nvPr/>
        </p:nvSpPr>
        <p:spPr>
          <a:xfrm>
            <a:off x="449496"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géomètres</a:t>
            </a:r>
          </a:p>
          <a:p>
            <a:r>
              <a:rPr lang="fr-FR" sz="2600" b="1" dirty="0"/>
              <a:t>2/ </a:t>
            </a:r>
            <a:r>
              <a:rPr lang="fr-FR" sz="2600" dirty="0"/>
              <a:t>Fais l’exercice </a:t>
            </a:r>
            <a:r>
              <a:rPr lang="fr-FR" sz="2600" b="1" dirty="0"/>
              <a:t>5</a:t>
            </a:r>
          </a:p>
          <a:p>
            <a:r>
              <a:rPr lang="fr-FR" sz="2600" b="1" dirty="0"/>
              <a:t>3/ </a:t>
            </a:r>
            <a:r>
              <a:rPr lang="fr-FR" sz="2600" dirty="0"/>
              <a:t>Puis avance à ton rythme</a:t>
            </a:r>
          </a:p>
        </p:txBody>
      </p:sp>
      <p:pic>
        <p:nvPicPr>
          <p:cNvPr id="12" name="Image 11">
            <a:extLst>
              <a:ext uri="{FF2B5EF4-FFF2-40B4-BE49-F238E27FC236}">
                <a16:creationId xmlns:a16="http://schemas.microsoft.com/office/drawing/2014/main" id="{2EE579DB-5F3E-2598-1972-0B1F881259B7}"/>
              </a:ext>
            </a:extLst>
          </p:cNvPr>
          <p:cNvPicPr>
            <a:picLocks noChangeAspect="1"/>
          </p:cNvPicPr>
          <p:nvPr/>
        </p:nvPicPr>
        <p:blipFill>
          <a:blip r:embed="rId4"/>
          <a:stretch>
            <a:fillRect/>
          </a:stretch>
        </p:blipFill>
        <p:spPr>
          <a:xfrm>
            <a:off x="9882589" y="190870"/>
            <a:ext cx="1018463" cy="1018463"/>
          </a:xfrm>
          <a:prstGeom prst="rect">
            <a:avLst/>
          </a:prstGeom>
        </p:spPr>
      </p:pic>
      <p:pic>
        <p:nvPicPr>
          <p:cNvPr id="3" name="Image 2">
            <a:extLst>
              <a:ext uri="{FF2B5EF4-FFF2-40B4-BE49-F238E27FC236}">
                <a16:creationId xmlns:a16="http://schemas.microsoft.com/office/drawing/2014/main" id="{2B683002-4E3F-32DA-E976-2C60A16530E9}"/>
              </a:ext>
            </a:extLst>
          </p:cNvPr>
          <p:cNvPicPr>
            <a:picLocks noChangeAspect="1"/>
          </p:cNvPicPr>
          <p:nvPr/>
        </p:nvPicPr>
        <p:blipFill>
          <a:blip r:embed="rId5"/>
          <a:stretch>
            <a:fillRect/>
          </a:stretch>
        </p:blipFill>
        <p:spPr>
          <a:xfrm>
            <a:off x="8068000" y="235151"/>
            <a:ext cx="1667968" cy="753757"/>
          </a:xfrm>
          <a:prstGeom prst="rect">
            <a:avLst/>
          </a:prstGeom>
        </p:spPr>
      </p:pic>
      <p:pic>
        <p:nvPicPr>
          <p:cNvPr id="4" name="Picture 2" descr="fiche › Pride Mobility France">
            <a:extLst>
              <a:ext uri="{FF2B5EF4-FFF2-40B4-BE49-F238E27FC236}">
                <a16:creationId xmlns:a16="http://schemas.microsoft.com/office/drawing/2014/main" id="{F9955FBE-1A03-67A5-6610-118ACA850F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7673" y="127939"/>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1" name="Image 10">
            <a:extLst>
              <a:ext uri="{FF2B5EF4-FFF2-40B4-BE49-F238E27FC236}">
                <a16:creationId xmlns:a16="http://schemas.microsoft.com/office/drawing/2014/main" id="{1BA791EE-BA02-866F-FB22-4BB0B8DF18C4}"/>
              </a:ext>
            </a:extLst>
          </p:cNvPr>
          <p:cNvPicPr>
            <a:picLocks noChangeAspect="1"/>
          </p:cNvPicPr>
          <p:nvPr/>
        </p:nvPicPr>
        <p:blipFill>
          <a:blip r:embed="rId7"/>
          <a:stretch>
            <a:fillRect/>
          </a:stretch>
        </p:blipFill>
        <p:spPr>
          <a:xfrm>
            <a:off x="7813587" y="2643285"/>
            <a:ext cx="3087463" cy="3817503"/>
          </a:xfrm>
          <a:prstGeom prst="rect">
            <a:avLst/>
          </a:prstGeom>
        </p:spPr>
      </p:pic>
    </p:spTree>
    <p:extLst>
      <p:ext uri="{BB962C8B-B14F-4D97-AF65-F5344CB8AC3E}">
        <p14:creationId xmlns:p14="http://schemas.microsoft.com/office/powerpoint/2010/main" val="412498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AEA11-D7CE-FD35-AD62-1EB9276776A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68EE7DE-ABFE-0DD2-29F3-0142824DE85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864BC2F-6ADA-DA55-F713-38574EFD593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7082459-E939-9EBF-9C82-EF8E9842162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7BDAEF75-D6B8-9024-562D-B16235836AD0}"/>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C815793E-BB8E-273A-CE53-0EB1A748BAA8}"/>
              </a:ext>
            </a:extLst>
          </p:cNvPr>
          <p:cNvSpPr txBox="1"/>
          <p:nvPr/>
        </p:nvSpPr>
        <p:spPr>
          <a:xfrm>
            <a:off x="7924489" y="1678709"/>
            <a:ext cx="4003808" cy="4062651"/>
          </a:xfrm>
          <a:prstGeom prst="rect">
            <a:avLst/>
          </a:prstGeom>
          <a:noFill/>
        </p:spPr>
        <p:txBody>
          <a:bodyPr wrap="square" rtlCol="0">
            <a:spAutoFit/>
          </a:bodyPr>
          <a:lstStyle/>
          <a:p>
            <a:r>
              <a:rPr lang="fr-FR" sz="4800" b="1" dirty="0"/>
              <a:t>MATIN</a:t>
            </a:r>
          </a:p>
          <a:p>
            <a:r>
              <a:rPr lang="fr-FR" sz="4800" dirty="0"/>
              <a:t>Il est … h</a:t>
            </a:r>
          </a:p>
          <a:p>
            <a:endParaRPr lang="fr-FR" sz="4800" dirty="0"/>
          </a:p>
          <a:p>
            <a:r>
              <a:rPr lang="fr-FR" sz="4800" b="1" dirty="0"/>
              <a:t>APRES-MIDI</a:t>
            </a:r>
          </a:p>
          <a:p>
            <a:r>
              <a:rPr lang="fr-FR" sz="4800" dirty="0"/>
              <a:t>Il est … h</a:t>
            </a:r>
          </a:p>
          <a:p>
            <a:endParaRPr lang="fr-FR" dirty="0"/>
          </a:p>
        </p:txBody>
      </p:sp>
      <p:sp>
        <p:nvSpPr>
          <p:cNvPr id="19" name="ZoneTexte 18">
            <a:extLst>
              <a:ext uri="{FF2B5EF4-FFF2-40B4-BE49-F238E27FC236}">
                <a16:creationId xmlns:a16="http://schemas.microsoft.com/office/drawing/2014/main" id="{84B55CDC-5F7F-6DAC-00D0-13FCCC56A3B8}"/>
              </a:ext>
            </a:extLst>
          </p:cNvPr>
          <p:cNvSpPr txBox="1"/>
          <p:nvPr/>
        </p:nvSpPr>
        <p:spPr>
          <a:xfrm>
            <a:off x="4037743" y="882015"/>
            <a:ext cx="4325421"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pic>
        <p:nvPicPr>
          <p:cNvPr id="3" name="Image 2">
            <a:extLst>
              <a:ext uri="{FF2B5EF4-FFF2-40B4-BE49-F238E27FC236}">
                <a16:creationId xmlns:a16="http://schemas.microsoft.com/office/drawing/2014/main" id="{37BFB08F-E39F-53D2-EC9F-05FF98204F0A}"/>
              </a:ext>
            </a:extLst>
          </p:cNvPr>
          <p:cNvPicPr>
            <a:picLocks noChangeAspect="1"/>
          </p:cNvPicPr>
          <p:nvPr/>
        </p:nvPicPr>
        <p:blipFill>
          <a:blip r:embed="rId4"/>
          <a:stretch>
            <a:fillRect/>
          </a:stretch>
        </p:blipFill>
        <p:spPr>
          <a:xfrm>
            <a:off x="2568540" y="1577230"/>
            <a:ext cx="4625238" cy="4643234"/>
          </a:xfrm>
          <a:prstGeom prst="rect">
            <a:avLst/>
          </a:prstGeom>
        </p:spPr>
      </p:pic>
    </p:spTree>
    <p:extLst>
      <p:ext uri="{BB962C8B-B14F-4D97-AF65-F5344CB8AC3E}">
        <p14:creationId xmlns:p14="http://schemas.microsoft.com/office/powerpoint/2010/main" val="37801647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C6480-D836-F5A5-CD80-C14F06C80A30}"/>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E6B53CB-F00C-1B25-EBEA-49909CA9E84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CEA482F-E80C-A4C5-36B2-C3EAFFD3094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5CE403F8-CC5A-2776-B47D-4162B4BA7C0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6044A835-C7C1-9E09-39E9-E94E23B43B3E}"/>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C26C07DF-8371-2F76-1E49-0AF50429F44E}"/>
              </a:ext>
            </a:extLst>
          </p:cNvPr>
          <p:cNvSpPr txBox="1"/>
          <p:nvPr/>
        </p:nvSpPr>
        <p:spPr>
          <a:xfrm>
            <a:off x="7924489" y="1678709"/>
            <a:ext cx="4003808" cy="4062651"/>
          </a:xfrm>
          <a:prstGeom prst="rect">
            <a:avLst/>
          </a:prstGeom>
          <a:noFill/>
        </p:spPr>
        <p:txBody>
          <a:bodyPr wrap="square" rtlCol="0">
            <a:spAutoFit/>
          </a:bodyPr>
          <a:lstStyle/>
          <a:p>
            <a:r>
              <a:rPr lang="fr-FR" sz="4800" b="1" dirty="0"/>
              <a:t>MATIN</a:t>
            </a:r>
          </a:p>
          <a:p>
            <a:r>
              <a:rPr lang="fr-FR" sz="4800" dirty="0"/>
              <a:t>Il est … h</a:t>
            </a:r>
          </a:p>
          <a:p>
            <a:endParaRPr lang="fr-FR" sz="4800" dirty="0"/>
          </a:p>
          <a:p>
            <a:r>
              <a:rPr lang="fr-FR" sz="4800" b="1" dirty="0"/>
              <a:t>APRES-MIDI</a:t>
            </a:r>
          </a:p>
          <a:p>
            <a:r>
              <a:rPr lang="fr-FR" sz="4800" dirty="0"/>
              <a:t>Il est … h</a:t>
            </a:r>
          </a:p>
          <a:p>
            <a:endParaRPr lang="fr-FR" dirty="0"/>
          </a:p>
        </p:txBody>
      </p:sp>
      <p:sp>
        <p:nvSpPr>
          <p:cNvPr id="19" name="ZoneTexte 18">
            <a:extLst>
              <a:ext uri="{FF2B5EF4-FFF2-40B4-BE49-F238E27FC236}">
                <a16:creationId xmlns:a16="http://schemas.microsoft.com/office/drawing/2014/main" id="{961C5877-6A55-B46F-F293-0AEE05099F77}"/>
              </a:ext>
            </a:extLst>
          </p:cNvPr>
          <p:cNvSpPr txBox="1"/>
          <p:nvPr/>
        </p:nvSpPr>
        <p:spPr>
          <a:xfrm>
            <a:off x="4037743" y="882015"/>
            <a:ext cx="4325421"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pic>
        <p:nvPicPr>
          <p:cNvPr id="4" name="Image 3">
            <a:extLst>
              <a:ext uri="{FF2B5EF4-FFF2-40B4-BE49-F238E27FC236}">
                <a16:creationId xmlns:a16="http://schemas.microsoft.com/office/drawing/2014/main" id="{71F05016-1065-9CA8-52B0-19E63229194F}"/>
              </a:ext>
            </a:extLst>
          </p:cNvPr>
          <p:cNvPicPr>
            <a:picLocks noChangeAspect="1"/>
          </p:cNvPicPr>
          <p:nvPr/>
        </p:nvPicPr>
        <p:blipFill>
          <a:blip r:embed="rId4"/>
          <a:stretch>
            <a:fillRect/>
          </a:stretch>
        </p:blipFill>
        <p:spPr>
          <a:xfrm>
            <a:off x="2549748" y="1637762"/>
            <a:ext cx="4808629" cy="4639748"/>
          </a:xfrm>
          <a:prstGeom prst="rect">
            <a:avLst/>
          </a:prstGeom>
        </p:spPr>
      </p:pic>
    </p:spTree>
    <p:extLst>
      <p:ext uri="{BB962C8B-B14F-4D97-AF65-F5344CB8AC3E}">
        <p14:creationId xmlns:p14="http://schemas.microsoft.com/office/powerpoint/2010/main" val="3785349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49362-450A-947E-D851-D7798B1BF94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0F5736D-3688-2A9D-CBCF-1FBDE71EDE6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DC08FE9-1914-D1E3-99CB-270438DE88A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765B66F-1AA8-268B-665E-40494FDF724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5A189811-420E-EB62-8954-705C8F3B38E5}"/>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2AD8DF2E-B448-F682-C7BA-F1A5B27BBD98}"/>
              </a:ext>
            </a:extLst>
          </p:cNvPr>
          <p:cNvSpPr txBox="1"/>
          <p:nvPr/>
        </p:nvSpPr>
        <p:spPr>
          <a:xfrm>
            <a:off x="7924489" y="1678709"/>
            <a:ext cx="4003808" cy="4062651"/>
          </a:xfrm>
          <a:prstGeom prst="rect">
            <a:avLst/>
          </a:prstGeom>
          <a:noFill/>
        </p:spPr>
        <p:txBody>
          <a:bodyPr wrap="square" rtlCol="0">
            <a:spAutoFit/>
          </a:bodyPr>
          <a:lstStyle/>
          <a:p>
            <a:r>
              <a:rPr lang="fr-FR" sz="4800" b="1" dirty="0"/>
              <a:t>MATIN</a:t>
            </a:r>
          </a:p>
          <a:p>
            <a:r>
              <a:rPr lang="fr-FR" sz="4800" dirty="0"/>
              <a:t>Il est … h</a:t>
            </a:r>
          </a:p>
          <a:p>
            <a:endParaRPr lang="fr-FR" sz="4800" dirty="0"/>
          </a:p>
          <a:p>
            <a:r>
              <a:rPr lang="fr-FR" sz="4800" b="1" dirty="0"/>
              <a:t>APRES-MIDI</a:t>
            </a:r>
          </a:p>
          <a:p>
            <a:r>
              <a:rPr lang="fr-FR" sz="4800" dirty="0"/>
              <a:t>Il est … h</a:t>
            </a:r>
          </a:p>
          <a:p>
            <a:endParaRPr lang="fr-FR" dirty="0"/>
          </a:p>
        </p:txBody>
      </p:sp>
      <p:sp>
        <p:nvSpPr>
          <p:cNvPr id="19" name="ZoneTexte 18">
            <a:extLst>
              <a:ext uri="{FF2B5EF4-FFF2-40B4-BE49-F238E27FC236}">
                <a16:creationId xmlns:a16="http://schemas.microsoft.com/office/drawing/2014/main" id="{736D18A5-1C44-F96C-44CD-5CB1E59BAD8E}"/>
              </a:ext>
            </a:extLst>
          </p:cNvPr>
          <p:cNvSpPr txBox="1"/>
          <p:nvPr/>
        </p:nvSpPr>
        <p:spPr>
          <a:xfrm>
            <a:off x="4037743" y="882015"/>
            <a:ext cx="4325421"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pic>
        <p:nvPicPr>
          <p:cNvPr id="3" name="Image 2">
            <a:extLst>
              <a:ext uri="{FF2B5EF4-FFF2-40B4-BE49-F238E27FC236}">
                <a16:creationId xmlns:a16="http://schemas.microsoft.com/office/drawing/2014/main" id="{89E0205E-594F-C189-AA7C-CD962E457F23}"/>
              </a:ext>
            </a:extLst>
          </p:cNvPr>
          <p:cNvPicPr>
            <a:picLocks noChangeAspect="1"/>
          </p:cNvPicPr>
          <p:nvPr/>
        </p:nvPicPr>
        <p:blipFill>
          <a:blip r:embed="rId4"/>
          <a:stretch>
            <a:fillRect/>
          </a:stretch>
        </p:blipFill>
        <p:spPr>
          <a:xfrm>
            <a:off x="2774777" y="1528346"/>
            <a:ext cx="4892083" cy="4882728"/>
          </a:xfrm>
          <a:prstGeom prst="rect">
            <a:avLst/>
          </a:prstGeom>
        </p:spPr>
      </p:pic>
    </p:spTree>
    <p:extLst>
      <p:ext uri="{BB962C8B-B14F-4D97-AF65-F5344CB8AC3E}">
        <p14:creationId xmlns:p14="http://schemas.microsoft.com/office/powerpoint/2010/main" val="1961888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81D49-8A6C-8ABC-ACB7-274BF1F811C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D9BE7F7-0BED-AC55-2EFA-A617609D92F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18FE192-AA2A-AC95-8A2F-6E887BC70DD8}"/>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CB51082-8F9D-67B7-1C57-B19101918B1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13EDBA6-88E5-32AF-C54F-9BE7B19C1051}"/>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0B0F5E99-B068-891F-F964-F3E7E10F321D}"/>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sp>
        <p:nvSpPr>
          <p:cNvPr id="19" name="ZoneTexte 18">
            <a:extLst>
              <a:ext uri="{FF2B5EF4-FFF2-40B4-BE49-F238E27FC236}">
                <a16:creationId xmlns:a16="http://schemas.microsoft.com/office/drawing/2014/main" id="{876273B4-EE98-A35B-BB38-AE29B2D400FA}"/>
              </a:ext>
            </a:extLst>
          </p:cNvPr>
          <p:cNvSpPr txBox="1"/>
          <p:nvPr/>
        </p:nvSpPr>
        <p:spPr>
          <a:xfrm>
            <a:off x="3938426" y="863272"/>
            <a:ext cx="4315147"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
        <p:nvSpPr>
          <p:cNvPr id="3" name="ZoneTexte 2">
            <a:extLst>
              <a:ext uri="{FF2B5EF4-FFF2-40B4-BE49-F238E27FC236}">
                <a16:creationId xmlns:a16="http://schemas.microsoft.com/office/drawing/2014/main" id="{8F09A9D3-AD51-CADE-AC29-57CF2FCE4893}"/>
              </a:ext>
            </a:extLst>
          </p:cNvPr>
          <p:cNvSpPr txBox="1"/>
          <p:nvPr/>
        </p:nvSpPr>
        <p:spPr>
          <a:xfrm>
            <a:off x="9825209" y="3782358"/>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sp>
        <p:nvSpPr>
          <p:cNvPr id="8" name="ZoneTexte 7">
            <a:extLst>
              <a:ext uri="{FF2B5EF4-FFF2-40B4-BE49-F238E27FC236}">
                <a16:creationId xmlns:a16="http://schemas.microsoft.com/office/drawing/2014/main" id="{F8EA7DF4-4F6B-0253-68D4-AD8BC886DC40}"/>
              </a:ext>
            </a:extLst>
          </p:cNvPr>
          <p:cNvSpPr txBox="1"/>
          <p:nvPr/>
        </p:nvSpPr>
        <p:spPr>
          <a:xfrm>
            <a:off x="3686506" y="3782359"/>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pic>
        <p:nvPicPr>
          <p:cNvPr id="12" name="Image 11">
            <a:extLst>
              <a:ext uri="{FF2B5EF4-FFF2-40B4-BE49-F238E27FC236}">
                <a16:creationId xmlns:a16="http://schemas.microsoft.com/office/drawing/2014/main" id="{57A85FFC-CD60-F731-8A40-7C3D3CE861DF}"/>
              </a:ext>
            </a:extLst>
          </p:cNvPr>
          <p:cNvPicPr>
            <a:picLocks noChangeAspect="1"/>
          </p:cNvPicPr>
          <p:nvPr/>
        </p:nvPicPr>
        <p:blipFill>
          <a:blip r:embed="rId4"/>
          <a:stretch>
            <a:fillRect/>
          </a:stretch>
        </p:blipFill>
        <p:spPr>
          <a:xfrm>
            <a:off x="499893" y="1837567"/>
            <a:ext cx="3273470" cy="3165947"/>
          </a:xfrm>
          <a:prstGeom prst="rect">
            <a:avLst/>
          </a:prstGeom>
        </p:spPr>
      </p:pic>
      <p:pic>
        <p:nvPicPr>
          <p:cNvPr id="16" name="Image 15">
            <a:extLst>
              <a:ext uri="{FF2B5EF4-FFF2-40B4-BE49-F238E27FC236}">
                <a16:creationId xmlns:a16="http://schemas.microsoft.com/office/drawing/2014/main" id="{7092F5A8-98E0-FE6C-9151-E3F3AFCCA11B}"/>
              </a:ext>
            </a:extLst>
          </p:cNvPr>
          <p:cNvPicPr>
            <a:picLocks noChangeAspect="1"/>
          </p:cNvPicPr>
          <p:nvPr/>
        </p:nvPicPr>
        <p:blipFill>
          <a:blip r:embed="rId5"/>
          <a:stretch>
            <a:fillRect/>
          </a:stretch>
        </p:blipFill>
        <p:spPr>
          <a:xfrm>
            <a:off x="6513584" y="1837566"/>
            <a:ext cx="3285869" cy="3165947"/>
          </a:xfrm>
          <a:prstGeom prst="rect">
            <a:avLst/>
          </a:prstGeom>
        </p:spPr>
      </p:pic>
    </p:spTree>
    <p:extLst>
      <p:ext uri="{BB962C8B-B14F-4D97-AF65-F5344CB8AC3E}">
        <p14:creationId xmlns:p14="http://schemas.microsoft.com/office/powerpoint/2010/main" val="1803190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F345A-55BF-6CCA-C978-A6370005809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F700E89B-8361-2A5F-6008-33B25A37339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D51A7B1F-C42C-3482-0CC0-F7916570A9CE}"/>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C8F7D79-6B7B-8D0E-C073-173D0A416B4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0A05D67-09A7-6562-113A-60AA3084FE3A}"/>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72FC9E26-8704-0D9F-6317-98859E8B56C5}"/>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sp>
        <p:nvSpPr>
          <p:cNvPr id="19" name="ZoneTexte 18">
            <a:extLst>
              <a:ext uri="{FF2B5EF4-FFF2-40B4-BE49-F238E27FC236}">
                <a16:creationId xmlns:a16="http://schemas.microsoft.com/office/drawing/2014/main" id="{21F99A38-7DB9-3001-0936-40F6D0005D2A}"/>
              </a:ext>
            </a:extLst>
          </p:cNvPr>
          <p:cNvSpPr txBox="1"/>
          <p:nvPr/>
        </p:nvSpPr>
        <p:spPr>
          <a:xfrm>
            <a:off x="3938426" y="863272"/>
            <a:ext cx="4315147"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
        <p:nvSpPr>
          <p:cNvPr id="3" name="ZoneTexte 2">
            <a:extLst>
              <a:ext uri="{FF2B5EF4-FFF2-40B4-BE49-F238E27FC236}">
                <a16:creationId xmlns:a16="http://schemas.microsoft.com/office/drawing/2014/main" id="{D5E6D898-BDC4-9F95-FB72-603FA1786571}"/>
              </a:ext>
            </a:extLst>
          </p:cNvPr>
          <p:cNvSpPr txBox="1"/>
          <p:nvPr/>
        </p:nvSpPr>
        <p:spPr>
          <a:xfrm>
            <a:off x="9825209" y="3782358"/>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sp>
        <p:nvSpPr>
          <p:cNvPr id="8" name="ZoneTexte 7">
            <a:extLst>
              <a:ext uri="{FF2B5EF4-FFF2-40B4-BE49-F238E27FC236}">
                <a16:creationId xmlns:a16="http://schemas.microsoft.com/office/drawing/2014/main" id="{ADF608D3-A17D-C955-7DF9-412FD851A438}"/>
              </a:ext>
            </a:extLst>
          </p:cNvPr>
          <p:cNvSpPr txBox="1"/>
          <p:nvPr/>
        </p:nvSpPr>
        <p:spPr>
          <a:xfrm>
            <a:off x="3686506" y="3782359"/>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pic>
        <p:nvPicPr>
          <p:cNvPr id="5" name="Image 4">
            <a:extLst>
              <a:ext uri="{FF2B5EF4-FFF2-40B4-BE49-F238E27FC236}">
                <a16:creationId xmlns:a16="http://schemas.microsoft.com/office/drawing/2014/main" id="{504D41AA-8246-CB02-4E59-8CE1D38CFFB1}"/>
              </a:ext>
            </a:extLst>
          </p:cNvPr>
          <p:cNvPicPr>
            <a:picLocks noChangeAspect="1"/>
          </p:cNvPicPr>
          <p:nvPr/>
        </p:nvPicPr>
        <p:blipFill>
          <a:blip r:embed="rId4"/>
          <a:stretch>
            <a:fillRect/>
          </a:stretch>
        </p:blipFill>
        <p:spPr>
          <a:xfrm>
            <a:off x="463334" y="1841492"/>
            <a:ext cx="3154362" cy="3007910"/>
          </a:xfrm>
          <a:prstGeom prst="rect">
            <a:avLst/>
          </a:prstGeom>
        </p:spPr>
      </p:pic>
      <p:pic>
        <p:nvPicPr>
          <p:cNvPr id="9" name="Image 8">
            <a:extLst>
              <a:ext uri="{FF2B5EF4-FFF2-40B4-BE49-F238E27FC236}">
                <a16:creationId xmlns:a16="http://schemas.microsoft.com/office/drawing/2014/main" id="{6C31DDA9-59BE-FFC5-D8C3-21A18DB717E5}"/>
              </a:ext>
            </a:extLst>
          </p:cNvPr>
          <p:cNvPicPr>
            <a:picLocks noChangeAspect="1"/>
          </p:cNvPicPr>
          <p:nvPr/>
        </p:nvPicPr>
        <p:blipFill>
          <a:blip r:embed="rId5"/>
          <a:stretch>
            <a:fillRect/>
          </a:stretch>
        </p:blipFill>
        <p:spPr>
          <a:xfrm>
            <a:off x="6728810" y="1953957"/>
            <a:ext cx="3049526" cy="2950085"/>
          </a:xfrm>
          <a:prstGeom prst="rect">
            <a:avLst/>
          </a:prstGeom>
        </p:spPr>
      </p:pic>
    </p:spTree>
    <p:extLst>
      <p:ext uri="{BB962C8B-B14F-4D97-AF65-F5344CB8AC3E}">
        <p14:creationId xmlns:p14="http://schemas.microsoft.com/office/powerpoint/2010/main" val="3444607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BF2C4-BE08-BB8C-4302-95EC524F3DF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1F3E2BB-2A60-23EF-7EF9-045248AC457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BB03F93-7C91-2A64-B758-A023E14F74D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B242D45-085D-5AF0-445E-6C53D55E5D9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F070BB7-589A-A72C-9DB8-A31ECA0F4217}"/>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1496FE15-ED4A-E919-D875-97B8939D03AF}"/>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sp>
        <p:nvSpPr>
          <p:cNvPr id="19" name="ZoneTexte 18">
            <a:extLst>
              <a:ext uri="{FF2B5EF4-FFF2-40B4-BE49-F238E27FC236}">
                <a16:creationId xmlns:a16="http://schemas.microsoft.com/office/drawing/2014/main" id="{8CD79180-67C7-BDFC-6E78-14C4C8844689}"/>
              </a:ext>
            </a:extLst>
          </p:cNvPr>
          <p:cNvSpPr txBox="1"/>
          <p:nvPr/>
        </p:nvSpPr>
        <p:spPr>
          <a:xfrm>
            <a:off x="3938426" y="863272"/>
            <a:ext cx="4315147"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
        <p:nvSpPr>
          <p:cNvPr id="3" name="ZoneTexte 2">
            <a:extLst>
              <a:ext uri="{FF2B5EF4-FFF2-40B4-BE49-F238E27FC236}">
                <a16:creationId xmlns:a16="http://schemas.microsoft.com/office/drawing/2014/main" id="{8DA175AD-029F-6EC9-01BD-50D7383CCD40}"/>
              </a:ext>
            </a:extLst>
          </p:cNvPr>
          <p:cNvSpPr txBox="1"/>
          <p:nvPr/>
        </p:nvSpPr>
        <p:spPr>
          <a:xfrm>
            <a:off x="9825209" y="3782358"/>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sp>
        <p:nvSpPr>
          <p:cNvPr id="8" name="ZoneTexte 7">
            <a:extLst>
              <a:ext uri="{FF2B5EF4-FFF2-40B4-BE49-F238E27FC236}">
                <a16:creationId xmlns:a16="http://schemas.microsoft.com/office/drawing/2014/main" id="{6629F8D6-5137-0206-0FDB-CD782426BAC3}"/>
              </a:ext>
            </a:extLst>
          </p:cNvPr>
          <p:cNvSpPr txBox="1"/>
          <p:nvPr/>
        </p:nvSpPr>
        <p:spPr>
          <a:xfrm>
            <a:off x="3686506" y="3782359"/>
            <a:ext cx="2215826" cy="2462213"/>
          </a:xfrm>
          <a:prstGeom prst="rect">
            <a:avLst/>
          </a:prstGeom>
          <a:noFill/>
        </p:spPr>
        <p:txBody>
          <a:bodyPr wrap="square" rtlCol="0">
            <a:spAutoFit/>
          </a:bodyPr>
          <a:lstStyle/>
          <a:p>
            <a:r>
              <a:rPr lang="fr-FR" sz="3200" b="1" dirty="0"/>
              <a:t>MATIN</a:t>
            </a:r>
          </a:p>
          <a:p>
            <a:r>
              <a:rPr lang="fr-FR" sz="3000" dirty="0"/>
              <a:t>Il est … h</a:t>
            </a:r>
          </a:p>
          <a:p>
            <a:endParaRPr lang="fr-FR" sz="3000" dirty="0"/>
          </a:p>
          <a:p>
            <a:r>
              <a:rPr lang="fr-FR" sz="3200" b="1" dirty="0"/>
              <a:t>APRES-MIDI</a:t>
            </a:r>
          </a:p>
          <a:p>
            <a:r>
              <a:rPr lang="fr-FR" sz="3000" dirty="0"/>
              <a:t>Il est … h</a:t>
            </a:r>
          </a:p>
        </p:txBody>
      </p:sp>
      <p:pic>
        <p:nvPicPr>
          <p:cNvPr id="5" name="Image 4">
            <a:extLst>
              <a:ext uri="{FF2B5EF4-FFF2-40B4-BE49-F238E27FC236}">
                <a16:creationId xmlns:a16="http://schemas.microsoft.com/office/drawing/2014/main" id="{84C6563F-E5D6-A1FF-D8D7-EABC62B87F71}"/>
              </a:ext>
            </a:extLst>
          </p:cNvPr>
          <p:cNvPicPr>
            <a:picLocks noChangeAspect="1"/>
          </p:cNvPicPr>
          <p:nvPr/>
        </p:nvPicPr>
        <p:blipFill>
          <a:blip r:embed="rId4"/>
          <a:stretch>
            <a:fillRect/>
          </a:stretch>
        </p:blipFill>
        <p:spPr>
          <a:xfrm>
            <a:off x="486558" y="1764029"/>
            <a:ext cx="3123566" cy="3034001"/>
          </a:xfrm>
          <a:prstGeom prst="rect">
            <a:avLst/>
          </a:prstGeom>
        </p:spPr>
      </p:pic>
      <p:pic>
        <p:nvPicPr>
          <p:cNvPr id="9" name="Image 8">
            <a:extLst>
              <a:ext uri="{FF2B5EF4-FFF2-40B4-BE49-F238E27FC236}">
                <a16:creationId xmlns:a16="http://schemas.microsoft.com/office/drawing/2014/main" id="{067D66FE-C495-5D27-3E47-058CBE37A8B7}"/>
              </a:ext>
            </a:extLst>
          </p:cNvPr>
          <p:cNvPicPr>
            <a:picLocks noChangeAspect="1"/>
          </p:cNvPicPr>
          <p:nvPr/>
        </p:nvPicPr>
        <p:blipFill>
          <a:blip r:embed="rId5"/>
          <a:stretch>
            <a:fillRect/>
          </a:stretch>
        </p:blipFill>
        <p:spPr>
          <a:xfrm>
            <a:off x="6513584" y="1764028"/>
            <a:ext cx="3012015" cy="3034001"/>
          </a:xfrm>
          <a:prstGeom prst="rect">
            <a:avLst/>
          </a:prstGeom>
        </p:spPr>
      </p:pic>
    </p:spTree>
    <p:extLst>
      <p:ext uri="{BB962C8B-B14F-4D97-AF65-F5344CB8AC3E}">
        <p14:creationId xmlns:p14="http://schemas.microsoft.com/office/powerpoint/2010/main" val="3134684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353943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sais calculer mentalement</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des faits numériques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r>
              <a:rPr lang="fr-FR" sz="3200" b="1" dirty="0">
                <a:solidFill>
                  <a:schemeClr val="bg1"/>
                </a:solidFill>
              </a:rPr>
              <a:t>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15586</TotalTime>
  <Words>708</Words>
  <Application>Microsoft Office PowerPoint</Application>
  <PresentationFormat>Grand écran</PresentationFormat>
  <Paragraphs>116</Paragraphs>
  <Slides>22</Slides>
  <Notes>18</Notes>
  <HiddenSlides>0</HiddenSlides>
  <MMClips>1</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22</vt:i4>
      </vt:variant>
    </vt:vector>
  </HeadingPairs>
  <TitlesOfParts>
    <vt:vector size="29" baseType="lpstr">
      <vt:lpstr>Arial</vt:lpstr>
      <vt:lpstr>Calibri</vt:lpstr>
      <vt:lpstr>Calibri Light</vt:lpstr>
      <vt:lpstr>KG Turning Tables</vt:lpstr>
      <vt:lpstr>Webdings</vt:lpstr>
      <vt:lpstr>Wingdings</vt:lpstr>
      <vt:lpstr>Thème Office</vt:lpstr>
      <vt:lpstr>PERIODE 3  séance 64</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361</cp:revision>
  <dcterms:created xsi:type="dcterms:W3CDTF">2018-07-28T07:30:27Z</dcterms:created>
  <dcterms:modified xsi:type="dcterms:W3CDTF">2026-01-02T09:20:59Z</dcterms:modified>
</cp:coreProperties>
</file>