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87" r:id="rId2"/>
    <p:sldId id="281" r:id="rId3"/>
    <p:sldId id="1548" r:id="rId4"/>
    <p:sldId id="1572" r:id="rId5"/>
    <p:sldId id="467" r:id="rId6"/>
    <p:sldId id="1529" r:id="rId7"/>
    <p:sldId id="1574" r:id="rId8"/>
    <p:sldId id="532" r:id="rId9"/>
    <p:sldId id="1348" r:id="rId10"/>
    <p:sldId id="1536" r:id="rId11"/>
    <p:sldId id="275" r:id="rId12"/>
    <p:sldId id="1573" r:id="rId13"/>
    <p:sldId id="1577" r:id="rId14"/>
    <p:sldId id="1578" r:id="rId15"/>
    <p:sldId id="1570" r:id="rId16"/>
    <p:sldId id="1575" r:id="rId17"/>
    <p:sldId id="1576" r:id="rId1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B183"/>
    <a:srgbClr val="FF0066"/>
    <a:srgbClr val="FF6600"/>
    <a:srgbClr val="3333FF"/>
    <a:srgbClr val="FECEF8"/>
    <a:srgbClr val="9933FF"/>
    <a:srgbClr val="00FF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549" autoAdjust="0"/>
    <p:restoredTop sz="93741" autoAdjust="0"/>
  </p:normalViewPr>
  <p:slideViewPr>
    <p:cSldViewPr snapToGrid="0">
      <p:cViewPr varScale="1">
        <p:scale>
          <a:sx n="62" d="100"/>
          <a:sy n="62" d="100"/>
        </p:scale>
        <p:origin x="42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04AC8-E53F-4404-B0A6-590CBA06ACD9}" type="datetimeFigureOut">
              <a:rPr lang="fr-FR" smtClean="0"/>
              <a:t>02/01/2026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46C204-3D0E-43E8-BBCD-7E99DCEB2462}" type="slidenum">
              <a:rPr lang="fr-FR" smtClean="0"/>
              <a:t>‹N°›</a:t>
            </a:fld>
            <a:endParaRPr lang="fr-FR"/>
          </a:p>
        </p:txBody>
      </p:sp>
    </p:spTree>
    <p:extLst>
      <p:ext uri="{BB962C8B-B14F-4D97-AF65-F5344CB8AC3E}">
        <p14:creationId xmlns:p14="http://schemas.microsoft.com/office/powerpoint/2010/main" val="133717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2</a:t>
            </a:fld>
            <a:endParaRPr lang="fr-FR"/>
          </a:p>
        </p:txBody>
      </p:sp>
    </p:spTree>
    <p:extLst>
      <p:ext uri="{BB962C8B-B14F-4D97-AF65-F5344CB8AC3E}">
        <p14:creationId xmlns:p14="http://schemas.microsoft.com/office/powerpoint/2010/main" val="2003032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060038-EB5C-FCE8-9AB8-C2253A1700F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1C0C40A-B742-ABCD-BF40-78E8536CE2B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EDD9B8A-2329-3DCC-4D25-96B7BDE82145}"/>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7251A6C-C03E-0E71-EF14-AC273EA9593B}"/>
              </a:ext>
            </a:extLst>
          </p:cNvPr>
          <p:cNvSpPr>
            <a:spLocks noGrp="1"/>
          </p:cNvSpPr>
          <p:nvPr>
            <p:ph type="sldNum" sz="quarter" idx="5"/>
          </p:nvPr>
        </p:nvSpPr>
        <p:spPr/>
        <p:txBody>
          <a:bodyPr/>
          <a:lstStyle/>
          <a:p>
            <a:fld id="{6346C204-3D0E-43E8-BBCD-7E99DCEB2462}" type="slidenum">
              <a:rPr lang="fr-FR" smtClean="0"/>
              <a:t>14</a:t>
            </a:fld>
            <a:endParaRPr lang="fr-FR"/>
          </a:p>
        </p:txBody>
      </p:sp>
    </p:spTree>
    <p:extLst>
      <p:ext uri="{BB962C8B-B14F-4D97-AF65-F5344CB8AC3E}">
        <p14:creationId xmlns:p14="http://schemas.microsoft.com/office/powerpoint/2010/main" val="10822469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758F5-67C2-58C9-DAFA-CFD30BC213D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008651E-2098-B6F2-1E6F-BD2BEE4E919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DE3F222-9E75-0DAD-85A8-C53D18B36615}"/>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3ABE99AA-0174-00B2-7A0A-3BEDB62E29AF}"/>
              </a:ext>
            </a:extLst>
          </p:cNvPr>
          <p:cNvSpPr>
            <a:spLocks noGrp="1"/>
          </p:cNvSpPr>
          <p:nvPr>
            <p:ph type="sldNum" sz="quarter" idx="5"/>
          </p:nvPr>
        </p:nvSpPr>
        <p:spPr/>
        <p:txBody>
          <a:bodyPr/>
          <a:lstStyle/>
          <a:p>
            <a:fld id="{6346C204-3D0E-43E8-BBCD-7E99DCEB2462}" type="slidenum">
              <a:rPr lang="fr-FR" smtClean="0"/>
              <a:t>15</a:t>
            </a:fld>
            <a:endParaRPr lang="fr-FR"/>
          </a:p>
        </p:txBody>
      </p:sp>
    </p:spTree>
    <p:extLst>
      <p:ext uri="{BB962C8B-B14F-4D97-AF65-F5344CB8AC3E}">
        <p14:creationId xmlns:p14="http://schemas.microsoft.com/office/powerpoint/2010/main" val="9448745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CD9FB-4268-EBDF-6042-B647BD317EA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AC5A6B7-DC9C-D18A-E283-8D9044378B5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199AEAC-4ED2-EFC1-5072-E54674BD3B5D}"/>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96ABC8FF-16FF-4A9B-4870-1DC017BE0846}"/>
              </a:ext>
            </a:extLst>
          </p:cNvPr>
          <p:cNvSpPr>
            <a:spLocks noGrp="1"/>
          </p:cNvSpPr>
          <p:nvPr>
            <p:ph type="sldNum" sz="quarter" idx="5"/>
          </p:nvPr>
        </p:nvSpPr>
        <p:spPr/>
        <p:txBody>
          <a:bodyPr/>
          <a:lstStyle/>
          <a:p>
            <a:fld id="{6346C204-3D0E-43E8-BBCD-7E99DCEB2462}" type="slidenum">
              <a:rPr lang="fr-FR" smtClean="0"/>
              <a:t>16</a:t>
            </a:fld>
            <a:endParaRPr lang="fr-FR"/>
          </a:p>
        </p:txBody>
      </p:sp>
    </p:spTree>
    <p:extLst>
      <p:ext uri="{BB962C8B-B14F-4D97-AF65-F5344CB8AC3E}">
        <p14:creationId xmlns:p14="http://schemas.microsoft.com/office/powerpoint/2010/main" val="14926221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C9A129-6C29-6A3C-DCCD-FC7759C9494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5F8EB77-FE5B-F0E6-6EFC-812EC982A4B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2768460-6E68-9325-2675-5877050B665D}"/>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AB3DC8B6-EF73-125F-0EF9-1D5326CA2F45}"/>
              </a:ext>
            </a:extLst>
          </p:cNvPr>
          <p:cNvSpPr>
            <a:spLocks noGrp="1"/>
          </p:cNvSpPr>
          <p:nvPr>
            <p:ph type="sldNum" sz="quarter" idx="5"/>
          </p:nvPr>
        </p:nvSpPr>
        <p:spPr/>
        <p:txBody>
          <a:bodyPr/>
          <a:lstStyle/>
          <a:p>
            <a:fld id="{6346C204-3D0E-43E8-BBCD-7E99DCEB2462}" type="slidenum">
              <a:rPr lang="fr-FR" smtClean="0"/>
              <a:t>17</a:t>
            </a:fld>
            <a:endParaRPr lang="fr-FR"/>
          </a:p>
        </p:txBody>
      </p:sp>
    </p:spTree>
    <p:extLst>
      <p:ext uri="{BB962C8B-B14F-4D97-AF65-F5344CB8AC3E}">
        <p14:creationId xmlns:p14="http://schemas.microsoft.com/office/powerpoint/2010/main" val="2327730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3A5284-06A1-6AE0-CE4E-FDFA1E2F9C9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2261C14-5561-F184-EAE6-A8E629E0F04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ACDF8D7-E780-497C-41D0-600F5A52E32C}"/>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BABF381-53D0-100B-43C7-443035C05599}"/>
              </a:ext>
            </a:extLst>
          </p:cNvPr>
          <p:cNvSpPr>
            <a:spLocks noGrp="1"/>
          </p:cNvSpPr>
          <p:nvPr>
            <p:ph type="sldNum" sz="quarter" idx="5"/>
          </p:nvPr>
        </p:nvSpPr>
        <p:spPr/>
        <p:txBody>
          <a:bodyPr/>
          <a:lstStyle/>
          <a:p>
            <a:fld id="{6346C204-3D0E-43E8-BBCD-7E99DCEB2462}" type="slidenum">
              <a:rPr lang="fr-FR" smtClean="0"/>
              <a:t>3</a:t>
            </a:fld>
            <a:endParaRPr lang="fr-FR"/>
          </a:p>
        </p:txBody>
      </p:sp>
    </p:spTree>
    <p:extLst>
      <p:ext uri="{BB962C8B-B14F-4D97-AF65-F5344CB8AC3E}">
        <p14:creationId xmlns:p14="http://schemas.microsoft.com/office/powerpoint/2010/main" val="1184116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420760-9C14-4A2D-16CA-1B8851253D8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989A199-7E32-0EA5-214F-FA7D452BEFA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72EA9A0-D913-628E-F3DE-AF0D2EBF4DD6}"/>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6D88FF5D-1B8D-8F8E-CC33-BA46884D9988}"/>
              </a:ext>
            </a:extLst>
          </p:cNvPr>
          <p:cNvSpPr>
            <a:spLocks noGrp="1"/>
          </p:cNvSpPr>
          <p:nvPr>
            <p:ph type="sldNum" sz="quarter" idx="5"/>
          </p:nvPr>
        </p:nvSpPr>
        <p:spPr/>
        <p:txBody>
          <a:bodyPr/>
          <a:lstStyle/>
          <a:p>
            <a:fld id="{6346C204-3D0E-43E8-BBCD-7E99DCEB2462}" type="slidenum">
              <a:rPr lang="fr-FR" smtClean="0"/>
              <a:t>4</a:t>
            </a:fld>
            <a:endParaRPr lang="fr-FR"/>
          </a:p>
        </p:txBody>
      </p:sp>
    </p:spTree>
    <p:extLst>
      <p:ext uri="{BB962C8B-B14F-4D97-AF65-F5344CB8AC3E}">
        <p14:creationId xmlns:p14="http://schemas.microsoft.com/office/powerpoint/2010/main" val="3291229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9AEDC9-D5E5-6689-6D22-58B9D4F9737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F23C190-1C40-1A6F-D889-FF43595DF99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24D94C0-8B6D-D46E-6AD5-9088EBB21F0E}"/>
              </a:ext>
            </a:extLst>
          </p:cNvPr>
          <p:cNvSpPr>
            <a:spLocks noGrp="1"/>
          </p:cNvSpPr>
          <p:nvPr>
            <p:ph type="body" idx="1"/>
          </p:nvPr>
        </p:nvSpPr>
        <p:spPr/>
        <p:txBody>
          <a:bodyPr/>
          <a:lstStyle/>
          <a:p>
            <a:r>
              <a:rPr lang="fr-FR" dirty="0"/>
              <a:t>CP - Faire le lien avec le travail de recherche des tables, et identifier tous les calculs qui n’ont pas besoin d’être appris (si on connait «3 + 4», on connait «4 + 3»).</a:t>
            </a:r>
          </a:p>
          <a:p>
            <a:r>
              <a:rPr lang="fr-FR" dirty="0"/>
              <a:t>CE1 - Rappeler comment les résultats ont été trouvés ainsi que la commutativité (on peut la redémontrer en utilisant des jetons aimantés sur une ardoise qu’on fait pivoter). Expliquer la manière dont on retrouve un résultat dans les tables. Expliquer que pour mémoriser, il faut utiliser ce qu’ils connaissent : la table de 1, la table de 2 car ce sont les doubles, les résultats obtenus par commutativité.</a:t>
            </a:r>
          </a:p>
        </p:txBody>
      </p:sp>
      <p:sp>
        <p:nvSpPr>
          <p:cNvPr id="4" name="Espace réservé du numéro de diapositive 3">
            <a:extLst>
              <a:ext uri="{FF2B5EF4-FFF2-40B4-BE49-F238E27FC236}">
                <a16:creationId xmlns:a16="http://schemas.microsoft.com/office/drawing/2014/main" id="{144715E4-B73A-4331-B3B9-46CC620D0F7C}"/>
              </a:ext>
            </a:extLst>
          </p:cNvPr>
          <p:cNvSpPr>
            <a:spLocks noGrp="1"/>
          </p:cNvSpPr>
          <p:nvPr>
            <p:ph type="sldNum" sz="quarter" idx="5"/>
          </p:nvPr>
        </p:nvSpPr>
        <p:spPr/>
        <p:txBody>
          <a:bodyPr/>
          <a:lstStyle/>
          <a:p>
            <a:fld id="{6346C204-3D0E-43E8-BBCD-7E99DCEB2462}" type="slidenum">
              <a:rPr lang="fr-FR" smtClean="0"/>
              <a:t>6</a:t>
            </a:fld>
            <a:endParaRPr lang="fr-FR"/>
          </a:p>
        </p:txBody>
      </p:sp>
    </p:spTree>
    <p:extLst>
      <p:ext uri="{BB962C8B-B14F-4D97-AF65-F5344CB8AC3E}">
        <p14:creationId xmlns:p14="http://schemas.microsoft.com/office/powerpoint/2010/main" val="2734700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979CEE-5C46-D74B-7740-A414802623E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9249415-0156-44DB-D797-E031CB2002D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0EBC75E-552D-0E1E-FACE-C34E79D4AC97}"/>
              </a:ext>
            </a:extLst>
          </p:cNvPr>
          <p:cNvSpPr>
            <a:spLocks noGrp="1"/>
          </p:cNvSpPr>
          <p:nvPr>
            <p:ph type="body" idx="1"/>
          </p:nvPr>
        </p:nvSpPr>
        <p:spPr/>
        <p:txBody>
          <a:bodyPr/>
          <a:lstStyle/>
          <a:p>
            <a:r>
              <a:rPr lang="fr-FR" dirty="0"/>
              <a:t>CP - Distribuer la fiche élève Suivi des tables d’addition. Expliquer son fonctionnement, puis les élèves l’utilisent pendant le temps restant. Inviter ensuite les élèves à plier la fiche pour la ranger dans le Cahier de leçons (avec un trombone), afin de la retrouver facilement.</a:t>
            </a:r>
          </a:p>
          <a:p>
            <a:r>
              <a:rPr lang="fr-FR" dirty="0"/>
              <a:t>CE1 - Discuter ensuite collectivement des différentes façons de mémoriser les résultats : les répéter, les écrire, s’interroger de différentes façons («4 × 3 = ?» mais aussi «4 × ? = 12»); utiliser des astuces (faire × 4 c’est faire deux fois le double; «56 = 7 × 8» ; les chiffres se suivent; la table de 5 finit par 0 ou 5, etc.).</a:t>
            </a:r>
          </a:p>
        </p:txBody>
      </p:sp>
      <p:sp>
        <p:nvSpPr>
          <p:cNvPr id="4" name="Espace réservé du numéro de diapositive 3">
            <a:extLst>
              <a:ext uri="{FF2B5EF4-FFF2-40B4-BE49-F238E27FC236}">
                <a16:creationId xmlns:a16="http://schemas.microsoft.com/office/drawing/2014/main" id="{6DFE0694-446A-0CCC-4C78-A9DF1AF21BAA}"/>
              </a:ext>
            </a:extLst>
          </p:cNvPr>
          <p:cNvSpPr>
            <a:spLocks noGrp="1"/>
          </p:cNvSpPr>
          <p:nvPr>
            <p:ph type="sldNum" sz="quarter" idx="5"/>
          </p:nvPr>
        </p:nvSpPr>
        <p:spPr/>
        <p:txBody>
          <a:bodyPr/>
          <a:lstStyle/>
          <a:p>
            <a:fld id="{6346C204-3D0E-43E8-BBCD-7E99DCEB2462}" type="slidenum">
              <a:rPr lang="fr-FR" smtClean="0"/>
              <a:t>7</a:t>
            </a:fld>
            <a:endParaRPr lang="fr-FR"/>
          </a:p>
        </p:txBody>
      </p:sp>
    </p:spTree>
    <p:extLst>
      <p:ext uri="{BB962C8B-B14F-4D97-AF65-F5344CB8AC3E}">
        <p14:creationId xmlns:p14="http://schemas.microsoft.com/office/powerpoint/2010/main" val="14496711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8A4CFA-6EF4-6861-B627-9DCE640FB0A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AFBC969-6437-3B2E-54E6-F1EDD6F1E0D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0803109-B20B-243F-00B5-5AE9FFDAD73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BFC0561-733B-B0D9-53C1-6B8593A9B2D2}"/>
              </a:ext>
            </a:extLst>
          </p:cNvPr>
          <p:cNvSpPr>
            <a:spLocks noGrp="1"/>
          </p:cNvSpPr>
          <p:nvPr>
            <p:ph type="sldNum" sz="quarter" idx="5"/>
          </p:nvPr>
        </p:nvSpPr>
        <p:spPr/>
        <p:txBody>
          <a:bodyPr/>
          <a:lstStyle/>
          <a:p>
            <a:fld id="{6346C204-3D0E-43E8-BBCD-7E99DCEB2462}" type="slidenum">
              <a:rPr lang="fr-FR" smtClean="0"/>
              <a:t>9</a:t>
            </a:fld>
            <a:endParaRPr lang="fr-FR"/>
          </a:p>
        </p:txBody>
      </p:sp>
    </p:spTree>
    <p:extLst>
      <p:ext uri="{BB962C8B-B14F-4D97-AF65-F5344CB8AC3E}">
        <p14:creationId xmlns:p14="http://schemas.microsoft.com/office/powerpoint/2010/main" val="375431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4A1FE-9BF9-1F0A-607A-2FDD54EDBA7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6FE4014-D30C-A90D-860B-52B0D1A5AAA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FDE79FD-FAB6-8EEB-AA47-12990BBA4E23}"/>
              </a:ext>
            </a:extLst>
          </p:cNvPr>
          <p:cNvSpPr>
            <a:spLocks noGrp="1"/>
          </p:cNvSpPr>
          <p:nvPr>
            <p:ph type="body" idx="1"/>
          </p:nvPr>
        </p:nvSpPr>
        <p:spPr/>
        <p:txBody>
          <a:bodyPr/>
          <a:lstStyle/>
          <a:p>
            <a:r>
              <a:rPr lang="fr-FR" dirty="0"/>
              <a:t>CP – CE1 - J’ai 10€. J’achète un pain au chocolat à 2€. Combien me reste-t-il d’argent ? </a:t>
            </a:r>
          </a:p>
          <a:p>
            <a:r>
              <a:rPr lang="fr-FR" dirty="0"/>
              <a:t>CP - Mon chat mangeait 50g de croquettes par jour. Le vétérinaire demande de diminuer de 10g par jour. Combien de croquettes mon chat doit-il manger chaque jour ? </a:t>
            </a:r>
          </a:p>
          <a:p>
            <a:r>
              <a:rPr lang="fr-FR" dirty="0"/>
              <a:t>– À la maison, il y a un meuble à chaussures avec 3 étagères. Sur chaque étagère, il y a 4 paires de chaussures. Combien de paires de chaussures y a-t-il au total dans le meuble ?</a:t>
            </a:r>
          </a:p>
          <a:p>
            <a:r>
              <a:rPr lang="fr-FR" dirty="0"/>
              <a:t>CE1 - Dans mon portemonnaie, j’ai 4 billets de 20 €. Combien d’argent ai-je au total ?</a:t>
            </a:r>
          </a:p>
          <a:p>
            <a:r>
              <a:rPr lang="fr-FR" dirty="0"/>
              <a:t>– Nous achetons 3 places de cinéma : 2 places adultes à 10€ et 1 place enfant à 5 €. Combien payons-nous au total ?</a:t>
            </a:r>
          </a:p>
        </p:txBody>
      </p:sp>
      <p:sp>
        <p:nvSpPr>
          <p:cNvPr id="4" name="Espace réservé du numéro de diapositive 3">
            <a:extLst>
              <a:ext uri="{FF2B5EF4-FFF2-40B4-BE49-F238E27FC236}">
                <a16:creationId xmlns:a16="http://schemas.microsoft.com/office/drawing/2014/main" id="{5C0B254F-2130-88F5-89A1-B28F9C9E0E5C}"/>
              </a:ext>
            </a:extLst>
          </p:cNvPr>
          <p:cNvSpPr>
            <a:spLocks noGrp="1"/>
          </p:cNvSpPr>
          <p:nvPr>
            <p:ph type="sldNum" sz="quarter" idx="5"/>
          </p:nvPr>
        </p:nvSpPr>
        <p:spPr/>
        <p:txBody>
          <a:bodyPr/>
          <a:lstStyle/>
          <a:p>
            <a:fld id="{6346C204-3D0E-43E8-BBCD-7E99DCEB2462}" type="slidenum">
              <a:rPr lang="fr-FR" smtClean="0"/>
              <a:t>10</a:t>
            </a:fld>
            <a:endParaRPr lang="fr-FR"/>
          </a:p>
        </p:txBody>
      </p:sp>
    </p:spTree>
    <p:extLst>
      <p:ext uri="{BB962C8B-B14F-4D97-AF65-F5344CB8AC3E}">
        <p14:creationId xmlns:p14="http://schemas.microsoft.com/office/powerpoint/2010/main" val="4198845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E950D-9901-12D2-DC9B-A61160646AB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A087599-4EE8-6575-2D78-0CD35731E2B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2ED9CD1-DF37-62AF-648C-6AD740445523}"/>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10FFB481-3AF1-553B-F81B-730F1F586119}"/>
              </a:ext>
            </a:extLst>
          </p:cNvPr>
          <p:cNvSpPr>
            <a:spLocks noGrp="1"/>
          </p:cNvSpPr>
          <p:nvPr>
            <p:ph type="sldNum" sz="quarter" idx="5"/>
          </p:nvPr>
        </p:nvSpPr>
        <p:spPr/>
        <p:txBody>
          <a:bodyPr/>
          <a:lstStyle/>
          <a:p>
            <a:fld id="{6346C204-3D0E-43E8-BBCD-7E99DCEB2462}" type="slidenum">
              <a:rPr lang="fr-FR" smtClean="0"/>
              <a:t>12</a:t>
            </a:fld>
            <a:endParaRPr lang="fr-FR"/>
          </a:p>
        </p:txBody>
      </p:sp>
    </p:spTree>
    <p:extLst>
      <p:ext uri="{BB962C8B-B14F-4D97-AF65-F5344CB8AC3E}">
        <p14:creationId xmlns:p14="http://schemas.microsoft.com/office/powerpoint/2010/main" val="11340559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A09B4E-D7F6-D7BE-A8B6-5CB2DA61E3E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7CD3E91-C9C0-DC3C-28AA-4D2F24DB3B8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7D2D0CA-D22E-0753-7258-E22B104C1EB1}"/>
              </a:ext>
            </a:extLst>
          </p:cNvPr>
          <p:cNvSpPr>
            <a:spLocks noGrp="1"/>
          </p:cNvSpPr>
          <p:nvPr>
            <p:ph type="body" idx="1"/>
          </p:nvPr>
        </p:nvSpPr>
        <p:spPr/>
        <p:txBody>
          <a:bodyPr/>
          <a:lstStyle/>
          <a:p>
            <a:r>
              <a:rPr lang="fr-FR" dirty="0"/>
              <a:t>CE1 - 3 × 2 = ? (3 fois 2 est égal à ?)</a:t>
            </a:r>
          </a:p>
          <a:p>
            <a:r>
              <a:rPr lang="fr-FR" dirty="0"/>
              <a:t> 2 × 5 = ? (2 fois 5 est égal à ?)</a:t>
            </a:r>
          </a:p>
          <a:p>
            <a:r>
              <a:rPr lang="fr-FR" dirty="0"/>
              <a:t> 4 × 5 = ? (4 fois 5 est égal à ?)</a:t>
            </a:r>
          </a:p>
        </p:txBody>
      </p:sp>
      <p:sp>
        <p:nvSpPr>
          <p:cNvPr id="4" name="Espace réservé du numéro de diapositive 3">
            <a:extLst>
              <a:ext uri="{FF2B5EF4-FFF2-40B4-BE49-F238E27FC236}">
                <a16:creationId xmlns:a16="http://schemas.microsoft.com/office/drawing/2014/main" id="{CC4F4DE3-A3E3-3A8C-9D9E-FAA329C5C4E3}"/>
              </a:ext>
            </a:extLst>
          </p:cNvPr>
          <p:cNvSpPr>
            <a:spLocks noGrp="1"/>
          </p:cNvSpPr>
          <p:nvPr>
            <p:ph type="sldNum" sz="quarter" idx="5"/>
          </p:nvPr>
        </p:nvSpPr>
        <p:spPr/>
        <p:txBody>
          <a:bodyPr/>
          <a:lstStyle/>
          <a:p>
            <a:fld id="{6346C204-3D0E-43E8-BBCD-7E99DCEB2462}" type="slidenum">
              <a:rPr lang="fr-FR" smtClean="0"/>
              <a:t>13</a:t>
            </a:fld>
            <a:endParaRPr lang="fr-FR"/>
          </a:p>
        </p:txBody>
      </p:sp>
    </p:spTree>
    <p:extLst>
      <p:ext uri="{BB962C8B-B14F-4D97-AF65-F5344CB8AC3E}">
        <p14:creationId xmlns:p14="http://schemas.microsoft.com/office/powerpoint/2010/main" val="3818832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0FF217-12A7-4EEB-A87D-39421C46C5F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6B0D682-99C3-404A-9B55-B0EDB76338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25D1FE5-DCD5-442B-91EF-495398AEF060}"/>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1E546FAD-A964-4AE6-9BFC-0EA1B48AEFF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C94CDFF-11A5-423A-A3A4-798F50B0EE54}"/>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6614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4C65BD-9992-4902-B05E-0138CCB44E5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316A92-0319-4F63-8C86-30F0C4040A2B}"/>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C733FA-52A9-4418-8410-88B62C12AE1A}"/>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61018959-2499-4EA8-9BA2-196A33C8E9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D0C1B-FE07-4884-9BA9-A7A9C48E8E30}"/>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4197641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B93DDF-FFF3-4049-9079-485FADFFEF2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A39418-0C31-4A1D-A317-6DC2AAC088A8}"/>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E77959-5514-4968-B846-B1131E6CED71}"/>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984D1FE4-474D-46D9-90F5-08EEB415FE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624A66-6612-41A5-8C15-15783BAA7F37}"/>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2875312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95D2F2-5F4A-4800-B7FF-085E8596760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A39B51-ED64-4E76-AF73-F349095306F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B35532-33CD-460D-8F81-58B6BFA37F67}"/>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1D97A0FE-61A8-44B9-84A6-2380C2D57E9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DE69B1-9C18-4D48-86EF-064450BFC8B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289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E0C622-AF3E-44BE-89C3-1C286831440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1D9506B-CA9D-47B9-8F83-5B121707A3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15513DA7-0CF8-4F08-95C4-12EB094FDCAC}"/>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09C69D26-B318-4A1E-BE5B-B4EEECB50D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37DAFD-3EFD-492F-9725-971C293A089B}"/>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3322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FA138-BBE1-478B-962E-4868E93B631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B77C592-D2F5-4B71-A4C1-3C080158E5C8}"/>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8CC46E8-ECC3-4311-9475-B5A2720FEF7B}"/>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F837DA2-DB47-46EA-960E-1ECD86A4494C}"/>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A2FDB679-3212-4D96-BAD4-C8F7F2F67C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CA064E1-6753-4806-ABA0-DDA06CD16A31}"/>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505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E85EF-E2A3-48D0-BA9B-8EC9AC00C9E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95029C8-40B9-4BBC-A4BE-8D5A0A038B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183306D-F452-464B-8A5E-179B79D9ACF9}"/>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47D1BF7-B52B-4497-A5DD-00CB0636A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38F345DD-9907-4727-88B0-188804BA8181}"/>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3ADDBC0-7EEE-4FBA-A279-DFB0234F6A2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8" name="Espace réservé du pied de page 7">
            <a:extLst>
              <a:ext uri="{FF2B5EF4-FFF2-40B4-BE49-F238E27FC236}">
                <a16:creationId xmlns:a16="http://schemas.microsoft.com/office/drawing/2014/main" id="{41E36355-8973-4BE4-BC67-F39BBAB296A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6AD0037-9B0D-4D25-BD1F-3E4B2391754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33770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C619AC-D66D-497B-875D-FDD6AC6CBC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D6CEC54-9C38-47C9-8C42-8AD479B24A00}"/>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4" name="Espace réservé du pied de page 3">
            <a:extLst>
              <a:ext uri="{FF2B5EF4-FFF2-40B4-BE49-F238E27FC236}">
                <a16:creationId xmlns:a16="http://schemas.microsoft.com/office/drawing/2014/main" id="{78EDFB55-3929-4E11-BB4B-B17D5727D5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8EFF35C-B58E-456B-952E-5BDB700C4AF8}"/>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456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D40F451-B973-4029-925C-207B2923D53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3" name="Espace réservé du pied de page 2">
            <a:extLst>
              <a:ext uri="{FF2B5EF4-FFF2-40B4-BE49-F238E27FC236}">
                <a16:creationId xmlns:a16="http://schemas.microsoft.com/office/drawing/2014/main" id="{4DAF2F5E-9D14-4DC1-AE9A-9433C411D27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33F8B68-7E9F-4BC2-81EE-0AC8CB87FEA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895079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E4D605-BA5A-4C63-A881-7C95B019536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098BE7B-D98E-47E7-80A3-F73C69506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D6C86DC-0AB7-487C-8748-BC84B67372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86AA718-8B4B-4504-A3E5-8CBB7840CD7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5B694152-4D78-4308-A7AF-682FEA2C93E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2DF173-6F9A-4225-9E74-7E039A1ED8BA}"/>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15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F65F75-7DF2-4F8F-9AD2-EFC64468618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16C54F8-B611-41A9-B77C-0D0F558AFF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04307A8-2323-4F18-8438-BD6E0E413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1FE131B-9EFC-4741-B33F-AED6166ABA3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766B9C83-6141-42E3-BE21-B62AF63830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5EC9895-7D7A-42DC-A0C8-AE7B64D1AEB9}"/>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67133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EA9F402-D99D-456A-B8A3-F34EFAA044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EE1E11B-C52B-4EA7-82C0-DC449B58FD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97EB5B-ACF9-460A-9BEE-D0A581F130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708E2530-3019-4648-9044-467A6E8DE8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E5B677B-9A7C-4458-9EFB-6F8105F7AD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82E37-F909-4EE4-A89C-7B3AE4530F18}" type="slidenum">
              <a:rPr lang="fr-FR" smtClean="0"/>
              <a:t>‹N°›</a:t>
            </a:fld>
            <a:endParaRPr lang="fr-FR"/>
          </a:p>
        </p:txBody>
      </p:sp>
    </p:spTree>
    <p:extLst>
      <p:ext uri="{BB962C8B-B14F-4D97-AF65-F5344CB8AC3E}">
        <p14:creationId xmlns:p14="http://schemas.microsoft.com/office/powerpoint/2010/main" val="1030939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53602-2FB3-41C5-8BFE-6B6D989A41AA}"/>
              </a:ext>
            </a:extLst>
          </p:cNvPr>
          <p:cNvSpPr>
            <a:spLocks noGrp="1"/>
          </p:cNvSpPr>
          <p:nvPr>
            <p:ph type="title"/>
          </p:nvPr>
        </p:nvSpPr>
        <p:spPr>
          <a:xfrm>
            <a:off x="-180474" y="1"/>
            <a:ext cx="12372474" cy="6858000"/>
          </a:xfrm>
        </p:spPr>
        <p:txBody>
          <a:bodyPr>
            <a:normAutofit/>
          </a:bodyPr>
          <a:lstStyle/>
          <a:p>
            <a:pPr algn="ctr"/>
            <a:r>
              <a:rPr lang="fr-FR" sz="13800" dirty="0">
                <a:latin typeface="KG Turning Tables" panose="02000000000000000000" pitchFamily="2" charset="0"/>
              </a:rPr>
              <a:t>PERIODE 3</a:t>
            </a:r>
            <a:br>
              <a:rPr lang="fr-FR" sz="13800" dirty="0">
                <a:latin typeface="KG Turning Tables" panose="02000000000000000000" pitchFamily="2" charset="0"/>
              </a:rPr>
            </a:br>
            <a:br>
              <a:rPr lang="fr-FR" sz="13800" dirty="0">
                <a:latin typeface="KG Turning Tables" panose="02000000000000000000" pitchFamily="2" charset="0"/>
              </a:rPr>
            </a:br>
            <a:r>
              <a:rPr lang="fr-FR" sz="13800" dirty="0">
                <a:latin typeface="KG Turning Tables" panose="02000000000000000000" pitchFamily="2" charset="0"/>
              </a:rPr>
              <a:t>séance 62</a:t>
            </a:r>
          </a:p>
        </p:txBody>
      </p:sp>
    </p:spTree>
    <p:extLst>
      <p:ext uri="{BB962C8B-B14F-4D97-AF65-F5344CB8AC3E}">
        <p14:creationId xmlns:p14="http://schemas.microsoft.com/office/powerpoint/2010/main" val="4051143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BBED31-496D-B53C-11F3-358923AAF6C8}"/>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5418097E-7A50-B57D-AC06-DA5F38EEF144}"/>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sp>
        <p:nvSpPr>
          <p:cNvPr id="3" name="ZoneTexte 2">
            <a:extLst>
              <a:ext uri="{FF2B5EF4-FFF2-40B4-BE49-F238E27FC236}">
                <a16:creationId xmlns:a16="http://schemas.microsoft.com/office/drawing/2014/main" id="{595BC2A5-56FD-088C-92A4-FACFD6951439}"/>
              </a:ext>
            </a:extLst>
          </p:cNvPr>
          <p:cNvSpPr txBox="1"/>
          <p:nvPr/>
        </p:nvSpPr>
        <p:spPr>
          <a:xfrm>
            <a:off x="1684962" y="1895276"/>
            <a:ext cx="9575511" cy="2246769"/>
          </a:xfrm>
          <a:prstGeom prst="rect">
            <a:avLst/>
          </a:prstGeom>
          <a:noFill/>
        </p:spPr>
        <p:txBody>
          <a:bodyPr wrap="square" rtlCol="0">
            <a:spAutoFit/>
          </a:bodyPr>
          <a:lstStyle/>
          <a:p>
            <a:r>
              <a:rPr lang="fr-FR" sz="2800" dirty="0"/>
              <a:t>Tu vas résoudre des problèmes oraux. </a:t>
            </a:r>
          </a:p>
          <a:p>
            <a:endParaRPr lang="fr-FR" sz="2800" dirty="0"/>
          </a:p>
          <a:p>
            <a:r>
              <a:rPr lang="fr-FR" sz="2800" dirty="0"/>
              <a:t>Chaque problème sera lu deux fois.</a:t>
            </a:r>
          </a:p>
          <a:p>
            <a:r>
              <a:rPr lang="fr-FR" sz="2800" dirty="0"/>
              <a:t> </a:t>
            </a:r>
          </a:p>
          <a:p>
            <a:r>
              <a:rPr lang="fr-FR" sz="2800" dirty="0"/>
              <a:t>Tu dois faire une représentation ou un calcul en plus du résultat.</a:t>
            </a:r>
            <a:endParaRPr lang="fr-FR" sz="2600" dirty="0"/>
          </a:p>
        </p:txBody>
      </p:sp>
      <p:pic>
        <p:nvPicPr>
          <p:cNvPr id="7" name="Image 6">
            <a:extLst>
              <a:ext uri="{FF2B5EF4-FFF2-40B4-BE49-F238E27FC236}">
                <a16:creationId xmlns:a16="http://schemas.microsoft.com/office/drawing/2014/main" id="{07B3627D-4138-0C90-42A3-01F60D46F08E}"/>
              </a:ext>
            </a:extLst>
          </p:cNvPr>
          <p:cNvPicPr>
            <a:picLocks noChangeAspect="1"/>
          </p:cNvPicPr>
          <p:nvPr/>
        </p:nvPicPr>
        <p:blipFill>
          <a:blip r:embed="rId3"/>
          <a:srcRect t="13596" b="13650"/>
          <a:stretch>
            <a:fillRect/>
          </a:stretch>
        </p:blipFill>
        <p:spPr>
          <a:xfrm>
            <a:off x="5783795" y="225351"/>
            <a:ext cx="1038797" cy="755747"/>
          </a:xfrm>
          <a:prstGeom prst="rect">
            <a:avLst/>
          </a:prstGeom>
        </p:spPr>
      </p:pic>
    </p:spTree>
    <p:extLst>
      <p:ext uri="{BB962C8B-B14F-4D97-AF65-F5344CB8AC3E}">
        <p14:creationId xmlns:p14="http://schemas.microsoft.com/office/powerpoint/2010/main" val="23848891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06D14-3228-97B8-5EEB-3DD918749C76}"/>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41F2618F-AC57-D2D3-84C4-98BDB2A9A14B}"/>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40C82442-5544-3038-D538-7CAEE7E81255}"/>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A95D2B0D-6E0E-46CB-BF5F-6008A550A464}"/>
                </a:ext>
              </a:extLst>
            </p:cNvPr>
            <p:cNvSpPr/>
            <p:nvPr/>
          </p:nvSpPr>
          <p:spPr>
            <a:xfrm>
              <a:off x="0" y="330200"/>
              <a:ext cx="9144000" cy="6527800"/>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a:extLst>
                <a:ext uri="{FF2B5EF4-FFF2-40B4-BE49-F238E27FC236}">
                  <a16:creationId xmlns:a16="http://schemas.microsoft.com/office/drawing/2014/main" id="{C71F824F-FD21-C9AA-99CA-2D6267A23B2D}"/>
                </a:ext>
              </a:extLst>
            </p:cNvPr>
            <p:cNvSpPr txBox="1"/>
            <p:nvPr/>
          </p:nvSpPr>
          <p:spPr>
            <a:xfrm>
              <a:off x="901558" y="2876353"/>
              <a:ext cx="7674795" cy="1962817"/>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comprends les nombres de 60 à 79</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les tables de multiplication</a:t>
              </a:r>
            </a:p>
          </p:txBody>
        </p:sp>
        <p:pic>
          <p:nvPicPr>
            <p:cNvPr id="7" name="Image 6">
              <a:extLst>
                <a:ext uri="{FF2B5EF4-FFF2-40B4-BE49-F238E27FC236}">
                  <a16:creationId xmlns:a16="http://schemas.microsoft.com/office/drawing/2014/main" id="{FBC52BB5-BB5B-E311-55B0-4445C28287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860023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9579EA-1023-0E15-9D70-3EEFCC4714A1}"/>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1DDB6411-D68F-9B63-76D7-E6E90D459753}"/>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7" name="ZoneTexte 6">
            <a:extLst>
              <a:ext uri="{FF2B5EF4-FFF2-40B4-BE49-F238E27FC236}">
                <a16:creationId xmlns:a16="http://schemas.microsoft.com/office/drawing/2014/main" id="{05070DDA-B2D4-CF2C-0314-D59BA5A5B826}"/>
              </a:ext>
            </a:extLst>
          </p:cNvPr>
          <p:cNvSpPr txBox="1"/>
          <p:nvPr/>
        </p:nvSpPr>
        <p:spPr>
          <a:xfrm>
            <a:off x="449496" y="2782669"/>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 livre des nombres 2</a:t>
            </a:r>
          </a:p>
          <a:p>
            <a:r>
              <a:rPr lang="fr-FR" sz="2600" b="1" dirty="0"/>
              <a:t>2/ </a:t>
            </a:r>
            <a:r>
              <a:rPr lang="fr-FR" sz="2600" dirty="0"/>
              <a:t>Avance à ton rythme</a:t>
            </a:r>
          </a:p>
        </p:txBody>
      </p:sp>
      <p:sp>
        <p:nvSpPr>
          <p:cNvPr id="9" name="ZoneTexte 8">
            <a:extLst>
              <a:ext uri="{FF2B5EF4-FFF2-40B4-BE49-F238E27FC236}">
                <a16:creationId xmlns:a16="http://schemas.microsoft.com/office/drawing/2014/main" id="{FA363033-301F-47FD-7F6B-396D543A56C2}"/>
              </a:ext>
            </a:extLst>
          </p:cNvPr>
          <p:cNvSpPr txBox="1"/>
          <p:nvPr/>
        </p:nvSpPr>
        <p:spPr>
          <a:xfrm>
            <a:off x="7880281" y="269831"/>
            <a:ext cx="1746603" cy="492443"/>
          </a:xfrm>
          <a:prstGeom prst="rect">
            <a:avLst/>
          </a:prstGeom>
          <a:noFill/>
        </p:spPr>
        <p:txBody>
          <a:bodyPr wrap="square" rtlCol="0">
            <a:spAutoFit/>
          </a:bodyPr>
          <a:lstStyle/>
          <a:p>
            <a:r>
              <a:rPr lang="fr-FR" sz="2600" dirty="0"/>
              <a:t>Lis la leçon</a:t>
            </a:r>
          </a:p>
        </p:txBody>
      </p:sp>
      <p:sp>
        <p:nvSpPr>
          <p:cNvPr id="2" name="Shape 105">
            <a:extLst>
              <a:ext uri="{FF2B5EF4-FFF2-40B4-BE49-F238E27FC236}">
                <a16:creationId xmlns:a16="http://schemas.microsoft.com/office/drawing/2014/main" id="{C03E9178-DDA0-4520-9AF3-1B9C9C1AD0F3}"/>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pic>
        <p:nvPicPr>
          <p:cNvPr id="3" name="Image 2">
            <a:extLst>
              <a:ext uri="{FF2B5EF4-FFF2-40B4-BE49-F238E27FC236}">
                <a16:creationId xmlns:a16="http://schemas.microsoft.com/office/drawing/2014/main" id="{887DB767-89EA-EAFA-7563-A7DB0C71C5DA}"/>
              </a:ext>
            </a:extLst>
          </p:cNvPr>
          <p:cNvPicPr>
            <a:picLocks noChangeAspect="1"/>
          </p:cNvPicPr>
          <p:nvPr/>
        </p:nvPicPr>
        <p:blipFill>
          <a:blip r:embed="rId3"/>
          <a:stretch>
            <a:fillRect/>
          </a:stretch>
        </p:blipFill>
        <p:spPr>
          <a:xfrm>
            <a:off x="1025841" y="111694"/>
            <a:ext cx="1337213" cy="1895500"/>
          </a:xfrm>
          <a:prstGeom prst="rect">
            <a:avLst/>
          </a:prstGeom>
        </p:spPr>
      </p:pic>
      <p:pic>
        <p:nvPicPr>
          <p:cNvPr id="10" name="Image 9">
            <a:extLst>
              <a:ext uri="{FF2B5EF4-FFF2-40B4-BE49-F238E27FC236}">
                <a16:creationId xmlns:a16="http://schemas.microsoft.com/office/drawing/2014/main" id="{BFFC9F77-D307-1B8C-0301-1E77282ECBB9}"/>
              </a:ext>
            </a:extLst>
          </p:cNvPr>
          <p:cNvPicPr>
            <a:picLocks noChangeAspect="1"/>
          </p:cNvPicPr>
          <p:nvPr/>
        </p:nvPicPr>
        <p:blipFill>
          <a:blip r:embed="rId4"/>
          <a:stretch>
            <a:fillRect/>
          </a:stretch>
        </p:blipFill>
        <p:spPr>
          <a:xfrm>
            <a:off x="7143571" y="890851"/>
            <a:ext cx="3822977" cy="5538229"/>
          </a:xfrm>
          <a:prstGeom prst="rect">
            <a:avLst/>
          </a:prstGeom>
        </p:spPr>
      </p:pic>
    </p:spTree>
    <p:extLst>
      <p:ext uri="{BB962C8B-B14F-4D97-AF65-F5344CB8AC3E}">
        <p14:creationId xmlns:p14="http://schemas.microsoft.com/office/powerpoint/2010/main" val="3939692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4E8303-CE99-EAB0-9516-C75CA81AFD84}"/>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2DDBDADA-7CB2-1CA1-9303-52424EA433A9}"/>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9" name="ZoneTexte 8">
            <a:extLst>
              <a:ext uri="{FF2B5EF4-FFF2-40B4-BE49-F238E27FC236}">
                <a16:creationId xmlns:a16="http://schemas.microsoft.com/office/drawing/2014/main" id="{C46FCE5F-2A00-7749-0C86-9FFDDE1D513C}"/>
              </a:ext>
            </a:extLst>
          </p:cNvPr>
          <p:cNvSpPr txBox="1"/>
          <p:nvPr/>
        </p:nvSpPr>
        <p:spPr>
          <a:xfrm>
            <a:off x="6750121" y="2540420"/>
            <a:ext cx="3701839" cy="1077218"/>
          </a:xfrm>
          <a:prstGeom prst="rect">
            <a:avLst/>
          </a:prstGeom>
          <a:noFill/>
        </p:spPr>
        <p:txBody>
          <a:bodyPr wrap="square" rtlCol="0">
            <a:spAutoFit/>
          </a:bodyPr>
          <a:lstStyle/>
          <a:p>
            <a:r>
              <a:rPr lang="fr-FR" sz="3200" dirty="0"/>
              <a:t>Ecris le résultat des opérations dictées.</a:t>
            </a:r>
          </a:p>
        </p:txBody>
      </p:sp>
      <p:sp>
        <p:nvSpPr>
          <p:cNvPr id="2" name="Shape 105">
            <a:extLst>
              <a:ext uri="{FF2B5EF4-FFF2-40B4-BE49-F238E27FC236}">
                <a16:creationId xmlns:a16="http://schemas.microsoft.com/office/drawing/2014/main" id="{98B79328-2966-91FC-AEC4-25CD9062326A}"/>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pic>
        <p:nvPicPr>
          <p:cNvPr id="5" name="Image 4">
            <a:extLst>
              <a:ext uri="{FF2B5EF4-FFF2-40B4-BE49-F238E27FC236}">
                <a16:creationId xmlns:a16="http://schemas.microsoft.com/office/drawing/2014/main" id="{F080AAAB-A0A3-E736-CEE7-8328761819BC}"/>
              </a:ext>
            </a:extLst>
          </p:cNvPr>
          <p:cNvPicPr>
            <a:picLocks noChangeAspect="1"/>
          </p:cNvPicPr>
          <p:nvPr/>
        </p:nvPicPr>
        <p:blipFill>
          <a:blip r:embed="rId3"/>
          <a:srcRect t="13596" b="13650"/>
          <a:stretch>
            <a:fillRect/>
          </a:stretch>
        </p:blipFill>
        <p:spPr>
          <a:xfrm>
            <a:off x="10818132" y="125949"/>
            <a:ext cx="1038797" cy="755747"/>
          </a:xfrm>
          <a:prstGeom prst="rect">
            <a:avLst/>
          </a:prstGeom>
        </p:spPr>
      </p:pic>
      <p:pic>
        <p:nvPicPr>
          <p:cNvPr id="8" name="Image 7">
            <a:extLst>
              <a:ext uri="{FF2B5EF4-FFF2-40B4-BE49-F238E27FC236}">
                <a16:creationId xmlns:a16="http://schemas.microsoft.com/office/drawing/2014/main" id="{6EEFAD98-E4FE-AE2C-7802-DA1BC1388C14}"/>
              </a:ext>
            </a:extLst>
          </p:cNvPr>
          <p:cNvPicPr>
            <a:picLocks noChangeAspect="1"/>
          </p:cNvPicPr>
          <p:nvPr/>
        </p:nvPicPr>
        <p:blipFill>
          <a:blip r:embed="rId4"/>
          <a:stretch>
            <a:fillRect/>
          </a:stretch>
        </p:blipFill>
        <p:spPr>
          <a:xfrm>
            <a:off x="1430000" y="1027264"/>
            <a:ext cx="3321221" cy="2895749"/>
          </a:xfrm>
          <a:prstGeom prst="rect">
            <a:avLst/>
          </a:prstGeom>
        </p:spPr>
      </p:pic>
      <p:sp>
        <p:nvSpPr>
          <p:cNvPr id="11" name="ZoneTexte 10">
            <a:extLst>
              <a:ext uri="{FF2B5EF4-FFF2-40B4-BE49-F238E27FC236}">
                <a16:creationId xmlns:a16="http://schemas.microsoft.com/office/drawing/2014/main" id="{67A52F26-543E-5852-D9CF-24A6B96E0B89}"/>
              </a:ext>
            </a:extLst>
          </p:cNvPr>
          <p:cNvSpPr txBox="1"/>
          <p:nvPr/>
        </p:nvSpPr>
        <p:spPr>
          <a:xfrm>
            <a:off x="1910718" y="442489"/>
            <a:ext cx="3701839" cy="584775"/>
          </a:xfrm>
          <a:prstGeom prst="rect">
            <a:avLst/>
          </a:prstGeom>
          <a:noFill/>
        </p:spPr>
        <p:txBody>
          <a:bodyPr wrap="square" rtlCol="0">
            <a:spAutoFit/>
          </a:bodyPr>
          <a:lstStyle/>
          <a:p>
            <a:r>
              <a:rPr lang="fr-FR" sz="3200" dirty="0"/>
              <a:t>Observe</a:t>
            </a:r>
          </a:p>
        </p:txBody>
      </p:sp>
      <p:pic>
        <p:nvPicPr>
          <p:cNvPr id="13" name="Image 12">
            <a:extLst>
              <a:ext uri="{FF2B5EF4-FFF2-40B4-BE49-F238E27FC236}">
                <a16:creationId xmlns:a16="http://schemas.microsoft.com/office/drawing/2014/main" id="{394CFEE8-D258-CD80-7225-9D8A426531BF}"/>
              </a:ext>
            </a:extLst>
          </p:cNvPr>
          <p:cNvPicPr>
            <a:picLocks noChangeAspect="1"/>
          </p:cNvPicPr>
          <p:nvPr/>
        </p:nvPicPr>
        <p:blipFill>
          <a:blip r:embed="rId5"/>
          <a:stretch>
            <a:fillRect/>
          </a:stretch>
        </p:blipFill>
        <p:spPr>
          <a:xfrm>
            <a:off x="1562040" y="4282608"/>
            <a:ext cx="2648086" cy="2406774"/>
          </a:xfrm>
          <a:prstGeom prst="rect">
            <a:avLst/>
          </a:prstGeom>
        </p:spPr>
      </p:pic>
      <p:pic>
        <p:nvPicPr>
          <p:cNvPr id="15" name="Image 14">
            <a:extLst>
              <a:ext uri="{FF2B5EF4-FFF2-40B4-BE49-F238E27FC236}">
                <a16:creationId xmlns:a16="http://schemas.microsoft.com/office/drawing/2014/main" id="{0CC96351-8B69-0689-57F1-95EE3F248DF6}"/>
              </a:ext>
            </a:extLst>
          </p:cNvPr>
          <p:cNvPicPr>
            <a:picLocks noChangeAspect="1"/>
          </p:cNvPicPr>
          <p:nvPr/>
        </p:nvPicPr>
        <p:blipFill>
          <a:blip r:embed="rId6"/>
          <a:stretch>
            <a:fillRect/>
          </a:stretch>
        </p:blipFill>
        <p:spPr>
          <a:xfrm>
            <a:off x="1282625" y="3890075"/>
            <a:ext cx="3206915" cy="425472"/>
          </a:xfrm>
          <a:prstGeom prst="rect">
            <a:avLst/>
          </a:prstGeom>
        </p:spPr>
      </p:pic>
    </p:spTree>
    <p:extLst>
      <p:ext uri="{BB962C8B-B14F-4D97-AF65-F5344CB8AC3E}">
        <p14:creationId xmlns:p14="http://schemas.microsoft.com/office/powerpoint/2010/main" val="3729535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090766-1DCD-1138-1B60-94FEA6F52F27}"/>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834FCAA6-5C47-3F16-21E1-4831D1F0BE77}"/>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9" name="ZoneTexte 8">
            <a:extLst>
              <a:ext uri="{FF2B5EF4-FFF2-40B4-BE49-F238E27FC236}">
                <a16:creationId xmlns:a16="http://schemas.microsoft.com/office/drawing/2014/main" id="{D1CA34FB-0CAE-D400-F2FC-741C46D69019}"/>
              </a:ext>
            </a:extLst>
          </p:cNvPr>
          <p:cNvSpPr txBox="1"/>
          <p:nvPr/>
        </p:nvSpPr>
        <p:spPr>
          <a:xfrm>
            <a:off x="6945330" y="1659285"/>
            <a:ext cx="3701839" cy="3539430"/>
          </a:xfrm>
          <a:prstGeom prst="rect">
            <a:avLst/>
          </a:prstGeom>
          <a:noFill/>
        </p:spPr>
        <p:txBody>
          <a:bodyPr wrap="square" rtlCol="0">
            <a:spAutoFit/>
          </a:bodyPr>
          <a:lstStyle/>
          <a:p>
            <a:pPr algn="ctr"/>
            <a:r>
              <a:rPr lang="fr-FR" sz="3200" dirty="0"/>
              <a:t>Complète</a:t>
            </a:r>
          </a:p>
          <a:p>
            <a:endParaRPr lang="fr-FR" sz="3200" dirty="0"/>
          </a:p>
          <a:p>
            <a:r>
              <a:rPr lang="fr-FR" sz="3200" dirty="0"/>
              <a:t>? × 2 = 8</a:t>
            </a:r>
          </a:p>
          <a:p>
            <a:r>
              <a:rPr lang="fr-FR" sz="3200" dirty="0"/>
              <a:t>  </a:t>
            </a:r>
          </a:p>
          <a:p>
            <a:r>
              <a:rPr lang="fr-FR" sz="3200" dirty="0"/>
              <a:t>? × 2 = 14</a:t>
            </a:r>
          </a:p>
          <a:p>
            <a:r>
              <a:rPr lang="fr-FR" sz="3200" dirty="0"/>
              <a:t> </a:t>
            </a:r>
          </a:p>
          <a:p>
            <a:r>
              <a:rPr lang="fr-FR" sz="3200" dirty="0"/>
              <a:t>? × 3 = 9 </a:t>
            </a:r>
          </a:p>
        </p:txBody>
      </p:sp>
      <p:sp>
        <p:nvSpPr>
          <p:cNvPr id="2" name="Shape 105">
            <a:extLst>
              <a:ext uri="{FF2B5EF4-FFF2-40B4-BE49-F238E27FC236}">
                <a16:creationId xmlns:a16="http://schemas.microsoft.com/office/drawing/2014/main" id="{BA27BFC5-0EB0-7990-B1B7-7A368B95BE53}"/>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pic>
        <p:nvPicPr>
          <p:cNvPr id="5" name="Image 4">
            <a:extLst>
              <a:ext uri="{FF2B5EF4-FFF2-40B4-BE49-F238E27FC236}">
                <a16:creationId xmlns:a16="http://schemas.microsoft.com/office/drawing/2014/main" id="{00601DD7-8C8E-F70D-4A4E-FD5BD7D08CFD}"/>
              </a:ext>
            </a:extLst>
          </p:cNvPr>
          <p:cNvPicPr>
            <a:picLocks noChangeAspect="1"/>
          </p:cNvPicPr>
          <p:nvPr/>
        </p:nvPicPr>
        <p:blipFill>
          <a:blip r:embed="rId3"/>
          <a:srcRect t="13596" b="13650"/>
          <a:stretch>
            <a:fillRect/>
          </a:stretch>
        </p:blipFill>
        <p:spPr>
          <a:xfrm>
            <a:off x="10972244" y="166382"/>
            <a:ext cx="1038797" cy="755747"/>
          </a:xfrm>
          <a:prstGeom prst="rect">
            <a:avLst/>
          </a:prstGeom>
        </p:spPr>
      </p:pic>
      <p:pic>
        <p:nvPicPr>
          <p:cNvPr id="6" name="Image 5">
            <a:extLst>
              <a:ext uri="{FF2B5EF4-FFF2-40B4-BE49-F238E27FC236}">
                <a16:creationId xmlns:a16="http://schemas.microsoft.com/office/drawing/2014/main" id="{DF5D259B-39CF-FFE5-7F8F-2067A34FF74F}"/>
              </a:ext>
            </a:extLst>
          </p:cNvPr>
          <p:cNvPicPr>
            <a:picLocks noChangeAspect="1"/>
          </p:cNvPicPr>
          <p:nvPr/>
        </p:nvPicPr>
        <p:blipFill>
          <a:blip r:embed="rId4"/>
          <a:stretch>
            <a:fillRect/>
          </a:stretch>
        </p:blipFill>
        <p:spPr>
          <a:xfrm>
            <a:off x="860912" y="1519744"/>
            <a:ext cx="4545595" cy="4439267"/>
          </a:xfrm>
          <a:prstGeom prst="rect">
            <a:avLst/>
          </a:prstGeom>
        </p:spPr>
      </p:pic>
      <p:pic>
        <p:nvPicPr>
          <p:cNvPr id="7" name="Image 6">
            <a:extLst>
              <a:ext uri="{FF2B5EF4-FFF2-40B4-BE49-F238E27FC236}">
                <a16:creationId xmlns:a16="http://schemas.microsoft.com/office/drawing/2014/main" id="{E8AA982E-5A5F-B891-533C-944340AB8DD3}"/>
              </a:ext>
            </a:extLst>
          </p:cNvPr>
          <p:cNvPicPr>
            <a:picLocks noChangeAspect="1"/>
          </p:cNvPicPr>
          <p:nvPr/>
        </p:nvPicPr>
        <p:blipFill>
          <a:blip r:embed="rId5"/>
          <a:stretch>
            <a:fillRect/>
          </a:stretch>
        </p:blipFill>
        <p:spPr>
          <a:xfrm>
            <a:off x="1052446" y="166382"/>
            <a:ext cx="1362758" cy="1343564"/>
          </a:xfrm>
          <a:prstGeom prst="rect">
            <a:avLst/>
          </a:prstGeom>
        </p:spPr>
      </p:pic>
    </p:spTree>
    <p:extLst>
      <p:ext uri="{BB962C8B-B14F-4D97-AF65-F5344CB8AC3E}">
        <p14:creationId xmlns:p14="http://schemas.microsoft.com/office/powerpoint/2010/main" val="39569019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49E126-9715-6D33-C7F6-8712F9A8B265}"/>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C7331D96-2276-22E7-37D5-333F83754931}"/>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5F1A8CAF-6FE8-A3C6-6AFC-DF151717D5F1}"/>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59C4B443-27CE-2F94-5C47-9C7D43715F02}"/>
              </a:ext>
            </a:extLst>
          </p:cNvPr>
          <p:cNvSpPr txBox="1"/>
          <p:nvPr/>
        </p:nvSpPr>
        <p:spPr>
          <a:xfrm>
            <a:off x="7988700" y="408174"/>
            <a:ext cx="2542311" cy="492443"/>
          </a:xfrm>
          <a:prstGeom prst="rect">
            <a:avLst/>
          </a:prstGeom>
          <a:noFill/>
        </p:spPr>
        <p:txBody>
          <a:bodyPr wrap="square" rtlCol="0">
            <a:spAutoFit/>
          </a:bodyPr>
          <a:lstStyle/>
          <a:p>
            <a:r>
              <a:rPr lang="fr-FR" sz="2600" dirty="0"/>
              <a:t>Observe l’affiche</a:t>
            </a:r>
          </a:p>
        </p:txBody>
      </p:sp>
      <p:pic>
        <p:nvPicPr>
          <p:cNvPr id="2" name="Image 1">
            <a:extLst>
              <a:ext uri="{FF2B5EF4-FFF2-40B4-BE49-F238E27FC236}">
                <a16:creationId xmlns:a16="http://schemas.microsoft.com/office/drawing/2014/main" id="{EEA91C07-5166-184A-45A0-0813AD381962}"/>
              </a:ext>
            </a:extLst>
          </p:cNvPr>
          <p:cNvPicPr>
            <a:picLocks noChangeAspect="1"/>
          </p:cNvPicPr>
          <p:nvPr/>
        </p:nvPicPr>
        <p:blipFill>
          <a:blip r:embed="rId3"/>
          <a:stretch>
            <a:fillRect/>
          </a:stretch>
        </p:blipFill>
        <p:spPr>
          <a:xfrm>
            <a:off x="1052446" y="166382"/>
            <a:ext cx="1362758" cy="1343564"/>
          </a:xfrm>
          <a:prstGeom prst="rect">
            <a:avLst/>
          </a:prstGeom>
        </p:spPr>
      </p:pic>
      <p:pic>
        <p:nvPicPr>
          <p:cNvPr id="9" name="Image 8">
            <a:extLst>
              <a:ext uri="{FF2B5EF4-FFF2-40B4-BE49-F238E27FC236}">
                <a16:creationId xmlns:a16="http://schemas.microsoft.com/office/drawing/2014/main" id="{CCA463DE-A31F-5C53-5233-9F77171FBD8E}"/>
              </a:ext>
            </a:extLst>
          </p:cNvPr>
          <p:cNvPicPr>
            <a:picLocks noChangeAspect="1"/>
          </p:cNvPicPr>
          <p:nvPr/>
        </p:nvPicPr>
        <p:blipFill>
          <a:blip r:embed="rId4"/>
          <a:stretch>
            <a:fillRect/>
          </a:stretch>
        </p:blipFill>
        <p:spPr>
          <a:xfrm>
            <a:off x="7116670" y="881696"/>
            <a:ext cx="3659365" cy="5748852"/>
          </a:xfrm>
          <a:prstGeom prst="rect">
            <a:avLst/>
          </a:prstGeom>
        </p:spPr>
      </p:pic>
      <p:pic>
        <p:nvPicPr>
          <p:cNvPr id="13" name="Image 12">
            <a:extLst>
              <a:ext uri="{FF2B5EF4-FFF2-40B4-BE49-F238E27FC236}">
                <a16:creationId xmlns:a16="http://schemas.microsoft.com/office/drawing/2014/main" id="{B6A3376D-B732-ADBF-E7FA-19819429D750}"/>
              </a:ext>
            </a:extLst>
          </p:cNvPr>
          <p:cNvPicPr>
            <a:picLocks noChangeAspect="1"/>
          </p:cNvPicPr>
          <p:nvPr/>
        </p:nvPicPr>
        <p:blipFill>
          <a:blip r:embed="rId5"/>
          <a:stretch>
            <a:fillRect/>
          </a:stretch>
        </p:blipFill>
        <p:spPr>
          <a:xfrm>
            <a:off x="860912" y="1519744"/>
            <a:ext cx="4545595" cy="4439267"/>
          </a:xfrm>
          <a:prstGeom prst="rect">
            <a:avLst/>
          </a:prstGeom>
        </p:spPr>
      </p:pic>
    </p:spTree>
    <p:extLst>
      <p:ext uri="{BB962C8B-B14F-4D97-AF65-F5344CB8AC3E}">
        <p14:creationId xmlns:p14="http://schemas.microsoft.com/office/powerpoint/2010/main" val="2261627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26E94A-ECAF-3D2C-22EE-8750DC4316AC}"/>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B09EAFC8-3D3C-8172-1827-AEF935EB6CB5}"/>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6" name="Image 5">
            <a:extLst>
              <a:ext uri="{FF2B5EF4-FFF2-40B4-BE49-F238E27FC236}">
                <a16:creationId xmlns:a16="http://schemas.microsoft.com/office/drawing/2014/main" id="{B066F8C4-4E5D-2239-F26E-7C2DEA89B9D6}"/>
              </a:ext>
            </a:extLst>
          </p:cNvPr>
          <p:cNvPicPr>
            <a:picLocks noChangeAspect="1"/>
          </p:cNvPicPr>
          <p:nvPr/>
        </p:nvPicPr>
        <p:blipFill>
          <a:blip r:embed="rId3"/>
          <a:stretch>
            <a:fillRect/>
          </a:stretch>
        </p:blipFill>
        <p:spPr>
          <a:xfrm>
            <a:off x="10560829" y="196524"/>
            <a:ext cx="1352120" cy="1889930"/>
          </a:xfrm>
          <a:prstGeom prst="rect">
            <a:avLst/>
          </a:prstGeom>
        </p:spPr>
      </p:pic>
      <p:sp>
        <p:nvSpPr>
          <p:cNvPr id="7" name="ZoneTexte 6">
            <a:extLst>
              <a:ext uri="{FF2B5EF4-FFF2-40B4-BE49-F238E27FC236}">
                <a16:creationId xmlns:a16="http://schemas.microsoft.com/office/drawing/2014/main" id="{69D3EF53-22CF-9CB8-5A74-6531A0A7EF4C}"/>
              </a:ext>
            </a:extLst>
          </p:cNvPr>
          <p:cNvSpPr txBox="1"/>
          <p:nvPr/>
        </p:nvSpPr>
        <p:spPr>
          <a:xfrm>
            <a:off x="6233846" y="2782669"/>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Super </a:t>
            </a:r>
            <a:r>
              <a:rPr lang="fr-FR" sz="2600" dirty="0" err="1">
                <a:effectLst>
                  <a:outerShdw blurRad="38100" dist="38100" dir="2700000" algn="tl">
                    <a:srgbClr val="000000">
                      <a:alpha val="43137"/>
                    </a:srgbClr>
                  </a:outerShdw>
                </a:effectLst>
              </a:rPr>
              <a:t>calculus</a:t>
            </a:r>
            <a:endParaRPr lang="fr-FR" sz="2600" dirty="0">
              <a:effectLst>
                <a:outerShdw blurRad="38100" dist="38100" dir="2700000" algn="tl">
                  <a:srgbClr val="000000">
                    <a:alpha val="43137"/>
                  </a:srgbClr>
                </a:outerShdw>
              </a:effectLst>
            </a:endParaRPr>
          </a:p>
          <a:p>
            <a:r>
              <a:rPr lang="fr-FR" sz="2600" b="1" dirty="0"/>
              <a:t>2/ </a:t>
            </a:r>
            <a:r>
              <a:rPr lang="fr-FR" sz="2600" dirty="0"/>
              <a:t>Fais les exercices </a:t>
            </a:r>
            <a:r>
              <a:rPr lang="fr-FR" sz="2600" b="1" dirty="0"/>
              <a:t>3</a:t>
            </a:r>
            <a:r>
              <a:rPr lang="fr-FR" sz="2600" dirty="0"/>
              <a:t> et </a:t>
            </a:r>
            <a:r>
              <a:rPr lang="fr-FR" sz="2600" b="1" dirty="0"/>
              <a:t>4</a:t>
            </a:r>
            <a:endParaRPr lang="fr-FR" sz="2600" dirty="0"/>
          </a:p>
        </p:txBody>
      </p:sp>
      <p:sp>
        <p:nvSpPr>
          <p:cNvPr id="2" name="Shape 105">
            <a:extLst>
              <a:ext uri="{FF2B5EF4-FFF2-40B4-BE49-F238E27FC236}">
                <a16:creationId xmlns:a16="http://schemas.microsoft.com/office/drawing/2014/main" id="{BA66E387-68D1-CC23-D383-423C667658F8}"/>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pic>
        <p:nvPicPr>
          <p:cNvPr id="5" name="Image 4">
            <a:extLst>
              <a:ext uri="{FF2B5EF4-FFF2-40B4-BE49-F238E27FC236}">
                <a16:creationId xmlns:a16="http://schemas.microsoft.com/office/drawing/2014/main" id="{5C782C0A-236E-CE49-3978-B2CF1CB1C438}"/>
              </a:ext>
            </a:extLst>
          </p:cNvPr>
          <p:cNvPicPr>
            <a:picLocks noChangeAspect="1"/>
          </p:cNvPicPr>
          <p:nvPr/>
        </p:nvPicPr>
        <p:blipFill>
          <a:blip r:embed="rId4"/>
          <a:stretch>
            <a:fillRect/>
          </a:stretch>
        </p:blipFill>
        <p:spPr>
          <a:xfrm>
            <a:off x="860912" y="1519744"/>
            <a:ext cx="4545595" cy="4439267"/>
          </a:xfrm>
          <a:prstGeom prst="rect">
            <a:avLst/>
          </a:prstGeom>
        </p:spPr>
      </p:pic>
      <p:pic>
        <p:nvPicPr>
          <p:cNvPr id="8" name="Image 7">
            <a:extLst>
              <a:ext uri="{FF2B5EF4-FFF2-40B4-BE49-F238E27FC236}">
                <a16:creationId xmlns:a16="http://schemas.microsoft.com/office/drawing/2014/main" id="{F0AFF8B7-BC2E-79FC-D59D-C4C1E8056D4C}"/>
              </a:ext>
            </a:extLst>
          </p:cNvPr>
          <p:cNvPicPr>
            <a:picLocks noChangeAspect="1"/>
          </p:cNvPicPr>
          <p:nvPr/>
        </p:nvPicPr>
        <p:blipFill>
          <a:blip r:embed="rId5"/>
          <a:stretch>
            <a:fillRect/>
          </a:stretch>
        </p:blipFill>
        <p:spPr>
          <a:xfrm>
            <a:off x="1052446" y="166382"/>
            <a:ext cx="1362758" cy="1343564"/>
          </a:xfrm>
          <a:prstGeom prst="rect">
            <a:avLst/>
          </a:prstGeom>
        </p:spPr>
      </p:pic>
    </p:spTree>
    <p:extLst>
      <p:ext uri="{BB962C8B-B14F-4D97-AF65-F5344CB8AC3E}">
        <p14:creationId xmlns:p14="http://schemas.microsoft.com/office/powerpoint/2010/main" val="19413668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84086B-6A2F-640A-21F2-F9DF7BE1BF21}"/>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131CE4DD-1087-6FCF-8EED-8ACD5C373A10}"/>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6" name="Image 5">
            <a:extLst>
              <a:ext uri="{FF2B5EF4-FFF2-40B4-BE49-F238E27FC236}">
                <a16:creationId xmlns:a16="http://schemas.microsoft.com/office/drawing/2014/main" id="{AB4B9466-1F1E-A08A-00C3-01DD68D6BE0E}"/>
              </a:ext>
            </a:extLst>
          </p:cNvPr>
          <p:cNvPicPr>
            <a:picLocks noChangeAspect="1"/>
          </p:cNvPicPr>
          <p:nvPr/>
        </p:nvPicPr>
        <p:blipFill>
          <a:blip r:embed="rId3"/>
          <a:stretch>
            <a:fillRect/>
          </a:stretch>
        </p:blipFill>
        <p:spPr>
          <a:xfrm>
            <a:off x="10560829" y="196524"/>
            <a:ext cx="1352120" cy="1889930"/>
          </a:xfrm>
          <a:prstGeom prst="rect">
            <a:avLst/>
          </a:prstGeom>
        </p:spPr>
      </p:pic>
      <p:sp>
        <p:nvSpPr>
          <p:cNvPr id="7" name="ZoneTexte 6">
            <a:extLst>
              <a:ext uri="{FF2B5EF4-FFF2-40B4-BE49-F238E27FC236}">
                <a16:creationId xmlns:a16="http://schemas.microsoft.com/office/drawing/2014/main" id="{59C9DAAA-81E2-F726-2FA4-C2C56EB8EAEF}"/>
              </a:ext>
            </a:extLst>
          </p:cNvPr>
          <p:cNvSpPr txBox="1"/>
          <p:nvPr/>
        </p:nvSpPr>
        <p:spPr>
          <a:xfrm>
            <a:off x="6233846" y="2782669"/>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Numerus 2</a:t>
            </a:r>
          </a:p>
          <a:p>
            <a:r>
              <a:rPr lang="fr-FR" sz="2600" b="1" dirty="0"/>
              <a:t>2/ </a:t>
            </a:r>
            <a:r>
              <a:rPr lang="fr-FR" sz="2600" dirty="0"/>
              <a:t>Fais l’exercices </a:t>
            </a:r>
            <a:r>
              <a:rPr lang="fr-FR" sz="2600" b="1" dirty="0"/>
              <a:t>9</a:t>
            </a:r>
            <a:endParaRPr lang="fr-FR" sz="2600" dirty="0"/>
          </a:p>
        </p:txBody>
      </p:sp>
      <p:sp>
        <p:nvSpPr>
          <p:cNvPr id="2" name="Shape 105">
            <a:extLst>
              <a:ext uri="{FF2B5EF4-FFF2-40B4-BE49-F238E27FC236}">
                <a16:creationId xmlns:a16="http://schemas.microsoft.com/office/drawing/2014/main" id="{B0A02D96-CA17-092E-A403-862550B1840E}"/>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pic>
        <p:nvPicPr>
          <p:cNvPr id="5" name="Image 4">
            <a:extLst>
              <a:ext uri="{FF2B5EF4-FFF2-40B4-BE49-F238E27FC236}">
                <a16:creationId xmlns:a16="http://schemas.microsoft.com/office/drawing/2014/main" id="{88EE8723-C922-A248-28F2-AE888496309C}"/>
              </a:ext>
            </a:extLst>
          </p:cNvPr>
          <p:cNvPicPr>
            <a:picLocks noChangeAspect="1"/>
          </p:cNvPicPr>
          <p:nvPr/>
        </p:nvPicPr>
        <p:blipFill>
          <a:blip r:embed="rId4"/>
          <a:stretch>
            <a:fillRect/>
          </a:stretch>
        </p:blipFill>
        <p:spPr>
          <a:xfrm>
            <a:off x="860912" y="1519744"/>
            <a:ext cx="4545595" cy="4439267"/>
          </a:xfrm>
          <a:prstGeom prst="rect">
            <a:avLst/>
          </a:prstGeom>
        </p:spPr>
      </p:pic>
      <p:pic>
        <p:nvPicPr>
          <p:cNvPr id="8" name="Image 7">
            <a:extLst>
              <a:ext uri="{FF2B5EF4-FFF2-40B4-BE49-F238E27FC236}">
                <a16:creationId xmlns:a16="http://schemas.microsoft.com/office/drawing/2014/main" id="{3F3AC173-7DD9-022B-F6F0-E993B209BDE5}"/>
              </a:ext>
            </a:extLst>
          </p:cNvPr>
          <p:cNvPicPr>
            <a:picLocks noChangeAspect="1"/>
          </p:cNvPicPr>
          <p:nvPr/>
        </p:nvPicPr>
        <p:blipFill>
          <a:blip r:embed="rId5"/>
          <a:stretch>
            <a:fillRect/>
          </a:stretch>
        </p:blipFill>
        <p:spPr>
          <a:xfrm>
            <a:off x="1052446" y="166382"/>
            <a:ext cx="1362758" cy="1343564"/>
          </a:xfrm>
          <a:prstGeom prst="rect">
            <a:avLst/>
          </a:prstGeom>
        </p:spPr>
      </p:pic>
    </p:spTree>
    <p:extLst>
      <p:ext uri="{BB962C8B-B14F-4D97-AF65-F5344CB8AC3E}">
        <p14:creationId xmlns:p14="http://schemas.microsoft.com/office/powerpoint/2010/main" val="1025119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494CE5-932C-E132-4435-4EF5B391A860}"/>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10055F95-7248-9B6C-188B-1775883C4FF2}"/>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DA6D2F8E-6EA5-4D8C-4DC4-593D62F1A3D8}"/>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843CDB1B-99AF-6111-F5E4-78DE3F22E6E1}"/>
                </a:ext>
              </a:extLst>
            </p:cNvPr>
            <p:cNvSpPr/>
            <p:nvPr/>
          </p:nvSpPr>
          <p:spPr>
            <a:xfrm>
              <a:off x="0" y="330200"/>
              <a:ext cx="9144000" cy="65278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C98047B5-7A54-A816-F539-2F02E18E4993}"/>
                </a:ext>
              </a:extLst>
            </p:cNvPr>
            <p:cNvSpPr txBox="1"/>
            <p:nvPr/>
          </p:nvSpPr>
          <p:spPr>
            <a:xfrm>
              <a:off x="1017142" y="2762493"/>
              <a:ext cx="7741577" cy="1494084"/>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repère un rang ou une position dans une file orientée ou dans une liste</a:t>
              </a:r>
            </a:p>
          </p:txBody>
        </p:sp>
        <p:pic>
          <p:nvPicPr>
            <p:cNvPr id="7" name="Image 6">
              <a:extLst>
                <a:ext uri="{FF2B5EF4-FFF2-40B4-BE49-F238E27FC236}">
                  <a16:creationId xmlns:a16="http://schemas.microsoft.com/office/drawing/2014/main" id="{FBD875D2-605B-FCF4-29D9-88469696B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163270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C9E527-46B0-CD7D-EB92-A20F9EF0AC71}"/>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D181A3CA-8724-779B-A708-46966E356368}"/>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1F6188DA-6230-FF08-5859-BF87C1410D4D}"/>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C0B1C2A9-2BF6-5367-BBF4-6128EDE368F4}"/>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0572BD6E-4ACB-01C5-1BCE-2F39B6C90D74}"/>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pic>
        <p:nvPicPr>
          <p:cNvPr id="6" name="Image 5">
            <a:extLst>
              <a:ext uri="{FF2B5EF4-FFF2-40B4-BE49-F238E27FC236}">
                <a16:creationId xmlns:a16="http://schemas.microsoft.com/office/drawing/2014/main" id="{E0B99082-A329-BEC7-DBAD-422391B4594F}"/>
              </a:ext>
            </a:extLst>
          </p:cNvPr>
          <p:cNvPicPr>
            <a:picLocks noChangeAspect="1"/>
          </p:cNvPicPr>
          <p:nvPr/>
        </p:nvPicPr>
        <p:blipFill>
          <a:blip r:embed="rId3"/>
          <a:srcRect t="13596" b="13650"/>
          <a:stretch>
            <a:fillRect/>
          </a:stretch>
        </p:blipFill>
        <p:spPr>
          <a:xfrm>
            <a:off x="1386455" y="163706"/>
            <a:ext cx="1038797" cy="755747"/>
          </a:xfrm>
          <a:prstGeom prst="rect">
            <a:avLst/>
          </a:prstGeom>
        </p:spPr>
      </p:pic>
      <p:pic>
        <p:nvPicPr>
          <p:cNvPr id="4" name="Picture 2" descr="fiche › Pride Mobility France">
            <a:extLst>
              <a:ext uri="{FF2B5EF4-FFF2-40B4-BE49-F238E27FC236}">
                <a16:creationId xmlns:a16="http://schemas.microsoft.com/office/drawing/2014/main" id="{C84BD7BE-DA5A-FA91-C21E-864434278F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62737" y="309532"/>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a:extLst>
              <a:ext uri="{FF2B5EF4-FFF2-40B4-BE49-F238E27FC236}">
                <a16:creationId xmlns:a16="http://schemas.microsoft.com/office/drawing/2014/main" id="{BC525B17-0C0C-F780-3595-5B191DDF98BA}"/>
              </a:ext>
            </a:extLst>
          </p:cNvPr>
          <p:cNvPicPr>
            <a:picLocks noChangeAspect="1"/>
          </p:cNvPicPr>
          <p:nvPr/>
        </p:nvPicPr>
        <p:blipFill>
          <a:blip r:embed="rId5"/>
          <a:stretch>
            <a:fillRect/>
          </a:stretch>
        </p:blipFill>
        <p:spPr>
          <a:xfrm>
            <a:off x="6469567" y="881695"/>
            <a:ext cx="2540235" cy="3299887"/>
          </a:xfrm>
          <a:prstGeom prst="rect">
            <a:avLst/>
          </a:prstGeom>
        </p:spPr>
      </p:pic>
      <p:pic>
        <p:nvPicPr>
          <p:cNvPr id="14" name="Image 13">
            <a:extLst>
              <a:ext uri="{FF2B5EF4-FFF2-40B4-BE49-F238E27FC236}">
                <a16:creationId xmlns:a16="http://schemas.microsoft.com/office/drawing/2014/main" id="{BBDCC8BE-AAD2-A2A6-8497-F6DA00CDCAC9}"/>
              </a:ext>
            </a:extLst>
          </p:cNvPr>
          <p:cNvPicPr>
            <a:picLocks noChangeAspect="1"/>
          </p:cNvPicPr>
          <p:nvPr/>
        </p:nvPicPr>
        <p:blipFill>
          <a:blip r:embed="rId6"/>
          <a:stretch>
            <a:fillRect/>
          </a:stretch>
        </p:blipFill>
        <p:spPr>
          <a:xfrm>
            <a:off x="227242" y="1083160"/>
            <a:ext cx="5811565" cy="3299887"/>
          </a:xfrm>
          <a:prstGeom prst="rect">
            <a:avLst/>
          </a:prstGeom>
        </p:spPr>
      </p:pic>
      <p:sp>
        <p:nvSpPr>
          <p:cNvPr id="17" name="ZoneTexte 16">
            <a:extLst>
              <a:ext uri="{FF2B5EF4-FFF2-40B4-BE49-F238E27FC236}">
                <a16:creationId xmlns:a16="http://schemas.microsoft.com/office/drawing/2014/main" id="{9ADD61A5-E2EC-1492-570B-1D5BC9F8A1CC}"/>
              </a:ext>
            </a:extLst>
          </p:cNvPr>
          <p:cNvSpPr txBox="1"/>
          <p:nvPr/>
        </p:nvSpPr>
        <p:spPr>
          <a:xfrm>
            <a:off x="238668" y="4512078"/>
            <a:ext cx="5561470" cy="2246769"/>
          </a:xfrm>
          <a:prstGeom prst="rect">
            <a:avLst/>
          </a:prstGeom>
          <a:noFill/>
        </p:spPr>
        <p:txBody>
          <a:bodyPr wrap="square">
            <a:spAutoFit/>
          </a:bodyPr>
          <a:lstStyle/>
          <a:p>
            <a:r>
              <a:rPr lang="fr-FR" sz="2800" dirty="0"/>
              <a:t>Ecris le numéro de la voiture qui est : </a:t>
            </a:r>
          </a:p>
          <a:p>
            <a:pPr marL="342900" indent="-342900">
              <a:buAutoNum type="arabicPeriod"/>
            </a:pPr>
            <a:r>
              <a:rPr lang="fr-FR" sz="2800" dirty="0"/>
              <a:t>en premier ; </a:t>
            </a:r>
          </a:p>
          <a:p>
            <a:pPr marL="342900" indent="-342900">
              <a:buAutoNum type="arabicPeriod"/>
            </a:pPr>
            <a:r>
              <a:rPr lang="fr-FR" sz="2800" dirty="0"/>
              <a:t>en dernier ;</a:t>
            </a:r>
          </a:p>
          <a:p>
            <a:pPr marL="342900" indent="-342900">
              <a:buAutoNum type="arabicPeriod"/>
            </a:pPr>
            <a:r>
              <a:rPr lang="fr-FR" sz="2800" dirty="0"/>
              <a:t>en 3e position ; </a:t>
            </a:r>
          </a:p>
          <a:p>
            <a:pPr marL="342900" indent="-342900">
              <a:buAutoNum type="arabicPeriod"/>
            </a:pPr>
            <a:r>
              <a:rPr lang="fr-FR" sz="2800" dirty="0"/>
              <a:t>la 2e devant la voiture bleue.</a:t>
            </a:r>
          </a:p>
        </p:txBody>
      </p:sp>
      <p:sp>
        <p:nvSpPr>
          <p:cNvPr id="18" name="ZoneTexte 17">
            <a:extLst>
              <a:ext uri="{FF2B5EF4-FFF2-40B4-BE49-F238E27FC236}">
                <a16:creationId xmlns:a16="http://schemas.microsoft.com/office/drawing/2014/main" id="{9BED479E-06F8-E94C-45DA-E9B62C1CCE66}"/>
              </a:ext>
            </a:extLst>
          </p:cNvPr>
          <p:cNvSpPr txBox="1"/>
          <p:nvPr/>
        </p:nvSpPr>
        <p:spPr>
          <a:xfrm>
            <a:off x="6277475" y="4301699"/>
            <a:ext cx="5561470" cy="2246769"/>
          </a:xfrm>
          <a:prstGeom prst="rect">
            <a:avLst/>
          </a:prstGeom>
          <a:noFill/>
        </p:spPr>
        <p:txBody>
          <a:bodyPr wrap="square">
            <a:spAutoFit/>
          </a:bodyPr>
          <a:lstStyle/>
          <a:p>
            <a:r>
              <a:rPr lang="fr-FR" sz="2800" dirty="0"/>
              <a:t>Colorie :</a:t>
            </a:r>
          </a:p>
          <a:p>
            <a:pPr marL="514350" indent="-514350">
              <a:buAutoNum type="arabicPeriod"/>
            </a:pPr>
            <a:r>
              <a:rPr lang="fr-FR" sz="2800" dirty="0"/>
              <a:t>la 2e bulle </a:t>
            </a:r>
          </a:p>
          <a:p>
            <a:pPr marL="514350" indent="-514350">
              <a:buAutoNum type="arabicPeriod"/>
            </a:pPr>
            <a:r>
              <a:rPr lang="fr-FR" sz="2800" dirty="0"/>
              <a:t>la dernière bulle </a:t>
            </a:r>
          </a:p>
          <a:p>
            <a:pPr marL="514350" indent="-514350">
              <a:buAutoNum type="arabicPeriod"/>
            </a:pPr>
            <a:r>
              <a:rPr lang="fr-FR" sz="2800" dirty="0"/>
              <a:t>la bulle en 6e position </a:t>
            </a:r>
          </a:p>
          <a:p>
            <a:pPr marL="514350" indent="-514350">
              <a:buAutoNum type="arabicPeriod"/>
            </a:pPr>
            <a:r>
              <a:rPr lang="fr-FR" sz="2800" dirty="0"/>
              <a:t>la 1re voyelle </a:t>
            </a:r>
          </a:p>
        </p:txBody>
      </p:sp>
    </p:spTree>
    <p:extLst>
      <p:ext uri="{BB962C8B-B14F-4D97-AF65-F5344CB8AC3E}">
        <p14:creationId xmlns:p14="http://schemas.microsoft.com/office/powerpoint/2010/main" val="3391686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E37588-7FB6-D55B-C02F-96B6C6DB1B5B}"/>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1AEC8F20-8ABF-A051-B275-0506B5071AFB}"/>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2659AC8A-1E48-03E3-2A70-A5755FB06F72}"/>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57A565AC-8D92-B20B-51E5-AC52DF66D807}"/>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67FB2812-3AC8-6790-CFD9-C51FCB742AAB}"/>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pic>
        <p:nvPicPr>
          <p:cNvPr id="6" name="Image 5">
            <a:extLst>
              <a:ext uri="{FF2B5EF4-FFF2-40B4-BE49-F238E27FC236}">
                <a16:creationId xmlns:a16="http://schemas.microsoft.com/office/drawing/2014/main" id="{8BF04916-D2A6-AAFE-C003-A8828F4A745B}"/>
              </a:ext>
            </a:extLst>
          </p:cNvPr>
          <p:cNvPicPr>
            <a:picLocks noChangeAspect="1"/>
          </p:cNvPicPr>
          <p:nvPr/>
        </p:nvPicPr>
        <p:blipFill>
          <a:blip r:embed="rId3"/>
          <a:srcRect t="13596" b="13650"/>
          <a:stretch>
            <a:fillRect/>
          </a:stretch>
        </p:blipFill>
        <p:spPr>
          <a:xfrm>
            <a:off x="1386455" y="163706"/>
            <a:ext cx="1038797" cy="755747"/>
          </a:xfrm>
          <a:prstGeom prst="rect">
            <a:avLst/>
          </a:prstGeom>
        </p:spPr>
      </p:pic>
      <p:pic>
        <p:nvPicPr>
          <p:cNvPr id="4" name="Picture 2" descr="fiche › Pride Mobility France">
            <a:extLst>
              <a:ext uri="{FF2B5EF4-FFF2-40B4-BE49-F238E27FC236}">
                <a16:creationId xmlns:a16="http://schemas.microsoft.com/office/drawing/2014/main" id="{1FDF3004-A53B-F03E-E5FA-AA152007E5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62737" y="309532"/>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a:extLst>
              <a:ext uri="{FF2B5EF4-FFF2-40B4-BE49-F238E27FC236}">
                <a16:creationId xmlns:a16="http://schemas.microsoft.com/office/drawing/2014/main" id="{77E5BD24-EF5A-4EA4-B468-CC602DB3CF74}"/>
              </a:ext>
            </a:extLst>
          </p:cNvPr>
          <p:cNvPicPr>
            <a:picLocks noChangeAspect="1"/>
          </p:cNvPicPr>
          <p:nvPr/>
        </p:nvPicPr>
        <p:blipFill>
          <a:blip r:embed="rId5"/>
          <a:stretch>
            <a:fillRect/>
          </a:stretch>
        </p:blipFill>
        <p:spPr>
          <a:xfrm>
            <a:off x="6469567" y="881695"/>
            <a:ext cx="2540235" cy="3299887"/>
          </a:xfrm>
          <a:prstGeom prst="rect">
            <a:avLst/>
          </a:prstGeom>
        </p:spPr>
      </p:pic>
      <p:sp>
        <p:nvSpPr>
          <p:cNvPr id="17" name="ZoneTexte 16">
            <a:extLst>
              <a:ext uri="{FF2B5EF4-FFF2-40B4-BE49-F238E27FC236}">
                <a16:creationId xmlns:a16="http://schemas.microsoft.com/office/drawing/2014/main" id="{7F01C7AD-935C-C6EB-F9C0-77E97CF31FE1}"/>
              </a:ext>
            </a:extLst>
          </p:cNvPr>
          <p:cNvSpPr txBox="1"/>
          <p:nvPr/>
        </p:nvSpPr>
        <p:spPr>
          <a:xfrm>
            <a:off x="238668" y="4512078"/>
            <a:ext cx="5561470" cy="2246769"/>
          </a:xfrm>
          <a:prstGeom prst="rect">
            <a:avLst/>
          </a:prstGeom>
          <a:noFill/>
        </p:spPr>
        <p:txBody>
          <a:bodyPr wrap="square">
            <a:spAutoFit/>
          </a:bodyPr>
          <a:lstStyle/>
          <a:p>
            <a:r>
              <a:rPr lang="fr-FR" sz="2800" dirty="0"/>
              <a:t>Ecris la lettre de l’animal qui est : </a:t>
            </a:r>
          </a:p>
          <a:p>
            <a:pPr marL="514350" indent="-514350">
              <a:buAutoNum type="arabicPeriod"/>
            </a:pPr>
            <a:r>
              <a:rPr lang="fr-FR" sz="2800" dirty="0"/>
              <a:t>en premier ; </a:t>
            </a:r>
          </a:p>
          <a:p>
            <a:pPr marL="514350" indent="-514350">
              <a:buAutoNum type="arabicPeriod"/>
            </a:pPr>
            <a:r>
              <a:rPr lang="fr-FR" sz="2800" dirty="0"/>
              <a:t>en dernier ; </a:t>
            </a:r>
          </a:p>
          <a:p>
            <a:pPr marL="514350" indent="-514350">
              <a:buAutoNum type="arabicPeriod"/>
            </a:pPr>
            <a:r>
              <a:rPr lang="fr-FR" sz="2800" dirty="0"/>
              <a:t>en 5eposition ; </a:t>
            </a:r>
          </a:p>
          <a:p>
            <a:pPr marL="514350" indent="-514350">
              <a:buAutoNum type="arabicPeriod"/>
            </a:pPr>
            <a:r>
              <a:rPr lang="fr-FR" sz="2800" dirty="0"/>
              <a:t>en 2eposition.</a:t>
            </a:r>
          </a:p>
        </p:txBody>
      </p:sp>
      <p:sp>
        <p:nvSpPr>
          <p:cNvPr id="18" name="ZoneTexte 17">
            <a:extLst>
              <a:ext uri="{FF2B5EF4-FFF2-40B4-BE49-F238E27FC236}">
                <a16:creationId xmlns:a16="http://schemas.microsoft.com/office/drawing/2014/main" id="{D28BF40B-A1E1-7E71-659F-35FD854BC194}"/>
              </a:ext>
            </a:extLst>
          </p:cNvPr>
          <p:cNvSpPr txBox="1"/>
          <p:nvPr/>
        </p:nvSpPr>
        <p:spPr>
          <a:xfrm>
            <a:off x="6277475" y="4301699"/>
            <a:ext cx="5561470" cy="2246769"/>
          </a:xfrm>
          <a:prstGeom prst="rect">
            <a:avLst/>
          </a:prstGeom>
          <a:noFill/>
        </p:spPr>
        <p:txBody>
          <a:bodyPr wrap="square">
            <a:spAutoFit/>
          </a:bodyPr>
          <a:lstStyle/>
          <a:p>
            <a:r>
              <a:rPr lang="fr-FR" sz="2800" dirty="0"/>
              <a:t>Colorie :</a:t>
            </a:r>
          </a:p>
          <a:p>
            <a:r>
              <a:rPr lang="fr-FR" sz="2800" dirty="0"/>
              <a:t>5. la 3e bulle après la lettre K </a:t>
            </a:r>
          </a:p>
          <a:p>
            <a:r>
              <a:rPr lang="fr-FR" sz="2800" dirty="0"/>
              <a:t>6. l’avant-dernière bulle </a:t>
            </a:r>
          </a:p>
          <a:p>
            <a:r>
              <a:rPr lang="fr-FR" sz="2800" dirty="0"/>
              <a:t>7. la 20e lettre </a:t>
            </a:r>
          </a:p>
          <a:p>
            <a:r>
              <a:rPr lang="fr-FR" sz="2800" dirty="0"/>
              <a:t>8. la 11e lettre en partant de la fin</a:t>
            </a:r>
          </a:p>
        </p:txBody>
      </p:sp>
      <p:pic>
        <p:nvPicPr>
          <p:cNvPr id="5" name="Image 4">
            <a:extLst>
              <a:ext uri="{FF2B5EF4-FFF2-40B4-BE49-F238E27FC236}">
                <a16:creationId xmlns:a16="http://schemas.microsoft.com/office/drawing/2014/main" id="{26547DBD-569E-0299-30D4-DA2226C91BAE}"/>
              </a:ext>
            </a:extLst>
          </p:cNvPr>
          <p:cNvPicPr>
            <a:picLocks noChangeAspect="1"/>
          </p:cNvPicPr>
          <p:nvPr/>
        </p:nvPicPr>
        <p:blipFill>
          <a:blip r:embed="rId6"/>
          <a:stretch>
            <a:fillRect/>
          </a:stretch>
        </p:blipFill>
        <p:spPr>
          <a:xfrm>
            <a:off x="408752" y="1113835"/>
            <a:ext cx="5448580" cy="3187864"/>
          </a:xfrm>
          <a:prstGeom prst="rect">
            <a:avLst/>
          </a:prstGeom>
        </p:spPr>
      </p:pic>
    </p:spTree>
    <p:extLst>
      <p:ext uri="{BB962C8B-B14F-4D97-AF65-F5344CB8AC3E}">
        <p14:creationId xmlns:p14="http://schemas.microsoft.com/office/powerpoint/2010/main" val="1282070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498EB-D913-4EFD-8F28-5C16EE129BB1}"/>
              </a:ext>
            </a:extLst>
          </p:cNvPr>
          <p:cNvSpPr>
            <a:spLocks noGrp="1"/>
          </p:cNvSpPr>
          <p:nvPr>
            <p:ph type="title"/>
          </p:nvPr>
        </p:nvSpPr>
        <p:spPr/>
        <p:txBody>
          <a:bodyPr/>
          <a:lstStyle/>
          <a:p>
            <a:endParaRPr lang="fr-FR"/>
          </a:p>
        </p:txBody>
      </p:sp>
      <p:grpSp>
        <p:nvGrpSpPr>
          <p:cNvPr id="3" name="Groupe 2">
            <a:extLst>
              <a:ext uri="{FF2B5EF4-FFF2-40B4-BE49-F238E27FC236}">
                <a16:creationId xmlns:a16="http://schemas.microsoft.com/office/drawing/2014/main" id="{4EC5DE38-5D09-84BE-0ED6-DE379542DBA4}"/>
              </a:ext>
            </a:extLst>
          </p:cNvPr>
          <p:cNvGrpSpPr/>
          <p:nvPr/>
        </p:nvGrpSpPr>
        <p:grpSpPr>
          <a:xfrm>
            <a:off x="0" y="0"/>
            <a:ext cx="12192000" cy="6858000"/>
            <a:chOff x="0" y="330200"/>
            <a:chExt cx="9144000" cy="6527800"/>
          </a:xfrm>
        </p:grpSpPr>
        <p:sp>
          <p:nvSpPr>
            <p:cNvPr id="4" name="Rectangle 3">
              <a:extLst>
                <a:ext uri="{FF2B5EF4-FFF2-40B4-BE49-F238E27FC236}">
                  <a16:creationId xmlns:a16="http://schemas.microsoft.com/office/drawing/2014/main" id="{9C966ACC-715D-E932-EAAE-60043F04A73B}"/>
                </a:ext>
              </a:extLst>
            </p:cNvPr>
            <p:cNvSpPr/>
            <p:nvPr/>
          </p:nvSpPr>
          <p:spPr>
            <a:xfrm>
              <a:off x="0" y="330200"/>
              <a:ext cx="9144000" cy="6527800"/>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31343C2C-46D5-27F5-ACC1-7934222628BC}"/>
                </a:ext>
              </a:extLst>
            </p:cNvPr>
            <p:cNvSpPr txBox="1"/>
            <p:nvPr/>
          </p:nvSpPr>
          <p:spPr>
            <a:xfrm>
              <a:off x="477749" y="2980562"/>
              <a:ext cx="7813496" cy="556619"/>
            </a:xfrm>
            <a:prstGeom prst="rect">
              <a:avLst/>
            </a:prstGeom>
            <a:noFill/>
          </p:spPr>
          <p:txBody>
            <a:bodyPr wrap="square" rtlCol="0">
              <a:spAutoFit/>
            </a:bodyPr>
            <a:lstStyle/>
            <a:p>
              <a:endParaRPr lang="fr-FR" sz="3200" b="1" dirty="0">
                <a:solidFill>
                  <a:schemeClr val="bg1"/>
                </a:solidFill>
              </a:endParaRPr>
            </a:p>
          </p:txBody>
        </p:sp>
        <p:pic>
          <p:nvPicPr>
            <p:cNvPr id="6" name="Image 5">
              <a:extLst>
                <a:ext uri="{FF2B5EF4-FFF2-40B4-BE49-F238E27FC236}">
                  <a16:creationId xmlns:a16="http://schemas.microsoft.com/office/drawing/2014/main" id="{4D6A2D50-2F24-BC76-21C6-52F57C5FA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
        <p:nvSpPr>
          <p:cNvPr id="7" name="ZoneTexte 6">
            <a:extLst>
              <a:ext uri="{FF2B5EF4-FFF2-40B4-BE49-F238E27FC236}">
                <a16:creationId xmlns:a16="http://schemas.microsoft.com/office/drawing/2014/main" id="{44B80A3D-619E-9736-5B01-FD3B60000497}"/>
              </a:ext>
            </a:extLst>
          </p:cNvPr>
          <p:cNvSpPr txBox="1"/>
          <p:nvPr/>
        </p:nvSpPr>
        <p:spPr>
          <a:xfrm>
            <a:off x="1894678" y="2643538"/>
            <a:ext cx="9660323" cy="2062103"/>
          </a:xfrm>
          <a:prstGeom prst="rect">
            <a:avLst/>
          </a:prstGeom>
          <a:noFill/>
        </p:spPr>
        <p:txBody>
          <a:bodyPr wrap="square" rtlCol="0">
            <a:spAutoFit/>
          </a:bodyPr>
          <a:lstStyle/>
          <a:p>
            <a:pPr marL="457200" indent="-457200">
              <a:buFont typeface="Wingdings" panose="05000000000000000000" pitchFamily="2" charset="2"/>
              <a:buChar char="è"/>
            </a:pPr>
            <a:r>
              <a:rPr lang="fr-FR" sz="3200" b="1" dirty="0">
                <a:solidFill>
                  <a:schemeClr val="bg1"/>
                </a:solidFill>
              </a:rPr>
              <a:t>Je connais les tables d’addition</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les tables de multiplication</a:t>
            </a:r>
          </a:p>
          <a:p>
            <a:endParaRPr lang="fr-FR" sz="3200" b="1" dirty="0">
              <a:solidFill>
                <a:schemeClr val="bg1"/>
              </a:solidFill>
            </a:endParaRPr>
          </a:p>
        </p:txBody>
      </p:sp>
    </p:spTree>
    <p:extLst>
      <p:ext uri="{BB962C8B-B14F-4D97-AF65-F5344CB8AC3E}">
        <p14:creationId xmlns:p14="http://schemas.microsoft.com/office/powerpoint/2010/main" val="4250113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167E9-C644-E621-9E59-CA0334F9F7CC}"/>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145A0E7B-B300-9931-4B30-0E5178825A64}"/>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4" name="Connecteur droit 3">
            <a:extLst>
              <a:ext uri="{FF2B5EF4-FFF2-40B4-BE49-F238E27FC236}">
                <a16:creationId xmlns:a16="http://schemas.microsoft.com/office/drawing/2014/main" id="{5D16E302-D615-742B-B84F-E423421EB76B}"/>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7" name="ZoneTexte 6">
            <a:extLst>
              <a:ext uri="{FF2B5EF4-FFF2-40B4-BE49-F238E27FC236}">
                <a16:creationId xmlns:a16="http://schemas.microsoft.com/office/drawing/2014/main" id="{5F7EA62B-1336-84A3-E81A-8DBF86E88443}"/>
              </a:ext>
            </a:extLst>
          </p:cNvPr>
          <p:cNvSpPr txBox="1"/>
          <p:nvPr/>
        </p:nvSpPr>
        <p:spPr>
          <a:xfrm>
            <a:off x="2003142" y="1165066"/>
            <a:ext cx="3804005" cy="492443"/>
          </a:xfrm>
          <a:prstGeom prst="rect">
            <a:avLst/>
          </a:prstGeom>
          <a:noFill/>
        </p:spPr>
        <p:txBody>
          <a:bodyPr wrap="square" rtlCol="0">
            <a:spAutoFit/>
          </a:bodyPr>
          <a:lstStyle/>
          <a:p>
            <a:r>
              <a:rPr lang="fr-FR" sz="2600" dirty="0"/>
              <a:t>Lisons les tables d’addition</a:t>
            </a:r>
          </a:p>
        </p:txBody>
      </p:sp>
      <p:pic>
        <p:nvPicPr>
          <p:cNvPr id="8" name="Image 7">
            <a:extLst>
              <a:ext uri="{FF2B5EF4-FFF2-40B4-BE49-F238E27FC236}">
                <a16:creationId xmlns:a16="http://schemas.microsoft.com/office/drawing/2014/main" id="{87302F6A-E46B-4A10-E743-D6C7D45D8B8D}"/>
              </a:ext>
            </a:extLst>
          </p:cNvPr>
          <p:cNvPicPr>
            <a:picLocks noChangeAspect="1"/>
          </p:cNvPicPr>
          <p:nvPr/>
        </p:nvPicPr>
        <p:blipFill>
          <a:blip r:embed="rId3"/>
          <a:stretch>
            <a:fillRect/>
          </a:stretch>
        </p:blipFill>
        <p:spPr>
          <a:xfrm>
            <a:off x="155911" y="1776922"/>
            <a:ext cx="2904197" cy="4536661"/>
          </a:xfrm>
          <a:prstGeom prst="rect">
            <a:avLst/>
          </a:prstGeom>
        </p:spPr>
      </p:pic>
      <p:pic>
        <p:nvPicPr>
          <p:cNvPr id="11" name="Image 10">
            <a:extLst>
              <a:ext uri="{FF2B5EF4-FFF2-40B4-BE49-F238E27FC236}">
                <a16:creationId xmlns:a16="http://schemas.microsoft.com/office/drawing/2014/main" id="{8EDD298B-64A8-E08C-905F-B44DFB295B49}"/>
              </a:ext>
            </a:extLst>
          </p:cNvPr>
          <p:cNvPicPr>
            <a:picLocks noChangeAspect="1"/>
          </p:cNvPicPr>
          <p:nvPr/>
        </p:nvPicPr>
        <p:blipFill>
          <a:blip r:embed="rId4"/>
          <a:stretch>
            <a:fillRect/>
          </a:stretch>
        </p:blipFill>
        <p:spPr>
          <a:xfrm>
            <a:off x="3060108" y="1785681"/>
            <a:ext cx="2856219" cy="4162268"/>
          </a:xfrm>
          <a:prstGeom prst="rect">
            <a:avLst/>
          </a:prstGeom>
        </p:spPr>
      </p:pic>
      <p:sp>
        <p:nvSpPr>
          <p:cNvPr id="12" name="ZoneTexte 11">
            <a:extLst>
              <a:ext uri="{FF2B5EF4-FFF2-40B4-BE49-F238E27FC236}">
                <a16:creationId xmlns:a16="http://schemas.microsoft.com/office/drawing/2014/main" id="{0B3FFB75-9DAB-820B-B503-1CD9EDBA2FE4}"/>
              </a:ext>
            </a:extLst>
          </p:cNvPr>
          <p:cNvSpPr txBox="1"/>
          <p:nvPr/>
        </p:nvSpPr>
        <p:spPr>
          <a:xfrm>
            <a:off x="6972729" y="389254"/>
            <a:ext cx="3804005" cy="892552"/>
          </a:xfrm>
          <a:prstGeom prst="rect">
            <a:avLst/>
          </a:prstGeom>
          <a:noFill/>
        </p:spPr>
        <p:txBody>
          <a:bodyPr wrap="square" rtlCol="0">
            <a:spAutoFit/>
          </a:bodyPr>
          <a:lstStyle/>
          <a:p>
            <a:r>
              <a:rPr lang="fr-FR" sz="2600" dirty="0"/>
              <a:t>Avec ton camarade, lis les tables de multiplication</a:t>
            </a:r>
          </a:p>
        </p:txBody>
      </p:sp>
      <p:pic>
        <p:nvPicPr>
          <p:cNvPr id="14" name="Image 13">
            <a:extLst>
              <a:ext uri="{FF2B5EF4-FFF2-40B4-BE49-F238E27FC236}">
                <a16:creationId xmlns:a16="http://schemas.microsoft.com/office/drawing/2014/main" id="{71FDA029-1A8C-D708-4BCB-2E8B7061EB3D}"/>
              </a:ext>
            </a:extLst>
          </p:cNvPr>
          <p:cNvPicPr>
            <a:picLocks noChangeAspect="1"/>
          </p:cNvPicPr>
          <p:nvPr/>
        </p:nvPicPr>
        <p:blipFill>
          <a:blip r:embed="rId5"/>
          <a:stretch>
            <a:fillRect/>
          </a:stretch>
        </p:blipFill>
        <p:spPr>
          <a:xfrm>
            <a:off x="7505561" y="1281806"/>
            <a:ext cx="3429176" cy="4877051"/>
          </a:xfrm>
          <a:prstGeom prst="rect">
            <a:avLst/>
          </a:prstGeom>
        </p:spPr>
      </p:pic>
      <p:pic>
        <p:nvPicPr>
          <p:cNvPr id="15" name="Picture 2" descr="Collection MHM - Programme 2025 | Editions Nathan">
            <a:extLst>
              <a:ext uri="{FF2B5EF4-FFF2-40B4-BE49-F238E27FC236}">
                <a16:creationId xmlns:a16="http://schemas.microsoft.com/office/drawing/2014/main" id="{003E97C7-B458-9231-2639-74AD0211B1A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3559" y="90380"/>
            <a:ext cx="1332576" cy="1889930"/>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 16">
            <a:extLst>
              <a:ext uri="{FF2B5EF4-FFF2-40B4-BE49-F238E27FC236}">
                <a16:creationId xmlns:a16="http://schemas.microsoft.com/office/drawing/2014/main" id="{04663531-7032-0AD5-A555-87FBC666FD7B}"/>
              </a:ext>
            </a:extLst>
          </p:cNvPr>
          <p:cNvPicPr>
            <a:picLocks noChangeAspect="1"/>
          </p:cNvPicPr>
          <p:nvPr/>
        </p:nvPicPr>
        <p:blipFill>
          <a:blip r:embed="rId7"/>
          <a:stretch>
            <a:fillRect/>
          </a:stretch>
        </p:blipFill>
        <p:spPr>
          <a:xfrm>
            <a:off x="10728191" y="90380"/>
            <a:ext cx="1316581" cy="1889930"/>
          </a:xfrm>
          <a:prstGeom prst="rect">
            <a:avLst/>
          </a:prstGeom>
        </p:spPr>
      </p:pic>
    </p:spTree>
    <p:extLst>
      <p:ext uri="{BB962C8B-B14F-4D97-AF65-F5344CB8AC3E}">
        <p14:creationId xmlns:p14="http://schemas.microsoft.com/office/powerpoint/2010/main" val="1210239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78CF44-DCFC-D534-34C1-E5F7D0FD252D}"/>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F45FF8E7-2668-B1EC-E57F-6B33CC41A98D}"/>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4" name="Connecteur droit 3">
            <a:extLst>
              <a:ext uri="{FF2B5EF4-FFF2-40B4-BE49-F238E27FC236}">
                <a16:creationId xmlns:a16="http://schemas.microsoft.com/office/drawing/2014/main" id="{71A806FC-3DAE-9866-93CA-35DD8FD70C09}"/>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3" name="Image 2">
            <a:extLst>
              <a:ext uri="{FF2B5EF4-FFF2-40B4-BE49-F238E27FC236}">
                <a16:creationId xmlns:a16="http://schemas.microsoft.com/office/drawing/2014/main" id="{B099324E-5D17-B748-7622-7F8BDE5F0D19}"/>
              </a:ext>
            </a:extLst>
          </p:cNvPr>
          <p:cNvPicPr>
            <a:picLocks noChangeAspect="1"/>
          </p:cNvPicPr>
          <p:nvPr/>
        </p:nvPicPr>
        <p:blipFill>
          <a:blip r:embed="rId3"/>
          <a:stretch>
            <a:fillRect/>
          </a:stretch>
        </p:blipFill>
        <p:spPr>
          <a:xfrm>
            <a:off x="271159" y="1886333"/>
            <a:ext cx="5685935" cy="4062404"/>
          </a:xfrm>
          <a:prstGeom prst="rect">
            <a:avLst/>
          </a:prstGeom>
        </p:spPr>
      </p:pic>
      <p:pic>
        <p:nvPicPr>
          <p:cNvPr id="6" name="Picture 2" descr="fiche › Pride Mobility France">
            <a:extLst>
              <a:ext uri="{FF2B5EF4-FFF2-40B4-BE49-F238E27FC236}">
                <a16:creationId xmlns:a16="http://schemas.microsoft.com/office/drawing/2014/main" id="{AA0214D2-C45C-F064-FC00-9CFC9BB36C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8662" y="220355"/>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 9">
            <a:extLst>
              <a:ext uri="{FF2B5EF4-FFF2-40B4-BE49-F238E27FC236}">
                <a16:creationId xmlns:a16="http://schemas.microsoft.com/office/drawing/2014/main" id="{2FA3CFED-143B-A523-8C52-2D24A01B3C5D}"/>
              </a:ext>
            </a:extLst>
          </p:cNvPr>
          <p:cNvPicPr>
            <a:picLocks noChangeAspect="1"/>
          </p:cNvPicPr>
          <p:nvPr/>
        </p:nvPicPr>
        <p:blipFill>
          <a:blip r:embed="rId5"/>
          <a:stretch>
            <a:fillRect/>
          </a:stretch>
        </p:blipFill>
        <p:spPr>
          <a:xfrm>
            <a:off x="7505561" y="1281806"/>
            <a:ext cx="3429176" cy="4877051"/>
          </a:xfrm>
          <a:prstGeom prst="rect">
            <a:avLst/>
          </a:prstGeom>
        </p:spPr>
      </p:pic>
      <p:sp>
        <p:nvSpPr>
          <p:cNvPr id="11" name="ZoneTexte 10">
            <a:extLst>
              <a:ext uri="{FF2B5EF4-FFF2-40B4-BE49-F238E27FC236}">
                <a16:creationId xmlns:a16="http://schemas.microsoft.com/office/drawing/2014/main" id="{6E9708FA-9F15-8F01-FC14-5179941239F7}"/>
              </a:ext>
            </a:extLst>
          </p:cNvPr>
          <p:cNvSpPr txBox="1"/>
          <p:nvPr/>
        </p:nvSpPr>
        <p:spPr>
          <a:xfrm>
            <a:off x="6972729" y="389254"/>
            <a:ext cx="3804005" cy="892552"/>
          </a:xfrm>
          <a:prstGeom prst="rect">
            <a:avLst/>
          </a:prstGeom>
          <a:noFill/>
        </p:spPr>
        <p:txBody>
          <a:bodyPr wrap="square" rtlCol="0">
            <a:spAutoFit/>
          </a:bodyPr>
          <a:lstStyle/>
          <a:p>
            <a:r>
              <a:rPr lang="fr-FR" sz="2600" dirty="0"/>
              <a:t>Avec ton camarade, lis les tables de multiplication</a:t>
            </a:r>
          </a:p>
        </p:txBody>
      </p:sp>
      <p:pic>
        <p:nvPicPr>
          <p:cNvPr id="12" name="Image 11">
            <a:extLst>
              <a:ext uri="{FF2B5EF4-FFF2-40B4-BE49-F238E27FC236}">
                <a16:creationId xmlns:a16="http://schemas.microsoft.com/office/drawing/2014/main" id="{F481F0D4-A19F-8A9D-C948-21B5EE04568C}"/>
              </a:ext>
            </a:extLst>
          </p:cNvPr>
          <p:cNvPicPr>
            <a:picLocks noChangeAspect="1"/>
          </p:cNvPicPr>
          <p:nvPr/>
        </p:nvPicPr>
        <p:blipFill>
          <a:blip r:embed="rId6"/>
          <a:stretch>
            <a:fillRect/>
          </a:stretch>
        </p:blipFill>
        <p:spPr>
          <a:xfrm>
            <a:off x="10728191" y="90380"/>
            <a:ext cx="1316581" cy="1889930"/>
          </a:xfrm>
          <a:prstGeom prst="rect">
            <a:avLst/>
          </a:prstGeom>
        </p:spPr>
      </p:pic>
    </p:spTree>
    <p:extLst>
      <p:ext uri="{BB962C8B-B14F-4D97-AF65-F5344CB8AC3E}">
        <p14:creationId xmlns:p14="http://schemas.microsoft.com/office/powerpoint/2010/main" val="20386424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75AAB1B8-70BA-F01B-EE75-5C2A91C09AC1}"/>
              </a:ext>
            </a:extLst>
          </p:cNvPr>
          <p:cNvGrpSpPr/>
          <p:nvPr/>
        </p:nvGrpSpPr>
        <p:grpSpPr>
          <a:xfrm>
            <a:off x="0" y="0"/>
            <a:ext cx="12192000" cy="6858000"/>
            <a:chOff x="0" y="330200"/>
            <a:chExt cx="9144000" cy="6527800"/>
          </a:xfrm>
          <a:solidFill>
            <a:srgbClr val="F4B183"/>
          </a:solidFill>
        </p:grpSpPr>
        <p:sp>
          <p:nvSpPr>
            <p:cNvPr id="5" name="Rectangle 4">
              <a:extLst>
                <a:ext uri="{FF2B5EF4-FFF2-40B4-BE49-F238E27FC236}">
                  <a16:creationId xmlns:a16="http://schemas.microsoft.com/office/drawing/2014/main" id="{B7AB0DA4-D129-C267-F7DF-56A8D003F93B}"/>
                </a:ext>
              </a:extLst>
            </p:cNvPr>
            <p:cNvSpPr/>
            <p:nvPr/>
          </p:nvSpPr>
          <p:spPr>
            <a:xfrm>
              <a:off x="0" y="330200"/>
              <a:ext cx="9144000" cy="6527800"/>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2B705F02-1C20-CE75-31A3-326B46FD579B}"/>
                </a:ext>
              </a:extLst>
            </p:cNvPr>
            <p:cNvSpPr txBox="1"/>
            <p:nvPr/>
          </p:nvSpPr>
          <p:spPr>
            <a:xfrm>
              <a:off x="780980" y="2078315"/>
              <a:ext cx="8137133" cy="2431548"/>
            </a:xfrm>
            <a:prstGeom prst="rect">
              <a:avLst/>
            </a:prstGeom>
            <a:grp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 / multiplicatifs</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endParaRPr lang="fr-FR" sz="3200" b="1" dirty="0">
                <a:solidFill>
                  <a:schemeClr val="bg1"/>
                </a:solidFill>
              </a:endParaRPr>
            </a:p>
          </p:txBody>
        </p:sp>
        <p:pic>
          <p:nvPicPr>
            <p:cNvPr id="7" name="Image 6">
              <a:extLst>
                <a:ext uri="{FF2B5EF4-FFF2-40B4-BE49-F238E27FC236}">
                  <a16:creationId xmlns:a16="http://schemas.microsoft.com/office/drawing/2014/main" id="{763D8586-44B6-2F44-AFFB-C5BBD5BF1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a:grpFill/>
          </p:spPr>
        </p:pic>
      </p:grpSp>
    </p:spTree>
    <p:extLst>
      <p:ext uri="{BB962C8B-B14F-4D97-AF65-F5344CB8AC3E}">
        <p14:creationId xmlns:p14="http://schemas.microsoft.com/office/powerpoint/2010/main" val="1027353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E7E43-E711-6BF2-B499-D48485CD0485}"/>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9CB73B15-EA58-9A86-F2FE-826CD30F7FD6}"/>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3" name="Image 2">
            <a:extLst>
              <a:ext uri="{FF2B5EF4-FFF2-40B4-BE49-F238E27FC236}">
                <a16:creationId xmlns:a16="http://schemas.microsoft.com/office/drawing/2014/main" id="{86B2AC11-747A-FB7C-430F-AAEBEB4955C7}"/>
              </a:ext>
            </a:extLst>
          </p:cNvPr>
          <p:cNvPicPr>
            <a:picLocks noChangeAspect="1"/>
          </p:cNvPicPr>
          <p:nvPr/>
        </p:nvPicPr>
        <p:blipFill>
          <a:blip r:embed="rId3"/>
          <a:stretch>
            <a:fillRect/>
          </a:stretch>
        </p:blipFill>
        <p:spPr>
          <a:xfrm>
            <a:off x="2914715" y="1134774"/>
            <a:ext cx="6929792" cy="5287094"/>
          </a:xfrm>
          <a:prstGeom prst="rect">
            <a:avLst/>
          </a:prstGeom>
        </p:spPr>
      </p:pic>
      <p:sp>
        <p:nvSpPr>
          <p:cNvPr id="5" name="Titre 1">
            <a:extLst>
              <a:ext uri="{FF2B5EF4-FFF2-40B4-BE49-F238E27FC236}">
                <a16:creationId xmlns:a16="http://schemas.microsoft.com/office/drawing/2014/main" id="{2B7538E2-E98D-DF22-168F-A7BC19C4067C}"/>
              </a:ext>
            </a:extLst>
          </p:cNvPr>
          <p:cNvSpPr txBox="1">
            <a:spLocks/>
          </p:cNvSpPr>
          <p:nvPr/>
        </p:nvSpPr>
        <p:spPr>
          <a:xfrm>
            <a:off x="3678149" y="264481"/>
            <a:ext cx="5208998" cy="43702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defRPr/>
            </a:pPr>
            <a:r>
              <a:rPr lang="fr-FR" sz="3200" dirty="0">
                <a:latin typeface="+mn-lt"/>
              </a:rPr>
              <a:t>Je cherche en suivant 4 étapes</a:t>
            </a:r>
            <a:endParaRPr kumimoji="0" lang="fr-FR" sz="3000" b="1" i="0" strike="noStrike" kern="1200" cap="none" spc="0" normalizeH="0" baseline="0" noProof="0" dirty="0">
              <a:ln>
                <a:noFill/>
              </a:ln>
              <a:solidFill>
                <a:prstClr val="black"/>
              </a:solidFill>
              <a:effectLst/>
              <a:uLnTx/>
              <a:uFillTx/>
              <a:latin typeface="+mn-lt"/>
            </a:endParaRPr>
          </a:p>
        </p:txBody>
      </p:sp>
    </p:spTree>
    <p:extLst>
      <p:ext uri="{BB962C8B-B14F-4D97-AF65-F5344CB8AC3E}">
        <p14:creationId xmlns:p14="http://schemas.microsoft.com/office/powerpoint/2010/main" val="2063651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15654</TotalTime>
  <Words>717</Words>
  <Application>Microsoft Office PowerPoint</Application>
  <PresentationFormat>Grand écran</PresentationFormat>
  <Paragraphs>84</Paragraphs>
  <Slides>17</Slides>
  <Notes>13</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17</vt:i4>
      </vt:variant>
    </vt:vector>
  </HeadingPairs>
  <TitlesOfParts>
    <vt:vector size="23" baseType="lpstr">
      <vt:lpstr>Arial</vt:lpstr>
      <vt:lpstr>Calibri</vt:lpstr>
      <vt:lpstr>Calibri Light</vt:lpstr>
      <vt:lpstr>KG Turning Tables</vt:lpstr>
      <vt:lpstr>Wingdings</vt:lpstr>
      <vt:lpstr>Thème Office</vt:lpstr>
      <vt:lpstr>PERIODE 3  séance 62</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Laetitia</dc:creator>
  <cp:lastModifiedBy>VALERIE BAILLY</cp:lastModifiedBy>
  <cp:revision>364</cp:revision>
  <dcterms:created xsi:type="dcterms:W3CDTF">2018-07-28T07:30:27Z</dcterms:created>
  <dcterms:modified xsi:type="dcterms:W3CDTF">2026-01-02T09:15:29Z</dcterms:modified>
</cp:coreProperties>
</file>