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7" r:id="rId2"/>
    <p:sldId id="281" r:id="rId3"/>
    <p:sldId id="1548" r:id="rId4"/>
    <p:sldId id="1563" r:id="rId5"/>
    <p:sldId id="467" r:id="rId6"/>
    <p:sldId id="1529" r:id="rId7"/>
    <p:sldId id="532" r:id="rId8"/>
    <p:sldId id="1348" r:id="rId9"/>
    <p:sldId id="1536" r:id="rId10"/>
    <p:sldId id="1564" r:id="rId11"/>
    <p:sldId id="1565" r:id="rId12"/>
    <p:sldId id="275" r:id="rId13"/>
    <p:sldId id="1470" r:id="rId14"/>
    <p:sldId id="1571" r:id="rId15"/>
    <p:sldId id="1566" r:id="rId16"/>
    <p:sldId id="1567" r:id="rId17"/>
    <p:sldId id="1568" r:id="rId18"/>
    <p:sldId id="1569" r:id="rId19"/>
    <p:sldId id="1570"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autoAdjust="0"/>
    <p:restoredTop sz="93741" autoAdjust="0"/>
  </p:normalViewPr>
  <p:slideViewPr>
    <p:cSldViewPr snapToGrid="0">
      <p:cViewPr varScale="1">
        <p:scale>
          <a:sx n="62" d="100"/>
          <a:sy n="62" d="100"/>
        </p:scale>
        <p:origin x="4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2EE6E-593A-2687-19A8-00489B8BB7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0B0CA5D-C673-B85C-7E3A-0B4D4EB311B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302E15B-E293-A0F9-60C1-AFA291068EC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E3BC2A6-33DB-1428-6E64-8D76F94FAFA6}"/>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708644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0E01A-1140-0034-6D2E-E01A9CB1812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17CBC89-006E-BF81-3030-79E582D5F9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F4F5414-EFBA-99EB-85C0-FA50B42D52BF}"/>
              </a:ext>
            </a:extLst>
          </p:cNvPr>
          <p:cNvSpPr>
            <a:spLocks noGrp="1"/>
          </p:cNvSpPr>
          <p:nvPr>
            <p:ph type="body" idx="1"/>
          </p:nvPr>
        </p:nvSpPr>
        <p:spPr/>
        <p:txBody>
          <a:bodyPr/>
          <a:lstStyle/>
          <a:p>
            <a:r>
              <a:rPr lang="fr-FR" dirty="0"/>
              <a:t>.CP - Distribuer le matériel de numération aux binômes d’élèves. Ils n’ont pas tous le même matériel, mais doivent fabriquer le nombre avec le matériel reçu. Laisser 2-3 min de recherche. Faire une synthèse des différentes productions et verbaliser : Pour fabriquer le nombre 65, vous avez préparé 6 dizaines, 6 paquets de 10, ce qui représente 60 unités, et 5 unités seules.</a:t>
            </a:r>
          </a:p>
        </p:txBody>
      </p:sp>
      <p:sp>
        <p:nvSpPr>
          <p:cNvPr id="4" name="Espace réservé du numéro de diapositive 3">
            <a:extLst>
              <a:ext uri="{FF2B5EF4-FFF2-40B4-BE49-F238E27FC236}">
                <a16:creationId xmlns:a16="http://schemas.microsoft.com/office/drawing/2014/main" id="{C6AE4B9E-2B2D-565E-50FA-D30B895D9A03}"/>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1644713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B829C-C61F-BB78-53F8-9191E860D34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F089427-FDA9-3524-A75B-524F1FCBC7C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BECC128-BB1A-8263-F5A5-A78E92AB5487}"/>
              </a:ext>
            </a:extLst>
          </p:cNvPr>
          <p:cNvSpPr>
            <a:spLocks noGrp="1"/>
          </p:cNvSpPr>
          <p:nvPr>
            <p:ph type="body" idx="1"/>
          </p:nvPr>
        </p:nvSpPr>
        <p:spPr/>
        <p:txBody>
          <a:bodyPr/>
          <a:lstStyle/>
          <a:p>
            <a:r>
              <a:rPr lang="fr-FR" dirty="0"/>
              <a:t>.CP - ils doivent trouver le maximum d’écritures différentes. Laisser 2-3 min de recherche. Faire une synthèse des différentes productions au tableau, par exemple : 65 = 60 + 5          65 = 10 + 10 + 10 + 10 + 10 + 10 + 5           65 = 50 + 10 + 5               65 = 40 + 20 + 5 </a:t>
            </a:r>
          </a:p>
          <a:p>
            <a:r>
              <a:rPr lang="fr-FR" dirty="0"/>
              <a:t>Conclure : Dans ces nombres, on voit le chiffre 6. Il désigne les 6 dizaines, et on le retrouve dans le nom du nombre : « soixante ».</a:t>
            </a:r>
          </a:p>
        </p:txBody>
      </p:sp>
      <p:sp>
        <p:nvSpPr>
          <p:cNvPr id="4" name="Espace réservé du numéro de diapositive 3">
            <a:extLst>
              <a:ext uri="{FF2B5EF4-FFF2-40B4-BE49-F238E27FC236}">
                <a16:creationId xmlns:a16="http://schemas.microsoft.com/office/drawing/2014/main" id="{1D7BB84B-DEA0-6076-74E8-9A96D639B5F3}"/>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360633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A7583-FC11-5A00-EA65-414C6578EC7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702642B-A4D0-E486-A7EE-905E375B8D7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C037369-E92C-6B48-B343-6659D64E88D4}"/>
              </a:ext>
            </a:extLst>
          </p:cNvPr>
          <p:cNvSpPr>
            <a:spLocks noGrp="1"/>
          </p:cNvSpPr>
          <p:nvPr>
            <p:ph type="body" idx="1"/>
          </p:nvPr>
        </p:nvSpPr>
        <p:spPr/>
        <p:txBody>
          <a:bodyPr/>
          <a:lstStyle/>
          <a:p>
            <a:r>
              <a:rPr lang="fr-FR" dirty="0"/>
              <a:t>.CP - ils doivent d’abord le fabriquer avec le matériel de numération : montrer que grâce au matériel, on retrouve le nom du nombre. On peut mettre d’un côté 60 (6 dizaines) et de l’autre 13.</a:t>
            </a:r>
          </a:p>
        </p:txBody>
      </p:sp>
      <p:sp>
        <p:nvSpPr>
          <p:cNvPr id="4" name="Espace réservé du numéro de diapositive 3">
            <a:extLst>
              <a:ext uri="{FF2B5EF4-FFF2-40B4-BE49-F238E27FC236}">
                <a16:creationId xmlns:a16="http://schemas.microsoft.com/office/drawing/2014/main" id="{7FB7B047-DC47-BAFC-4FD2-3C82FAF51AB0}"/>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300032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F76DE-57D0-C0D9-C407-1E9E6F82B72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A550145-DD78-A87E-6C34-6D594025C8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98730E4-C7F0-1427-2C38-9C02856E2E30}"/>
              </a:ext>
            </a:extLst>
          </p:cNvPr>
          <p:cNvSpPr>
            <a:spLocks noGrp="1"/>
          </p:cNvSpPr>
          <p:nvPr>
            <p:ph type="body" idx="1"/>
          </p:nvPr>
        </p:nvSpPr>
        <p:spPr/>
        <p:txBody>
          <a:bodyPr/>
          <a:lstStyle/>
          <a:p>
            <a:r>
              <a:rPr lang="fr-FR" dirty="0"/>
              <a:t>.CP - Une fois de plus, mettre le doigt sur la décomposition liée au nom du nombre. Conclure : Dans ces deux nombres, on entend encore soixante, mais là, le nombre ne commence pas par un six, mais par un sept. Expliciter la règle de fonctionnement : Quand j’entends « soixante » dans le nom d’un nombre, je sais qu’il va commencer par un 6 ou un 7. Pour savoir par quel chiffre il commence, je suis attentif à la suite du nom : si c’est 1, 2, 3… (montrer sur la bande numérique la suite des nombres), alors il va commencer par un 6. Si la suite du nombre est de la famille de 10 : 11, 12, 13, 14… alors le nombre commence par un 7. Je peux m’en souvenir grâce à la décomposition : 78, c’est 60 plus 18, donc j’ai 6 dizaines et encore la dizaine de 18.</a:t>
            </a:r>
          </a:p>
        </p:txBody>
      </p:sp>
      <p:sp>
        <p:nvSpPr>
          <p:cNvPr id="4" name="Espace réservé du numéro de diapositive 3">
            <a:extLst>
              <a:ext uri="{FF2B5EF4-FFF2-40B4-BE49-F238E27FC236}">
                <a16:creationId xmlns:a16="http://schemas.microsoft.com/office/drawing/2014/main" id="{B572EF4B-A51D-B64D-712D-E4A8B3F2C1A8}"/>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4175857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758F5-67C2-58C9-DAFA-CFD30BC213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008651E-2098-B6F2-1E6F-BD2BEE4E919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DE3F222-9E75-0DAD-85A8-C53D18B36615}"/>
              </a:ext>
            </a:extLst>
          </p:cNvPr>
          <p:cNvSpPr>
            <a:spLocks noGrp="1"/>
          </p:cNvSpPr>
          <p:nvPr>
            <p:ph type="body" idx="1"/>
          </p:nvPr>
        </p:nvSpPr>
        <p:spPr/>
        <p:txBody>
          <a:bodyPr/>
          <a:lstStyle/>
          <a:p>
            <a:r>
              <a:rPr lang="fr-FR" dirty="0"/>
              <a:t>.CP Une fois de plus, mettre le doigt sur la décomposition liée au nom du nombre. Conclure : Dans ces deux nombres, on entend encore soixante, mais là, le nombre ne commence pas par un six, mais par un sept. Expliciter la règle de fonctionnement : Quand j’entends « soixante » dans le nom d’un nombre, je sais qu’il va commencer par un 6 ou un 7. Pour savoir par quel chiffre il commence, je suis attentif à la suite du nom : si c’est 1, 2, 3… (montrer sur la bande numérique la suite des nombres), alors il va commencer par un 6. Si la suite du nombre est de la famille de 10 : 11, 12, 13, 14… alors le nombre commence par un 7. Je peux m’en souvenir grâce à la décomposition : 78, c’est 60 plus 18, donc j’ai 6 dizaines et encore la dizaine de 18.</a:t>
            </a:r>
          </a:p>
        </p:txBody>
      </p:sp>
      <p:sp>
        <p:nvSpPr>
          <p:cNvPr id="4" name="Espace réservé du numéro de diapositive 3">
            <a:extLst>
              <a:ext uri="{FF2B5EF4-FFF2-40B4-BE49-F238E27FC236}">
                <a16:creationId xmlns:a16="http://schemas.microsoft.com/office/drawing/2014/main" id="{3ABE99AA-0174-00B2-7A0A-3BEDB62E29AF}"/>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944874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A5284-06A1-6AE0-CE4E-FDFA1E2F9C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2261C14-5561-F184-EAE6-A8E629E0F04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CDF8D7-E780-497C-41D0-600F5A52E32C}"/>
              </a:ext>
            </a:extLst>
          </p:cNvPr>
          <p:cNvSpPr>
            <a:spLocks noGrp="1"/>
          </p:cNvSpPr>
          <p:nvPr>
            <p:ph type="body" idx="1"/>
          </p:nvPr>
        </p:nvSpPr>
        <p:spPr/>
        <p:txBody>
          <a:bodyPr/>
          <a:lstStyle/>
          <a:p>
            <a:r>
              <a:rPr lang="fr-FR" dirty="0"/>
              <a:t>CP - Corriger : Ce n’était pas 22, car j’ai dit 2 dizaines et 12 unités, et pas 2 unités. Montrer comment procéder à partir d’un calepin des nombres (je me mets à 12 et j’ajoute 2 dizaines) ou à partir des cartons-nombres (je superpose le carton 20 et les cartons 10 et 2).</a:t>
            </a:r>
          </a:p>
        </p:txBody>
      </p:sp>
      <p:sp>
        <p:nvSpPr>
          <p:cNvPr id="4" name="Espace réservé du numéro de diapositive 3">
            <a:extLst>
              <a:ext uri="{FF2B5EF4-FFF2-40B4-BE49-F238E27FC236}">
                <a16:creationId xmlns:a16="http://schemas.microsoft.com/office/drawing/2014/main" id="{0BABF381-53D0-100B-43C7-443035C05599}"/>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1184116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319F71-25EA-AA38-0B59-C39A9BEEF09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DEB5697-F403-15CC-D4EF-A78F45142BC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082F455-E157-EFB0-9560-CF93D7C6653D}"/>
              </a:ext>
            </a:extLst>
          </p:cNvPr>
          <p:cNvSpPr>
            <a:spLocks noGrp="1"/>
          </p:cNvSpPr>
          <p:nvPr>
            <p:ph type="body" idx="1"/>
          </p:nvPr>
        </p:nvSpPr>
        <p:spPr/>
        <p:txBody>
          <a:bodyPr/>
          <a:lstStyle/>
          <a:p>
            <a:r>
              <a:rPr lang="fr-FR" dirty="0"/>
              <a:t>CP - Corriger : Ce n’était pas 22, car j’ai dit 2 dizaines et 12 unités, et pas 2 unités. Montrer comment procéder à partir d’un calepin des nombres (je me mets à 12 et j’ajoute 2 dizaines) ou à partir des cartons-nombres (je superpose le carton 20 et les cartons 10 et 2).</a:t>
            </a:r>
          </a:p>
          <a:p>
            <a:r>
              <a:rPr lang="fr-FR" dirty="0"/>
              <a:t>CE1 – Faire constater qu’il n’y a qu’une représentation en fait qui peut se tourner et qu’elle donne le même résultat. Faire le lien avec la séance où cela a déjà été vu (c’est un rappel). Expliciter que cela permet de choisir le calcul le plus simple (rappel du « 10 × 3 » et « 3 × 10 »).</a:t>
            </a:r>
          </a:p>
        </p:txBody>
      </p:sp>
      <p:sp>
        <p:nvSpPr>
          <p:cNvPr id="4" name="Espace réservé du numéro de diapositive 3">
            <a:extLst>
              <a:ext uri="{FF2B5EF4-FFF2-40B4-BE49-F238E27FC236}">
                <a16:creationId xmlns:a16="http://schemas.microsoft.com/office/drawing/2014/main" id="{5008C96F-60C2-03B8-5CF1-045474A4C738}"/>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3769784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AEDC9-D5E5-6689-6D22-58B9D4F973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23C190-1C40-1A6F-D889-FF43595DF99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D94C0-8B6D-D46E-6AD5-9088EBB21F0E}"/>
              </a:ext>
            </a:extLst>
          </p:cNvPr>
          <p:cNvSpPr>
            <a:spLocks noGrp="1"/>
          </p:cNvSpPr>
          <p:nvPr>
            <p:ph type="body" idx="1"/>
          </p:nvPr>
        </p:nvSpPr>
        <p:spPr/>
        <p:txBody>
          <a:bodyPr/>
          <a:lstStyle/>
          <a:p>
            <a:r>
              <a:rPr lang="fr-FR" dirty="0"/>
              <a:t>CP - Pour les élèves qui l’ont déjà fini, plu sieurs possibilités : leur donner des activités de calcul mental à faire dans le cahier ou avec un outil numérique ou leur proposer la Boite à énigmes. </a:t>
            </a:r>
          </a:p>
          <a:p>
            <a:r>
              <a:rPr lang="fr-FR" dirty="0"/>
              <a:t>CE1 - Expliquer ce qui va être travaillé avec ce mini-fichier : le calcul mental, les procédures, les tables, les opérations…</a:t>
            </a:r>
          </a:p>
          <a:p>
            <a:r>
              <a:rPr lang="fr-FR" dirty="0"/>
              <a:t>Ils doivent réaliser l’exercice 1 qui propose une pyramide de calculs. Rappeler si besoin la procédure. Laisser 3 min. Corriger collectivement. Faire remarquer que l’un des calculs utilisait la stratégie C3 (ajouter 9).</a:t>
            </a:r>
          </a:p>
        </p:txBody>
      </p:sp>
      <p:sp>
        <p:nvSpPr>
          <p:cNvPr id="4" name="Espace réservé du numéro de diapositive 3">
            <a:extLst>
              <a:ext uri="{FF2B5EF4-FFF2-40B4-BE49-F238E27FC236}">
                <a16:creationId xmlns:a16="http://schemas.microsoft.com/office/drawing/2014/main" id="{144715E4-B73A-4331-B3B9-46CC620D0F7C}"/>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734700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Mon chat mange 20 g de croquettes le matin et 20 g le soir. Quelle quantité mange-t-il chaque jour ? </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CA0DA-D555-7A50-79CA-7FBFB8CC3EF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50E27C6-12E2-9414-183D-9A6DD9A75BB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4A475C-9140-82A0-E306-AA4F3E1253E5}"/>
              </a:ext>
            </a:extLst>
          </p:cNvPr>
          <p:cNvSpPr>
            <a:spLocks noGrp="1"/>
          </p:cNvSpPr>
          <p:nvPr>
            <p:ph type="body" idx="1"/>
          </p:nvPr>
        </p:nvSpPr>
        <p:spPr/>
        <p:txBody>
          <a:bodyPr/>
          <a:lstStyle/>
          <a:p>
            <a:r>
              <a:rPr lang="fr-FR" dirty="0"/>
              <a:t>CP - Je range mes cartes dans 3 boites. Je mets 10 cartes par boite. Combien de cartes ai-je en tout ? </a:t>
            </a:r>
          </a:p>
          <a:p>
            <a:r>
              <a:rPr lang="fr-FR" dirty="0"/>
              <a:t>– Dans la boulangerie, il y a 4 tartes aux fraises, 4 tartes aux pommes et 4 tartes au citron. Combien de tartes y a-t-il au total ? </a:t>
            </a:r>
          </a:p>
          <a:p>
            <a:r>
              <a:rPr lang="fr-FR" dirty="0"/>
              <a:t>- J’ai 15 €. J’achète un pain au chocolat à 2 €. Combien me reste-t-il d’argent ?</a:t>
            </a:r>
          </a:p>
        </p:txBody>
      </p:sp>
      <p:sp>
        <p:nvSpPr>
          <p:cNvPr id="4" name="Espace réservé du numéro de diapositive 3">
            <a:extLst>
              <a:ext uri="{FF2B5EF4-FFF2-40B4-BE49-F238E27FC236}">
                <a16:creationId xmlns:a16="http://schemas.microsoft.com/office/drawing/2014/main" id="{D6EA0DB4-C845-7B14-3163-B94ABB28BC74}"/>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3514874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3750F-063E-2B00-5AE6-041EEB40380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AF43257-D5FF-7AFF-2E81-C58C10EA888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F8BBF9A-5BFF-99A9-3F6A-363CA3BA1862}"/>
              </a:ext>
            </a:extLst>
          </p:cNvPr>
          <p:cNvSpPr>
            <a:spLocks noGrp="1"/>
          </p:cNvSpPr>
          <p:nvPr>
            <p:ph type="body" idx="1"/>
          </p:nvPr>
        </p:nvSpPr>
        <p:spPr/>
        <p:txBody>
          <a:bodyPr/>
          <a:lstStyle/>
          <a:p>
            <a:r>
              <a:rPr lang="fr-FR" dirty="0"/>
              <a:t>CP - Je range mes cartes dans 3 boites. Je mets 10 cartes par boite. Combien de cartes ai-je en tout ? </a:t>
            </a:r>
          </a:p>
          <a:p>
            <a:r>
              <a:rPr lang="fr-FR" dirty="0"/>
              <a:t>– Dans la boulangerie, il y a 4 tartes aux fraises, 4 tartes aux pommes et 4 tartes au citron. Combien de tartes y a-t-il au total ? </a:t>
            </a:r>
          </a:p>
          <a:p>
            <a:r>
              <a:rPr lang="fr-FR" dirty="0"/>
              <a:t>- J’ai 15 €. J’achète un pain au chocolat à 2 €. Combien me reste-t-il d’argent ?</a:t>
            </a:r>
          </a:p>
        </p:txBody>
      </p:sp>
      <p:sp>
        <p:nvSpPr>
          <p:cNvPr id="4" name="Espace réservé du numéro de diapositive 3">
            <a:extLst>
              <a:ext uri="{FF2B5EF4-FFF2-40B4-BE49-F238E27FC236}">
                <a16:creationId xmlns:a16="http://schemas.microsoft.com/office/drawing/2014/main" id="{684622A8-18AD-79C6-4060-E69416DFD0D8}"/>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959698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0E01A-1140-0034-6D2E-E01A9CB1812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17CBC89-006E-BF81-3030-79E582D5F9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F4F5414-EFBA-99EB-85C0-FA50B42D52B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6AE4B9E-2B2D-565E-50FA-D30B895D9A03}"/>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1644713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61</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B2B45-BB7C-BEAA-B281-37FB9D2138A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8F05EC37-1102-EA4D-5F09-68646E600F9F}"/>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2D8A9741-E0E7-1D01-0AE8-F57682833E08}"/>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BFBDE01B-889E-9E56-AFF9-83A13BA0E244}"/>
              </a:ext>
            </a:extLst>
          </p:cNvPr>
          <p:cNvSpPr txBox="1"/>
          <p:nvPr/>
        </p:nvSpPr>
        <p:spPr>
          <a:xfrm>
            <a:off x="739738" y="1763395"/>
            <a:ext cx="4777481" cy="3539430"/>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sp>
        <p:nvSpPr>
          <p:cNvPr id="5" name="ZoneTexte 4">
            <a:extLst>
              <a:ext uri="{FF2B5EF4-FFF2-40B4-BE49-F238E27FC236}">
                <a16:creationId xmlns:a16="http://schemas.microsoft.com/office/drawing/2014/main" id="{D82EFACF-AD6D-B6B7-C7CB-5AC4D27B3E4D}"/>
              </a:ext>
            </a:extLst>
          </p:cNvPr>
          <p:cNvSpPr txBox="1"/>
          <p:nvPr/>
        </p:nvSpPr>
        <p:spPr>
          <a:xfrm>
            <a:off x="6318609" y="2797274"/>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2</a:t>
            </a:r>
          </a:p>
          <a:p>
            <a:r>
              <a:rPr lang="fr-FR" sz="2600" b="1" dirty="0"/>
              <a:t>2/ </a:t>
            </a:r>
            <a:r>
              <a:rPr lang="fr-FR" sz="2600" dirty="0"/>
              <a:t>Lisons le problème </a:t>
            </a:r>
            <a:r>
              <a:rPr lang="fr-FR" sz="2600" b="1" dirty="0"/>
              <a:t>3</a:t>
            </a:r>
          </a:p>
          <a:p>
            <a:r>
              <a:rPr lang="fr-FR" sz="2600" b="1" dirty="0"/>
              <a:t>3/ </a:t>
            </a:r>
            <a:r>
              <a:rPr lang="fr-FR" sz="2600" dirty="0"/>
              <a:t>Résous le problème</a:t>
            </a:r>
            <a:endParaRPr lang="fr-FR" sz="2400" b="1" dirty="0"/>
          </a:p>
        </p:txBody>
      </p:sp>
      <p:pic>
        <p:nvPicPr>
          <p:cNvPr id="6" name="Image 5">
            <a:extLst>
              <a:ext uri="{FF2B5EF4-FFF2-40B4-BE49-F238E27FC236}">
                <a16:creationId xmlns:a16="http://schemas.microsoft.com/office/drawing/2014/main" id="{64DE4E36-AF7A-3F81-FCB2-1ECBC33C2459}"/>
              </a:ext>
            </a:extLst>
          </p:cNvPr>
          <p:cNvPicPr>
            <a:picLocks noChangeAspect="1"/>
          </p:cNvPicPr>
          <p:nvPr/>
        </p:nvPicPr>
        <p:blipFill>
          <a:blip r:embed="rId3"/>
          <a:stretch>
            <a:fillRect/>
          </a:stretch>
        </p:blipFill>
        <p:spPr>
          <a:xfrm>
            <a:off x="10560829" y="196524"/>
            <a:ext cx="1352120" cy="1889930"/>
          </a:xfrm>
          <a:prstGeom prst="rect">
            <a:avLst/>
          </a:prstGeom>
        </p:spPr>
      </p:pic>
      <p:pic>
        <p:nvPicPr>
          <p:cNvPr id="7" name="Image 6">
            <a:extLst>
              <a:ext uri="{FF2B5EF4-FFF2-40B4-BE49-F238E27FC236}">
                <a16:creationId xmlns:a16="http://schemas.microsoft.com/office/drawing/2014/main" id="{DEDEDE8E-F03D-94B3-5C5F-BD9607DAF265}"/>
              </a:ext>
            </a:extLst>
          </p:cNvPr>
          <p:cNvPicPr>
            <a:picLocks noChangeAspect="1"/>
          </p:cNvPicPr>
          <p:nvPr/>
        </p:nvPicPr>
        <p:blipFill>
          <a:blip r:embed="rId4"/>
          <a:srcRect t="13596" b="13650"/>
          <a:stretch>
            <a:fillRect/>
          </a:stretch>
        </p:blipFill>
        <p:spPr>
          <a:xfrm>
            <a:off x="1150150" y="125950"/>
            <a:ext cx="1038797" cy="755747"/>
          </a:xfrm>
          <a:prstGeom prst="rect">
            <a:avLst/>
          </a:prstGeom>
        </p:spPr>
      </p:pic>
    </p:spTree>
    <p:extLst>
      <p:ext uri="{BB962C8B-B14F-4D97-AF65-F5344CB8AC3E}">
        <p14:creationId xmlns:p14="http://schemas.microsoft.com/office/powerpoint/2010/main" val="1959950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63711-E2DC-16D3-83F5-6EC6B4A166A0}"/>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CE76C90A-6C29-D60B-4364-1E25F8F31282}"/>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679C84A7-5964-F82D-C6E0-E621B99CC365}"/>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9A545D77-EDDB-1B50-0389-782992924798}"/>
              </a:ext>
            </a:extLst>
          </p:cNvPr>
          <p:cNvSpPr txBox="1"/>
          <p:nvPr/>
        </p:nvSpPr>
        <p:spPr>
          <a:xfrm>
            <a:off x="739738" y="1763395"/>
            <a:ext cx="4777481" cy="3539430"/>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sp>
        <p:nvSpPr>
          <p:cNvPr id="5" name="ZoneTexte 4">
            <a:extLst>
              <a:ext uri="{FF2B5EF4-FFF2-40B4-BE49-F238E27FC236}">
                <a16:creationId xmlns:a16="http://schemas.microsoft.com/office/drawing/2014/main" id="{F389114F-58A5-AE5C-2EF5-0BE26BE06F56}"/>
              </a:ext>
            </a:extLst>
          </p:cNvPr>
          <p:cNvSpPr txBox="1"/>
          <p:nvPr/>
        </p:nvSpPr>
        <p:spPr>
          <a:xfrm>
            <a:off x="6318609" y="2797274"/>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2</a:t>
            </a:r>
          </a:p>
          <a:p>
            <a:r>
              <a:rPr lang="fr-FR" sz="2600" b="1" dirty="0"/>
              <a:t>2/ </a:t>
            </a:r>
            <a:r>
              <a:rPr lang="fr-FR" sz="2600" dirty="0"/>
              <a:t>Lisons le problème </a:t>
            </a:r>
            <a:r>
              <a:rPr lang="fr-FR" sz="2600" b="1" dirty="0"/>
              <a:t>3</a:t>
            </a:r>
          </a:p>
          <a:p>
            <a:r>
              <a:rPr lang="fr-FR" sz="2600" b="1" dirty="0"/>
              <a:t>3/ </a:t>
            </a:r>
            <a:r>
              <a:rPr lang="fr-FR" sz="2600" dirty="0"/>
              <a:t>Résous le problème</a:t>
            </a:r>
            <a:endParaRPr lang="fr-FR" sz="2400" b="1" dirty="0"/>
          </a:p>
        </p:txBody>
      </p:sp>
      <p:pic>
        <p:nvPicPr>
          <p:cNvPr id="6" name="Image 5">
            <a:extLst>
              <a:ext uri="{FF2B5EF4-FFF2-40B4-BE49-F238E27FC236}">
                <a16:creationId xmlns:a16="http://schemas.microsoft.com/office/drawing/2014/main" id="{6C82BEFB-5330-691E-5AFB-A1204C386BE2}"/>
              </a:ext>
            </a:extLst>
          </p:cNvPr>
          <p:cNvPicPr>
            <a:picLocks noChangeAspect="1"/>
          </p:cNvPicPr>
          <p:nvPr/>
        </p:nvPicPr>
        <p:blipFill>
          <a:blip r:embed="rId3"/>
          <a:stretch>
            <a:fillRect/>
          </a:stretch>
        </p:blipFill>
        <p:spPr>
          <a:xfrm>
            <a:off x="10560829" y="196524"/>
            <a:ext cx="1352120" cy="1889930"/>
          </a:xfrm>
          <a:prstGeom prst="rect">
            <a:avLst/>
          </a:prstGeom>
        </p:spPr>
      </p:pic>
      <p:pic>
        <p:nvPicPr>
          <p:cNvPr id="7" name="Image 6">
            <a:extLst>
              <a:ext uri="{FF2B5EF4-FFF2-40B4-BE49-F238E27FC236}">
                <a16:creationId xmlns:a16="http://schemas.microsoft.com/office/drawing/2014/main" id="{B083CF22-7B98-A997-E7D3-EA430C510249}"/>
              </a:ext>
            </a:extLst>
          </p:cNvPr>
          <p:cNvPicPr>
            <a:picLocks noChangeAspect="1"/>
          </p:cNvPicPr>
          <p:nvPr/>
        </p:nvPicPr>
        <p:blipFill>
          <a:blip r:embed="rId4"/>
          <a:srcRect t="13596" b="13650"/>
          <a:stretch>
            <a:fillRect/>
          </a:stretch>
        </p:blipFill>
        <p:spPr>
          <a:xfrm>
            <a:off x="1150150" y="125950"/>
            <a:ext cx="1038797" cy="755747"/>
          </a:xfrm>
          <a:prstGeom prst="rect">
            <a:avLst/>
          </a:prstGeom>
        </p:spPr>
      </p:pic>
    </p:spTree>
    <p:extLst>
      <p:ext uri="{BB962C8B-B14F-4D97-AF65-F5344CB8AC3E}">
        <p14:creationId xmlns:p14="http://schemas.microsoft.com/office/powerpoint/2010/main" val="222630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1904225"/>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comprends les nombres de 60 à 79</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poser une addition – Je sais utiliser la monnaie</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62191-477E-719B-B991-B669826B66C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6F50E638-66FD-F742-8FD5-706B12546EB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B1BDBFC-331E-6908-0EA6-5A782345CFE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25835674-3A1F-866D-CC5D-8323E15FBE3B}"/>
              </a:ext>
            </a:extLst>
          </p:cNvPr>
          <p:cNvSpPr txBox="1"/>
          <p:nvPr/>
        </p:nvSpPr>
        <p:spPr>
          <a:xfrm>
            <a:off x="6303738" y="881696"/>
            <a:ext cx="5606587" cy="5693866"/>
          </a:xfrm>
          <a:prstGeom prst="rect">
            <a:avLst/>
          </a:prstGeom>
          <a:noFill/>
        </p:spPr>
        <p:txBody>
          <a:bodyPr wrap="square" rtlCol="0">
            <a:spAutoFit/>
          </a:bodyPr>
          <a:lstStyle/>
          <a:p>
            <a:r>
              <a:rPr lang="fr-FR" sz="2800" dirty="0"/>
              <a:t>La famille Martin est partie en vacances. </a:t>
            </a:r>
          </a:p>
          <a:p>
            <a:r>
              <a:rPr lang="fr-FR" sz="2800" dirty="0"/>
              <a:t>Le matin, ils ont parcouru 213 kilomètres. </a:t>
            </a:r>
          </a:p>
          <a:p>
            <a:r>
              <a:rPr lang="fr-FR" sz="2800" dirty="0"/>
              <a:t>L’après-midi, ils ont fait 145 kilomètres avant d’arriver à destination. </a:t>
            </a:r>
          </a:p>
          <a:p>
            <a:endParaRPr lang="fr-FR" sz="2800" dirty="0"/>
          </a:p>
          <a:p>
            <a:r>
              <a:rPr lang="fr-FR" sz="2800" b="1" dirty="0"/>
              <a:t>Quelle distance ont-ils parcourue au total ? </a:t>
            </a:r>
          </a:p>
          <a:p>
            <a:endParaRPr lang="fr-FR" sz="2800" b="1" dirty="0"/>
          </a:p>
          <a:p>
            <a:r>
              <a:rPr lang="fr-FR" sz="2800" i="1" dirty="0"/>
              <a:t>Ecris l’opération mais ne fais pas le calcul.</a:t>
            </a:r>
            <a:endParaRPr lang="fr-FR" sz="2600" i="1" dirty="0"/>
          </a:p>
        </p:txBody>
      </p:sp>
      <p:pic>
        <p:nvPicPr>
          <p:cNvPr id="9" name="Image 8">
            <a:extLst>
              <a:ext uri="{FF2B5EF4-FFF2-40B4-BE49-F238E27FC236}">
                <a16:creationId xmlns:a16="http://schemas.microsoft.com/office/drawing/2014/main" id="{3EA96EE2-36DB-D2FF-135A-41E8F32394B2}"/>
              </a:ext>
            </a:extLst>
          </p:cNvPr>
          <p:cNvPicPr>
            <a:picLocks noChangeAspect="1"/>
          </p:cNvPicPr>
          <p:nvPr/>
        </p:nvPicPr>
        <p:blipFill>
          <a:blip r:embed="rId3"/>
          <a:srcRect t="13596" b="13650"/>
          <a:stretch>
            <a:fillRect/>
          </a:stretch>
        </p:blipFill>
        <p:spPr>
          <a:xfrm>
            <a:off x="10871528" y="190093"/>
            <a:ext cx="1038797" cy="755747"/>
          </a:xfrm>
          <a:prstGeom prst="rect">
            <a:avLst/>
          </a:prstGeom>
        </p:spPr>
      </p:pic>
      <p:pic>
        <p:nvPicPr>
          <p:cNvPr id="3" name="Image 2">
            <a:extLst>
              <a:ext uri="{FF2B5EF4-FFF2-40B4-BE49-F238E27FC236}">
                <a16:creationId xmlns:a16="http://schemas.microsoft.com/office/drawing/2014/main" id="{555C6FB7-1094-1C36-275E-B56E76BBE60D}"/>
              </a:ext>
            </a:extLst>
          </p:cNvPr>
          <p:cNvPicPr>
            <a:picLocks noChangeAspect="1"/>
          </p:cNvPicPr>
          <p:nvPr/>
        </p:nvPicPr>
        <p:blipFill>
          <a:blip r:embed="rId4"/>
          <a:stretch>
            <a:fillRect/>
          </a:stretch>
        </p:blipFill>
        <p:spPr>
          <a:xfrm>
            <a:off x="1705512" y="713313"/>
            <a:ext cx="3721291" cy="5397777"/>
          </a:xfrm>
          <a:prstGeom prst="rect">
            <a:avLst/>
          </a:prstGeom>
        </p:spPr>
      </p:pic>
    </p:spTree>
    <p:extLst>
      <p:ext uri="{BB962C8B-B14F-4D97-AF65-F5344CB8AC3E}">
        <p14:creationId xmlns:p14="http://schemas.microsoft.com/office/powerpoint/2010/main" val="2002274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9FBA3-0144-2982-FC8B-CC603B1F1248}"/>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F6E592C-D723-6197-59D4-6E5C8CF294A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66115F1C-8E37-6D9F-230B-47FC6091CF9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57C4AE8C-A9AC-AB9F-9D91-B6F3AB0C11EA}"/>
              </a:ext>
            </a:extLst>
          </p:cNvPr>
          <p:cNvSpPr txBox="1"/>
          <p:nvPr/>
        </p:nvSpPr>
        <p:spPr>
          <a:xfrm>
            <a:off x="7132443" y="819190"/>
            <a:ext cx="3680712" cy="3477875"/>
          </a:xfrm>
          <a:prstGeom prst="rect">
            <a:avLst/>
          </a:prstGeom>
          <a:noFill/>
        </p:spPr>
        <p:txBody>
          <a:bodyPr wrap="square">
            <a:spAutoFit/>
          </a:bodyPr>
          <a:lstStyle/>
          <a:p>
            <a:r>
              <a:rPr lang="fr-FR" sz="2200" dirty="0"/>
              <a:t>La famille Martin est partie en vacances. </a:t>
            </a:r>
          </a:p>
          <a:p>
            <a:r>
              <a:rPr lang="fr-FR" sz="2200" dirty="0"/>
              <a:t>Le matin, ils ont parcouru 213 kilomètres. </a:t>
            </a:r>
          </a:p>
          <a:p>
            <a:r>
              <a:rPr lang="fr-FR" sz="2200" dirty="0"/>
              <a:t>L’après-midi, ils ont fait 145 kilomètres avant d’arriver à destination. </a:t>
            </a:r>
          </a:p>
          <a:p>
            <a:endParaRPr lang="fr-FR" sz="2200" dirty="0"/>
          </a:p>
          <a:p>
            <a:r>
              <a:rPr lang="fr-FR" sz="2200" b="1" dirty="0"/>
              <a:t>Quelle distance ont-ils parcourue au total ? </a:t>
            </a:r>
          </a:p>
        </p:txBody>
      </p:sp>
      <p:sp>
        <p:nvSpPr>
          <p:cNvPr id="3" name="ZoneTexte 2">
            <a:extLst>
              <a:ext uri="{FF2B5EF4-FFF2-40B4-BE49-F238E27FC236}">
                <a16:creationId xmlns:a16="http://schemas.microsoft.com/office/drawing/2014/main" id="{4F7A824C-D2F6-FE71-08E7-89A0D852F93E}"/>
              </a:ext>
            </a:extLst>
          </p:cNvPr>
          <p:cNvSpPr txBox="1"/>
          <p:nvPr/>
        </p:nvSpPr>
        <p:spPr>
          <a:xfrm>
            <a:off x="7348678" y="4735940"/>
            <a:ext cx="1336859" cy="1477328"/>
          </a:xfrm>
          <a:prstGeom prst="rect">
            <a:avLst/>
          </a:prstGeom>
          <a:noFill/>
        </p:spPr>
        <p:txBody>
          <a:bodyPr wrap="square" rtlCol="0">
            <a:spAutoFit/>
          </a:bodyPr>
          <a:lstStyle/>
          <a:p>
            <a:r>
              <a:rPr lang="fr-FR" sz="4500" dirty="0"/>
              <a:t>213  </a:t>
            </a:r>
            <a:r>
              <a:rPr lang="fr-FR" sz="4500" u="sng" dirty="0"/>
              <a:t>135</a:t>
            </a:r>
          </a:p>
        </p:txBody>
      </p:sp>
      <p:sp>
        <p:nvSpPr>
          <p:cNvPr id="4" name="ZoneTexte 3">
            <a:extLst>
              <a:ext uri="{FF2B5EF4-FFF2-40B4-BE49-F238E27FC236}">
                <a16:creationId xmlns:a16="http://schemas.microsoft.com/office/drawing/2014/main" id="{BDB69345-08D2-8658-A6D9-783BD6292117}"/>
              </a:ext>
            </a:extLst>
          </p:cNvPr>
          <p:cNvSpPr txBox="1"/>
          <p:nvPr/>
        </p:nvSpPr>
        <p:spPr>
          <a:xfrm>
            <a:off x="7012037" y="5082189"/>
            <a:ext cx="471604" cy="784830"/>
          </a:xfrm>
          <a:prstGeom prst="rect">
            <a:avLst/>
          </a:prstGeom>
          <a:noFill/>
        </p:spPr>
        <p:txBody>
          <a:bodyPr wrap="none" rtlCol="0">
            <a:spAutoFit/>
          </a:bodyPr>
          <a:lstStyle/>
          <a:p>
            <a:r>
              <a:rPr lang="fr-FR" sz="4500" dirty="0"/>
              <a:t>+</a:t>
            </a:r>
          </a:p>
        </p:txBody>
      </p:sp>
      <p:pic>
        <p:nvPicPr>
          <p:cNvPr id="10" name="Image 9">
            <a:extLst>
              <a:ext uri="{FF2B5EF4-FFF2-40B4-BE49-F238E27FC236}">
                <a16:creationId xmlns:a16="http://schemas.microsoft.com/office/drawing/2014/main" id="{1A04F9C0-CB42-7612-38B1-77A942EEFB1E}"/>
              </a:ext>
            </a:extLst>
          </p:cNvPr>
          <p:cNvPicPr>
            <a:picLocks noChangeAspect="1"/>
          </p:cNvPicPr>
          <p:nvPr/>
        </p:nvPicPr>
        <p:blipFill>
          <a:blip r:embed="rId3"/>
          <a:stretch>
            <a:fillRect/>
          </a:stretch>
        </p:blipFill>
        <p:spPr>
          <a:xfrm>
            <a:off x="1378845" y="713313"/>
            <a:ext cx="3721291" cy="5397777"/>
          </a:xfrm>
          <a:prstGeom prst="rect">
            <a:avLst/>
          </a:prstGeom>
        </p:spPr>
      </p:pic>
      <p:pic>
        <p:nvPicPr>
          <p:cNvPr id="9" name="Image 8">
            <a:extLst>
              <a:ext uri="{FF2B5EF4-FFF2-40B4-BE49-F238E27FC236}">
                <a16:creationId xmlns:a16="http://schemas.microsoft.com/office/drawing/2014/main" id="{965100D0-C383-CE0B-821B-66944F6A4ADB}"/>
              </a:ext>
            </a:extLst>
          </p:cNvPr>
          <p:cNvPicPr>
            <a:picLocks noChangeAspect="1"/>
          </p:cNvPicPr>
          <p:nvPr/>
        </p:nvPicPr>
        <p:blipFill>
          <a:blip r:embed="rId4"/>
          <a:stretch>
            <a:fillRect/>
          </a:stretch>
        </p:blipFill>
        <p:spPr>
          <a:xfrm>
            <a:off x="10934079" y="126268"/>
            <a:ext cx="957596" cy="1174409"/>
          </a:xfrm>
          <a:prstGeom prst="rect">
            <a:avLst/>
          </a:prstGeom>
        </p:spPr>
      </p:pic>
    </p:spTree>
    <p:extLst>
      <p:ext uri="{BB962C8B-B14F-4D97-AF65-F5344CB8AC3E}">
        <p14:creationId xmlns:p14="http://schemas.microsoft.com/office/powerpoint/2010/main" val="4102140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62191-477E-719B-B991-B669826B66C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6F50E638-66FD-F742-8FD5-706B12546EB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B1BDBFC-331E-6908-0EA6-5A782345CFE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C3BB4ED8-46FA-0B9D-7E0F-49D75E843106}"/>
              </a:ext>
            </a:extLst>
          </p:cNvPr>
          <p:cNvSpPr txBox="1"/>
          <p:nvPr/>
        </p:nvSpPr>
        <p:spPr>
          <a:xfrm>
            <a:off x="2386728" y="2672763"/>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65</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11618094-95D2-A876-79FA-0B51E53B3211}"/>
              </a:ext>
            </a:extLst>
          </p:cNvPr>
          <p:cNvSpPr txBox="1"/>
          <p:nvPr/>
        </p:nvSpPr>
        <p:spPr>
          <a:xfrm>
            <a:off x="953923" y="1828562"/>
            <a:ext cx="4515956" cy="954107"/>
          </a:xfrm>
          <a:prstGeom prst="rect">
            <a:avLst/>
          </a:prstGeom>
          <a:noFill/>
        </p:spPr>
        <p:txBody>
          <a:bodyPr wrap="square" rtlCol="0">
            <a:spAutoFit/>
          </a:bodyPr>
          <a:lstStyle/>
          <a:p>
            <a:r>
              <a:rPr lang="fr-FR" sz="2800" dirty="0"/>
              <a:t>Avec ton camarade, fabrique le nombre</a:t>
            </a:r>
          </a:p>
        </p:txBody>
      </p:sp>
      <p:pic>
        <p:nvPicPr>
          <p:cNvPr id="5" name="Picture 2" descr="LUNDI 30 MARS CALEPIN DES NOMBRES - YouTube">
            <a:extLst>
              <a:ext uri="{FF2B5EF4-FFF2-40B4-BE49-F238E27FC236}">
                <a16:creationId xmlns:a16="http://schemas.microsoft.com/office/drawing/2014/main" id="{6E4E9670-B1F4-EA6D-0A6B-372D8D9708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68" y="130719"/>
            <a:ext cx="1884316" cy="14114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artes à tâches en numération sur la valeur des chiffres - L'école  d'Ailleurs">
            <a:extLst>
              <a:ext uri="{FF2B5EF4-FFF2-40B4-BE49-F238E27FC236}">
                <a16:creationId xmlns:a16="http://schemas.microsoft.com/office/drawing/2014/main" id="{18DBAEB2-C28A-DFB3-1851-26317F3296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553" y="164500"/>
            <a:ext cx="2052434" cy="1174794"/>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id="{E33F35F3-050F-9CA2-1E55-8350A9FEB5D1}"/>
              </a:ext>
            </a:extLst>
          </p:cNvPr>
          <p:cNvPicPr>
            <a:picLocks noChangeAspect="1"/>
          </p:cNvPicPr>
          <p:nvPr/>
        </p:nvPicPr>
        <p:blipFill>
          <a:blip r:embed="rId5"/>
          <a:srcRect t="62456" r="46897"/>
          <a:stretch>
            <a:fillRect/>
          </a:stretch>
        </p:blipFill>
        <p:spPr>
          <a:xfrm>
            <a:off x="4569356" y="164500"/>
            <a:ext cx="1077364" cy="750977"/>
          </a:xfrm>
          <a:prstGeom prst="rect">
            <a:avLst/>
          </a:prstGeom>
        </p:spPr>
      </p:pic>
      <p:pic>
        <p:nvPicPr>
          <p:cNvPr id="20" name="Image 19">
            <a:extLst>
              <a:ext uri="{FF2B5EF4-FFF2-40B4-BE49-F238E27FC236}">
                <a16:creationId xmlns:a16="http://schemas.microsoft.com/office/drawing/2014/main" id="{1517BFD4-7431-5D32-179A-6D170F503848}"/>
              </a:ext>
            </a:extLst>
          </p:cNvPr>
          <p:cNvPicPr>
            <a:picLocks noChangeAspect="1"/>
          </p:cNvPicPr>
          <p:nvPr/>
        </p:nvPicPr>
        <p:blipFill>
          <a:blip r:embed="rId6"/>
          <a:stretch>
            <a:fillRect/>
          </a:stretch>
        </p:blipFill>
        <p:spPr>
          <a:xfrm>
            <a:off x="6264190" y="1858345"/>
            <a:ext cx="5763123" cy="3391749"/>
          </a:xfrm>
          <a:prstGeom prst="rect">
            <a:avLst/>
          </a:prstGeom>
        </p:spPr>
      </p:pic>
      <p:pic>
        <p:nvPicPr>
          <p:cNvPr id="21" name="Image 20">
            <a:extLst>
              <a:ext uri="{FF2B5EF4-FFF2-40B4-BE49-F238E27FC236}">
                <a16:creationId xmlns:a16="http://schemas.microsoft.com/office/drawing/2014/main" id="{907CB225-1B82-F950-7D7E-F0913CB16C67}"/>
              </a:ext>
            </a:extLst>
          </p:cNvPr>
          <p:cNvPicPr>
            <a:picLocks noChangeAspect="1"/>
          </p:cNvPicPr>
          <p:nvPr/>
        </p:nvPicPr>
        <p:blipFill>
          <a:blip r:embed="rId7"/>
          <a:stretch>
            <a:fillRect/>
          </a:stretch>
        </p:blipFill>
        <p:spPr>
          <a:xfrm>
            <a:off x="10829242" y="164646"/>
            <a:ext cx="1362758" cy="1343564"/>
          </a:xfrm>
          <a:prstGeom prst="rect">
            <a:avLst/>
          </a:prstGeom>
        </p:spPr>
      </p:pic>
      <p:sp>
        <p:nvSpPr>
          <p:cNvPr id="22" name="ZoneTexte 21">
            <a:extLst>
              <a:ext uri="{FF2B5EF4-FFF2-40B4-BE49-F238E27FC236}">
                <a16:creationId xmlns:a16="http://schemas.microsoft.com/office/drawing/2014/main" id="{B8D0DD9C-6892-7569-61BE-4374F1CC0F70}"/>
              </a:ext>
            </a:extLst>
          </p:cNvPr>
          <p:cNvSpPr txBox="1"/>
          <p:nvPr/>
        </p:nvSpPr>
        <p:spPr>
          <a:xfrm>
            <a:off x="7024237" y="704353"/>
            <a:ext cx="4515956" cy="523220"/>
          </a:xfrm>
          <a:prstGeom prst="rect">
            <a:avLst/>
          </a:prstGeom>
          <a:noFill/>
        </p:spPr>
        <p:txBody>
          <a:bodyPr wrap="square" rtlCol="0">
            <a:spAutoFit/>
          </a:bodyPr>
          <a:lstStyle/>
          <a:p>
            <a:r>
              <a:rPr lang="fr-FR" sz="2800" dirty="0"/>
              <a:t>Pose et calcule</a:t>
            </a:r>
          </a:p>
        </p:txBody>
      </p:sp>
    </p:spTree>
    <p:extLst>
      <p:ext uri="{BB962C8B-B14F-4D97-AF65-F5344CB8AC3E}">
        <p14:creationId xmlns:p14="http://schemas.microsoft.com/office/powerpoint/2010/main" val="4262849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40F35E-E12A-6B9D-078D-F20EB2BD9BD2}"/>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F630D5BC-35F3-BA2A-B661-523F5CBE5A68}"/>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AC05D5D3-0CFF-68DF-3385-42BC2749853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33C5EA63-2866-169C-5C29-DDFCE99E61BB}"/>
              </a:ext>
            </a:extLst>
          </p:cNvPr>
          <p:cNvSpPr txBox="1"/>
          <p:nvPr/>
        </p:nvSpPr>
        <p:spPr>
          <a:xfrm>
            <a:off x="2386728" y="2672763"/>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65</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36716E3B-840A-01E9-5BC1-A215FBD9A923}"/>
              </a:ext>
            </a:extLst>
          </p:cNvPr>
          <p:cNvSpPr txBox="1"/>
          <p:nvPr/>
        </p:nvSpPr>
        <p:spPr>
          <a:xfrm>
            <a:off x="953923" y="1828562"/>
            <a:ext cx="4515956" cy="954107"/>
          </a:xfrm>
          <a:prstGeom prst="rect">
            <a:avLst/>
          </a:prstGeom>
          <a:noFill/>
        </p:spPr>
        <p:txBody>
          <a:bodyPr wrap="square" rtlCol="0">
            <a:spAutoFit/>
          </a:bodyPr>
          <a:lstStyle/>
          <a:p>
            <a:r>
              <a:rPr lang="fr-FR" sz="2800" dirty="0"/>
              <a:t>Ecris le nombre sous forme additive</a:t>
            </a:r>
          </a:p>
        </p:txBody>
      </p:sp>
      <p:pic>
        <p:nvPicPr>
          <p:cNvPr id="2" name="Image 1">
            <a:extLst>
              <a:ext uri="{FF2B5EF4-FFF2-40B4-BE49-F238E27FC236}">
                <a16:creationId xmlns:a16="http://schemas.microsoft.com/office/drawing/2014/main" id="{9672BBFE-D964-32C2-51F8-16EB9BCCE9B4}"/>
              </a:ext>
            </a:extLst>
          </p:cNvPr>
          <p:cNvPicPr>
            <a:picLocks noChangeAspect="1"/>
          </p:cNvPicPr>
          <p:nvPr/>
        </p:nvPicPr>
        <p:blipFill>
          <a:blip r:embed="rId3"/>
          <a:stretch>
            <a:fillRect/>
          </a:stretch>
        </p:blipFill>
        <p:spPr>
          <a:xfrm>
            <a:off x="5469879" y="164646"/>
            <a:ext cx="1362758" cy="1343564"/>
          </a:xfrm>
          <a:prstGeom prst="rect">
            <a:avLst/>
          </a:prstGeom>
        </p:spPr>
      </p:pic>
      <p:pic>
        <p:nvPicPr>
          <p:cNvPr id="8" name="Image 7">
            <a:extLst>
              <a:ext uri="{FF2B5EF4-FFF2-40B4-BE49-F238E27FC236}">
                <a16:creationId xmlns:a16="http://schemas.microsoft.com/office/drawing/2014/main" id="{31868E90-2387-1032-09D4-9C85044AFA3D}"/>
              </a:ext>
            </a:extLst>
          </p:cNvPr>
          <p:cNvPicPr>
            <a:picLocks noChangeAspect="1"/>
          </p:cNvPicPr>
          <p:nvPr/>
        </p:nvPicPr>
        <p:blipFill>
          <a:blip r:embed="rId4"/>
          <a:stretch>
            <a:fillRect/>
          </a:stretch>
        </p:blipFill>
        <p:spPr>
          <a:xfrm>
            <a:off x="6264190" y="1858345"/>
            <a:ext cx="5763123" cy="3391749"/>
          </a:xfrm>
          <a:prstGeom prst="rect">
            <a:avLst/>
          </a:prstGeom>
        </p:spPr>
      </p:pic>
      <p:sp>
        <p:nvSpPr>
          <p:cNvPr id="9" name="ZoneTexte 8">
            <a:extLst>
              <a:ext uri="{FF2B5EF4-FFF2-40B4-BE49-F238E27FC236}">
                <a16:creationId xmlns:a16="http://schemas.microsoft.com/office/drawing/2014/main" id="{36498960-D9F1-740C-DDEA-465F81434BA4}"/>
              </a:ext>
            </a:extLst>
          </p:cNvPr>
          <p:cNvSpPr txBox="1"/>
          <p:nvPr/>
        </p:nvSpPr>
        <p:spPr>
          <a:xfrm>
            <a:off x="7024237" y="704353"/>
            <a:ext cx="4515956" cy="523220"/>
          </a:xfrm>
          <a:prstGeom prst="rect">
            <a:avLst/>
          </a:prstGeom>
          <a:noFill/>
        </p:spPr>
        <p:txBody>
          <a:bodyPr wrap="square" rtlCol="0">
            <a:spAutoFit/>
          </a:bodyPr>
          <a:lstStyle/>
          <a:p>
            <a:r>
              <a:rPr lang="fr-FR" sz="2800" dirty="0"/>
              <a:t>Pose et calcule</a:t>
            </a:r>
          </a:p>
        </p:txBody>
      </p:sp>
    </p:spTree>
    <p:extLst>
      <p:ext uri="{BB962C8B-B14F-4D97-AF65-F5344CB8AC3E}">
        <p14:creationId xmlns:p14="http://schemas.microsoft.com/office/powerpoint/2010/main" val="3126003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454B0-85DB-7C78-C5FD-2C5E5B0F1B31}"/>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3417B684-860B-3E71-D009-761BCBD118E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8068146-C6CC-B7C8-B2C9-AD468FDC4FB3}"/>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C6D7AE9B-4499-B265-C7E8-E9C7C2A74307}"/>
              </a:ext>
            </a:extLst>
          </p:cNvPr>
          <p:cNvSpPr txBox="1"/>
          <p:nvPr/>
        </p:nvSpPr>
        <p:spPr>
          <a:xfrm>
            <a:off x="2386728" y="2672763"/>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73</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EF35DF12-3E1E-B992-8243-D14B5B68A3ED}"/>
              </a:ext>
            </a:extLst>
          </p:cNvPr>
          <p:cNvSpPr txBox="1"/>
          <p:nvPr/>
        </p:nvSpPr>
        <p:spPr>
          <a:xfrm>
            <a:off x="953923" y="1828562"/>
            <a:ext cx="4515956" cy="1384995"/>
          </a:xfrm>
          <a:prstGeom prst="rect">
            <a:avLst/>
          </a:prstGeom>
          <a:noFill/>
        </p:spPr>
        <p:txBody>
          <a:bodyPr wrap="square" rtlCol="0">
            <a:spAutoFit/>
          </a:bodyPr>
          <a:lstStyle/>
          <a:p>
            <a:r>
              <a:rPr lang="fr-FR" sz="2800" dirty="0"/>
              <a:t>Avec ton camarade, change de matériel et fabrique le nombre</a:t>
            </a:r>
          </a:p>
        </p:txBody>
      </p:sp>
      <p:pic>
        <p:nvPicPr>
          <p:cNvPr id="5" name="Picture 2" descr="LUNDI 30 MARS CALEPIN DES NOMBRES - YouTube">
            <a:extLst>
              <a:ext uri="{FF2B5EF4-FFF2-40B4-BE49-F238E27FC236}">
                <a16:creationId xmlns:a16="http://schemas.microsoft.com/office/drawing/2014/main" id="{B4AD9645-35BB-90B3-D176-EF271E88DB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68" y="130719"/>
            <a:ext cx="1884316" cy="14114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artes à tâches en numération sur la valeur des chiffres - L'école  d'Ailleurs">
            <a:extLst>
              <a:ext uri="{FF2B5EF4-FFF2-40B4-BE49-F238E27FC236}">
                <a16:creationId xmlns:a16="http://schemas.microsoft.com/office/drawing/2014/main" id="{78FE0E73-5EDA-0529-2C04-C58E7D7B61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553" y="164500"/>
            <a:ext cx="2052434" cy="1174794"/>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id="{8A2F8C5B-720C-28A5-C4CF-C9007217B86C}"/>
              </a:ext>
            </a:extLst>
          </p:cNvPr>
          <p:cNvPicPr>
            <a:picLocks noChangeAspect="1"/>
          </p:cNvPicPr>
          <p:nvPr/>
        </p:nvPicPr>
        <p:blipFill>
          <a:blip r:embed="rId5"/>
          <a:srcRect t="62456" r="46897"/>
          <a:stretch>
            <a:fillRect/>
          </a:stretch>
        </p:blipFill>
        <p:spPr>
          <a:xfrm>
            <a:off x="4569356" y="164500"/>
            <a:ext cx="1077364" cy="750977"/>
          </a:xfrm>
          <a:prstGeom prst="rect">
            <a:avLst/>
          </a:prstGeom>
        </p:spPr>
      </p:pic>
      <p:pic>
        <p:nvPicPr>
          <p:cNvPr id="2" name="Image 1">
            <a:extLst>
              <a:ext uri="{FF2B5EF4-FFF2-40B4-BE49-F238E27FC236}">
                <a16:creationId xmlns:a16="http://schemas.microsoft.com/office/drawing/2014/main" id="{AFEA3E27-ACD8-37E2-A097-076F1A69A6DF}"/>
              </a:ext>
            </a:extLst>
          </p:cNvPr>
          <p:cNvPicPr>
            <a:picLocks noChangeAspect="1"/>
          </p:cNvPicPr>
          <p:nvPr/>
        </p:nvPicPr>
        <p:blipFill>
          <a:blip r:embed="rId6"/>
          <a:stretch>
            <a:fillRect/>
          </a:stretch>
        </p:blipFill>
        <p:spPr>
          <a:xfrm>
            <a:off x="6264190" y="1858345"/>
            <a:ext cx="5763123" cy="3391749"/>
          </a:xfrm>
          <a:prstGeom prst="rect">
            <a:avLst/>
          </a:prstGeom>
        </p:spPr>
      </p:pic>
      <p:sp>
        <p:nvSpPr>
          <p:cNvPr id="8" name="ZoneTexte 7">
            <a:extLst>
              <a:ext uri="{FF2B5EF4-FFF2-40B4-BE49-F238E27FC236}">
                <a16:creationId xmlns:a16="http://schemas.microsoft.com/office/drawing/2014/main" id="{0F1A0BCF-7A33-704A-1E87-8AB4DBBE9C01}"/>
              </a:ext>
            </a:extLst>
          </p:cNvPr>
          <p:cNvSpPr txBox="1"/>
          <p:nvPr/>
        </p:nvSpPr>
        <p:spPr>
          <a:xfrm>
            <a:off x="7024237" y="704353"/>
            <a:ext cx="4515956" cy="523220"/>
          </a:xfrm>
          <a:prstGeom prst="rect">
            <a:avLst/>
          </a:prstGeom>
          <a:noFill/>
        </p:spPr>
        <p:txBody>
          <a:bodyPr wrap="square" rtlCol="0">
            <a:spAutoFit/>
          </a:bodyPr>
          <a:lstStyle/>
          <a:p>
            <a:r>
              <a:rPr lang="fr-FR" sz="2800" dirty="0"/>
              <a:t>Pose et calcule</a:t>
            </a:r>
          </a:p>
        </p:txBody>
      </p:sp>
      <p:pic>
        <p:nvPicPr>
          <p:cNvPr id="9" name="Image 8">
            <a:extLst>
              <a:ext uri="{FF2B5EF4-FFF2-40B4-BE49-F238E27FC236}">
                <a16:creationId xmlns:a16="http://schemas.microsoft.com/office/drawing/2014/main" id="{9AB61B99-4E8B-2982-23C9-C49321051FD3}"/>
              </a:ext>
            </a:extLst>
          </p:cNvPr>
          <p:cNvPicPr>
            <a:picLocks noChangeAspect="1"/>
          </p:cNvPicPr>
          <p:nvPr/>
        </p:nvPicPr>
        <p:blipFill>
          <a:blip r:embed="rId7"/>
          <a:stretch>
            <a:fillRect/>
          </a:stretch>
        </p:blipFill>
        <p:spPr>
          <a:xfrm>
            <a:off x="10829242" y="164646"/>
            <a:ext cx="1362758" cy="1343564"/>
          </a:xfrm>
          <a:prstGeom prst="rect">
            <a:avLst/>
          </a:prstGeom>
        </p:spPr>
      </p:pic>
    </p:spTree>
    <p:extLst>
      <p:ext uri="{BB962C8B-B14F-4D97-AF65-F5344CB8AC3E}">
        <p14:creationId xmlns:p14="http://schemas.microsoft.com/office/powerpoint/2010/main" val="3830554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830CF-9341-488E-D6F8-21E74ACF20ED}"/>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EA78E939-DEC0-3F89-BF7C-54D055269C6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35157D47-5D34-D370-D56A-7AE2F8771F9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F9EAC061-99C2-1912-B6D1-24D61FA2E2AE}"/>
              </a:ext>
            </a:extLst>
          </p:cNvPr>
          <p:cNvSpPr txBox="1"/>
          <p:nvPr/>
        </p:nvSpPr>
        <p:spPr>
          <a:xfrm>
            <a:off x="2386728" y="2672763"/>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73</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684418D3-DB54-358D-3071-E6A37E867332}"/>
              </a:ext>
            </a:extLst>
          </p:cNvPr>
          <p:cNvSpPr txBox="1"/>
          <p:nvPr/>
        </p:nvSpPr>
        <p:spPr>
          <a:xfrm>
            <a:off x="953923" y="1828562"/>
            <a:ext cx="4515956" cy="954107"/>
          </a:xfrm>
          <a:prstGeom prst="rect">
            <a:avLst/>
          </a:prstGeom>
          <a:noFill/>
        </p:spPr>
        <p:txBody>
          <a:bodyPr wrap="square" rtlCol="0">
            <a:spAutoFit/>
          </a:bodyPr>
          <a:lstStyle/>
          <a:p>
            <a:r>
              <a:rPr lang="fr-FR" sz="2800" dirty="0"/>
              <a:t>Ecris le nombre sous forme additive</a:t>
            </a:r>
          </a:p>
        </p:txBody>
      </p:sp>
      <p:pic>
        <p:nvPicPr>
          <p:cNvPr id="2" name="Image 1">
            <a:extLst>
              <a:ext uri="{FF2B5EF4-FFF2-40B4-BE49-F238E27FC236}">
                <a16:creationId xmlns:a16="http://schemas.microsoft.com/office/drawing/2014/main" id="{A73CE0B9-27C2-C82E-B60F-F606CB34AFF0}"/>
              </a:ext>
            </a:extLst>
          </p:cNvPr>
          <p:cNvPicPr>
            <a:picLocks noChangeAspect="1"/>
          </p:cNvPicPr>
          <p:nvPr/>
        </p:nvPicPr>
        <p:blipFill>
          <a:blip r:embed="rId3"/>
          <a:stretch>
            <a:fillRect/>
          </a:stretch>
        </p:blipFill>
        <p:spPr>
          <a:xfrm>
            <a:off x="5374707" y="115011"/>
            <a:ext cx="1362758" cy="1343564"/>
          </a:xfrm>
          <a:prstGeom prst="rect">
            <a:avLst/>
          </a:prstGeom>
        </p:spPr>
      </p:pic>
      <p:pic>
        <p:nvPicPr>
          <p:cNvPr id="8" name="Image 7">
            <a:extLst>
              <a:ext uri="{FF2B5EF4-FFF2-40B4-BE49-F238E27FC236}">
                <a16:creationId xmlns:a16="http://schemas.microsoft.com/office/drawing/2014/main" id="{FE2861FA-1284-5D03-12F2-AD2E989D1959}"/>
              </a:ext>
            </a:extLst>
          </p:cNvPr>
          <p:cNvPicPr>
            <a:picLocks noChangeAspect="1"/>
          </p:cNvPicPr>
          <p:nvPr/>
        </p:nvPicPr>
        <p:blipFill>
          <a:blip r:embed="rId4"/>
          <a:stretch>
            <a:fillRect/>
          </a:stretch>
        </p:blipFill>
        <p:spPr>
          <a:xfrm>
            <a:off x="6264190" y="1858345"/>
            <a:ext cx="5763123" cy="3391749"/>
          </a:xfrm>
          <a:prstGeom prst="rect">
            <a:avLst/>
          </a:prstGeom>
        </p:spPr>
      </p:pic>
      <p:sp>
        <p:nvSpPr>
          <p:cNvPr id="9" name="ZoneTexte 8">
            <a:extLst>
              <a:ext uri="{FF2B5EF4-FFF2-40B4-BE49-F238E27FC236}">
                <a16:creationId xmlns:a16="http://schemas.microsoft.com/office/drawing/2014/main" id="{835A005B-40FA-F077-B38E-1666A19ABDDB}"/>
              </a:ext>
            </a:extLst>
          </p:cNvPr>
          <p:cNvSpPr txBox="1"/>
          <p:nvPr/>
        </p:nvSpPr>
        <p:spPr>
          <a:xfrm>
            <a:off x="7024237" y="704353"/>
            <a:ext cx="4515956" cy="523220"/>
          </a:xfrm>
          <a:prstGeom prst="rect">
            <a:avLst/>
          </a:prstGeom>
          <a:noFill/>
        </p:spPr>
        <p:txBody>
          <a:bodyPr wrap="square" rtlCol="0">
            <a:spAutoFit/>
          </a:bodyPr>
          <a:lstStyle/>
          <a:p>
            <a:r>
              <a:rPr lang="fr-FR" sz="2800" dirty="0"/>
              <a:t>Pose et calcule</a:t>
            </a:r>
          </a:p>
        </p:txBody>
      </p:sp>
    </p:spTree>
    <p:extLst>
      <p:ext uri="{BB962C8B-B14F-4D97-AF65-F5344CB8AC3E}">
        <p14:creationId xmlns:p14="http://schemas.microsoft.com/office/powerpoint/2010/main" val="1152804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9E126-9715-6D33-C7F6-8712F9A8B265}"/>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7331D96-2276-22E7-37D5-333F83754931}"/>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5F1A8CAF-6FE8-A3C6-6AFC-DF151717D5F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59C4B443-27CE-2F94-5C47-9C7D43715F02}"/>
              </a:ext>
            </a:extLst>
          </p:cNvPr>
          <p:cNvSpPr txBox="1"/>
          <p:nvPr/>
        </p:nvSpPr>
        <p:spPr>
          <a:xfrm>
            <a:off x="6303738" y="2782669"/>
            <a:ext cx="5606590" cy="2893100"/>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Les p’tits marchands</a:t>
            </a:r>
          </a:p>
          <a:p>
            <a:r>
              <a:rPr lang="fr-FR" sz="2600" b="1" dirty="0"/>
              <a:t>2/ </a:t>
            </a:r>
            <a:r>
              <a:rPr lang="fr-FR" sz="2600" dirty="0"/>
              <a:t>Lisons l’exercice </a:t>
            </a:r>
            <a:r>
              <a:rPr lang="fr-FR" sz="2600" b="1" dirty="0"/>
              <a:t>4</a:t>
            </a:r>
          </a:p>
          <a:p>
            <a:r>
              <a:rPr lang="fr-FR" sz="2600" b="1" dirty="0"/>
              <a:t>3/ </a:t>
            </a:r>
            <a:r>
              <a:rPr lang="fr-FR" sz="2600" dirty="0"/>
              <a:t>Cherche d’abord avec la monnaie factice</a:t>
            </a:r>
          </a:p>
          <a:p>
            <a:r>
              <a:rPr lang="fr-FR" sz="2600" b="1" dirty="0"/>
              <a:t>4/</a:t>
            </a:r>
            <a:r>
              <a:rPr lang="fr-FR" sz="2600" dirty="0"/>
              <a:t> Complète le mini fichier</a:t>
            </a:r>
          </a:p>
          <a:p>
            <a:r>
              <a:rPr lang="fr-FR" sz="2600" b="1" dirty="0"/>
              <a:t>5/ </a:t>
            </a:r>
            <a:r>
              <a:rPr lang="fr-FR" sz="2600" dirty="0"/>
              <a:t>Puis réalise l’exercice </a:t>
            </a:r>
            <a:r>
              <a:rPr lang="fr-FR" sz="2600" b="1" dirty="0"/>
              <a:t>5</a:t>
            </a:r>
          </a:p>
        </p:txBody>
      </p:sp>
      <p:sp>
        <p:nvSpPr>
          <p:cNvPr id="3" name="ZoneTexte 2">
            <a:extLst>
              <a:ext uri="{FF2B5EF4-FFF2-40B4-BE49-F238E27FC236}">
                <a16:creationId xmlns:a16="http://schemas.microsoft.com/office/drawing/2014/main" id="{A0892C8F-3B04-A622-87A1-A6BD0401F95C}"/>
              </a:ext>
            </a:extLst>
          </p:cNvPr>
          <p:cNvSpPr txBox="1"/>
          <p:nvPr/>
        </p:nvSpPr>
        <p:spPr>
          <a:xfrm>
            <a:off x="1415965" y="3101285"/>
            <a:ext cx="4007828"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61 </a:t>
            </a:r>
            <a:r>
              <a:rPr lang="fr-FR" sz="3600" dirty="0">
                <a:latin typeface="BelleAllureCE" panose="02000803000000000000" pitchFamily="2" charset="0"/>
              </a:rPr>
              <a:t>puis</a:t>
            </a:r>
            <a:r>
              <a:rPr lang="fr-FR" sz="9600" b="1" dirty="0">
                <a:solidFill>
                  <a:srgbClr val="0070C0"/>
                </a:solidFill>
                <a:latin typeface="BelleAllureCE" panose="02000803000000000000" pitchFamily="2" charset="0"/>
              </a:rPr>
              <a:t> 78</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90E7F39E-A0AC-6C3D-893B-125410BCBFF4}"/>
              </a:ext>
            </a:extLst>
          </p:cNvPr>
          <p:cNvSpPr txBox="1"/>
          <p:nvPr/>
        </p:nvSpPr>
        <p:spPr>
          <a:xfrm>
            <a:off x="953923" y="1828562"/>
            <a:ext cx="4515956" cy="954107"/>
          </a:xfrm>
          <a:prstGeom prst="rect">
            <a:avLst/>
          </a:prstGeom>
          <a:noFill/>
        </p:spPr>
        <p:txBody>
          <a:bodyPr wrap="square" rtlCol="0">
            <a:spAutoFit/>
          </a:bodyPr>
          <a:lstStyle/>
          <a:p>
            <a:r>
              <a:rPr lang="fr-FR" sz="2800" dirty="0"/>
              <a:t>Ecris les nombres sous forme additive</a:t>
            </a:r>
          </a:p>
        </p:txBody>
      </p:sp>
      <p:pic>
        <p:nvPicPr>
          <p:cNvPr id="2" name="Image 1">
            <a:extLst>
              <a:ext uri="{FF2B5EF4-FFF2-40B4-BE49-F238E27FC236}">
                <a16:creationId xmlns:a16="http://schemas.microsoft.com/office/drawing/2014/main" id="{EEA91C07-5166-184A-45A0-0813AD381962}"/>
              </a:ext>
            </a:extLst>
          </p:cNvPr>
          <p:cNvPicPr>
            <a:picLocks noChangeAspect="1"/>
          </p:cNvPicPr>
          <p:nvPr/>
        </p:nvPicPr>
        <p:blipFill>
          <a:blip r:embed="rId3"/>
          <a:stretch>
            <a:fillRect/>
          </a:stretch>
        </p:blipFill>
        <p:spPr>
          <a:xfrm>
            <a:off x="1052446" y="166382"/>
            <a:ext cx="1362758" cy="1343564"/>
          </a:xfrm>
          <a:prstGeom prst="rect">
            <a:avLst/>
          </a:prstGeom>
        </p:spPr>
      </p:pic>
      <p:pic>
        <p:nvPicPr>
          <p:cNvPr id="5" name="Picture 2" descr="Monnaie : Qui détient le pouvoir de la création monétaire ?">
            <a:extLst>
              <a:ext uri="{FF2B5EF4-FFF2-40B4-BE49-F238E27FC236}">
                <a16:creationId xmlns:a16="http://schemas.microsoft.com/office/drawing/2014/main" id="{CEC243C1-9B1D-BA73-CB92-C77E05AED0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7024" y="166382"/>
            <a:ext cx="1947011" cy="145837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82857B48-EE40-75E8-DE16-9F879C3E617F}"/>
              </a:ext>
            </a:extLst>
          </p:cNvPr>
          <p:cNvPicPr>
            <a:picLocks noChangeAspect="1"/>
          </p:cNvPicPr>
          <p:nvPr/>
        </p:nvPicPr>
        <p:blipFill>
          <a:blip r:embed="rId5"/>
          <a:stretch>
            <a:fillRect/>
          </a:stretch>
        </p:blipFill>
        <p:spPr>
          <a:xfrm>
            <a:off x="10560829" y="196524"/>
            <a:ext cx="1352120" cy="1889930"/>
          </a:xfrm>
          <a:prstGeom prst="rect">
            <a:avLst/>
          </a:prstGeom>
        </p:spPr>
      </p:pic>
    </p:spTree>
    <p:extLst>
      <p:ext uri="{BB962C8B-B14F-4D97-AF65-F5344CB8AC3E}">
        <p14:creationId xmlns:p14="http://schemas.microsoft.com/office/powerpoint/2010/main" val="2261627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2431548"/>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construis les nombres</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 Je comprends la multiplication – Je connais les tables de multiplication </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9E527-46B0-CD7D-EB92-A20F9EF0AC71}"/>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181A3CA-8724-779B-A708-46966E356368}"/>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F6188DA-6230-FF08-5859-BF87C1410D4D}"/>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C0B1C2A9-2BF6-5367-BBF4-6128EDE368F4}"/>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0572BD6E-4ACB-01C5-1BCE-2F39B6C90D74}"/>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E0B99082-A329-BEC7-DBAD-422391B4594F}"/>
              </a:ext>
            </a:extLst>
          </p:cNvPr>
          <p:cNvPicPr>
            <a:picLocks noChangeAspect="1"/>
          </p:cNvPicPr>
          <p:nvPr/>
        </p:nvPicPr>
        <p:blipFill>
          <a:blip r:embed="rId3"/>
          <a:srcRect t="13596" b="13650"/>
          <a:stretch>
            <a:fillRect/>
          </a:stretch>
        </p:blipFill>
        <p:spPr>
          <a:xfrm>
            <a:off x="1386455" y="163706"/>
            <a:ext cx="1038797" cy="755747"/>
          </a:xfrm>
          <a:prstGeom prst="rect">
            <a:avLst/>
          </a:prstGeom>
        </p:spPr>
      </p:pic>
      <p:sp>
        <p:nvSpPr>
          <p:cNvPr id="5" name="ZoneTexte 4">
            <a:extLst>
              <a:ext uri="{FF2B5EF4-FFF2-40B4-BE49-F238E27FC236}">
                <a16:creationId xmlns:a16="http://schemas.microsoft.com/office/drawing/2014/main" id="{2424A063-B918-4106-698E-09334888B6DE}"/>
              </a:ext>
            </a:extLst>
          </p:cNvPr>
          <p:cNvSpPr txBox="1"/>
          <p:nvPr/>
        </p:nvSpPr>
        <p:spPr>
          <a:xfrm>
            <a:off x="472613" y="2239766"/>
            <a:ext cx="5352834" cy="4308872"/>
          </a:xfrm>
          <a:prstGeom prst="rect">
            <a:avLst/>
          </a:prstGeom>
          <a:noFill/>
        </p:spPr>
        <p:txBody>
          <a:bodyPr wrap="square" rtlCol="0">
            <a:spAutoFit/>
          </a:bodyPr>
          <a:lstStyle/>
          <a:p>
            <a:r>
              <a:rPr lang="fr-FR" sz="3200" dirty="0"/>
              <a:t>Ecris le nombre qui correspond à :</a:t>
            </a:r>
          </a:p>
          <a:p>
            <a:endParaRPr lang="fr-FR" sz="3200" dirty="0"/>
          </a:p>
          <a:p>
            <a:r>
              <a:rPr lang="fr-FR" sz="3200" dirty="0"/>
              <a:t>2 d 12u</a:t>
            </a:r>
          </a:p>
          <a:p>
            <a:endParaRPr lang="fr-FR" sz="3200" dirty="0"/>
          </a:p>
          <a:p>
            <a:r>
              <a:rPr lang="fr-FR" sz="3200" dirty="0"/>
              <a:t>3d 14u</a:t>
            </a:r>
          </a:p>
          <a:p>
            <a:endParaRPr lang="fr-FR" sz="3200" dirty="0"/>
          </a:p>
          <a:p>
            <a:r>
              <a:rPr lang="fr-FR" sz="3200" dirty="0"/>
              <a:t>5d 15u </a:t>
            </a:r>
          </a:p>
          <a:p>
            <a:endParaRPr lang="fr-FR" dirty="0"/>
          </a:p>
        </p:txBody>
      </p:sp>
      <p:sp>
        <p:nvSpPr>
          <p:cNvPr id="3" name="ZoneTexte 2">
            <a:extLst>
              <a:ext uri="{FF2B5EF4-FFF2-40B4-BE49-F238E27FC236}">
                <a16:creationId xmlns:a16="http://schemas.microsoft.com/office/drawing/2014/main" id="{9EEBE5D5-67C5-1D68-B823-27CD95569B7E}"/>
              </a:ext>
            </a:extLst>
          </p:cNvPr>
          <p:cNvSpPr txBox="1"/>
          <p:nvPr/>
        </p:nvSpPr>
        <p:spPr>
          <a:xfrm>
            <a:off x="6366554" y="1584971"/>
            <a:ext cx="5749552" cy="4524315"/>
          </a:xfrm>
          <a:prstGeom prst="rect">
            <a:avLst/>
          </a:prstGeom>
          <a:noFill/>
        </p:spPr>
        <p:txBody>
          <a:bodyPr wrap="square" rtlCol="0">
            <a:spAutoFit/>
          </a:bodyPr>
          <a:lstStyle/>
          <a:p>
            <a:r>
              <a:rPr lang="fr-FR" sz="3200" b="1" dirty="0"/>
              <a:t>1/ </a:t>
            </a:r>
            <a:r>
              <a:rPr lang="fr-FR" sz="3200" dirty="0"/>
              <a:t>Prends ton ardoise horizontalement, trace un trait vertical au milieu</a:t>
            </a:r>
          </a:p>
          <a:p>
            <a:endParaRPr lang="fr-FR" sz="3200" dirty="0"/>
          </a:p>
          <a:p>
            <a:r>
              <a:rPr lang="fr-FR" sz="3200" b="1" dirty="0"/>
              <a:t>2/ </a:t>
            </a:r>
            <a:r>
              <a:rPr lang="fr-FR" sz="3200" dirty="0"/>
              <a:t>Représente </a:t>
            </a:r>
            <a:r>
              <a:rPr lang="fr-FR" sz="3200" b="1" dirty="0"/>
              <a:t>2 × 3 </a:t>
            </a:r>
            <a:r>
              <a:rPr lang="fr-FR" sz="3200" dirty="0"/>
              <a:t>en dessinant des carrés sur le côté gauche</a:t>
            </a:r>
          </a:p>
          <a:p>
            <a:endParaRPr lang="fr-FR" sz="3200" b="1" dirty="0"/>
          </a:p>
          <a:p>
            <a:r>
              <a:rPr lang="fr-FR" sz="3200" b="1" dirty="0"/>
              <a:t>3/ </a:t>
            </a:r>
            <a:r>
              <a:rPr lang="fr-FR" sz="3200" dirty="0"/>
              <a:t>Représente </a:t>
            </a:r>
            <a:r>
              <a:rPr lang="fr-FR" sz="3200" b="1" dirty="0"/>
              <a:t>3 × 2 </a:t>
            </a:r>
            <a:r>
              <a:rPr lang="fr-FR" sz="3200" dirty="0"/>
              <a:t>en dessinant des carrés sur le côté droit</a:t>
            </a:r>
            <a:endParaRPr lang="fr-FR" sz="3200" b="1" dirty="0"/>
          </a:p>
        </p:txBody>
      </p:sp>
      <p:pic>
        <p:nvPicPr>
          <p:cNvPr id="9" name="Image 8">
            <a:extLst>
              <a:ext uri="{FF2B5EF4-FFF2-40B4-BE49-F238E27FC236}">
                <a16:creationId xmlns:a16="http://schemas.microsoft.com/office/drawing/2014/main" id="{0E35F2BC-0340-63F8-0129-6FF2D1F8C6F7}"/>
              </a:ext>
            </a:extLst>
          </p:cNvPr>
          <p:cNvPicPr>
            <a:picLocks noChangeAspect="1"/>
          </p:cNvPicPr>
          <p:nvPr/>
        </p:nvPicPr>
        <p:blipFill>
          <a:blip r:embed="rId3"/>
          <a:srcRect t="13596" b="13650"/>
          <a:stretch>
            <a:fillRect/>
          </a:stretch>
        </p:blipFill>
        <p:spPr>
          <a:xfrm>
            <a:off x="8412266" y="276014"/>
            <a:ext cx="1038797" cy="755747"/>
          </a:xfrm>
          <a:prstGeom prst="rect">
            <a:avLst/>
          </a:prstGeom>
        </p:spPr>
      </p:pic>
      <p:cxnSp>
        <p:nvCxnSpPr>
          <p:cNvPr id="15" name="Connecteur droit 14">
            <a:extLst>
              <a:ext uri="{FF2B5EF4-FFF2-40B4-BE49-F238E27FC236}">
                <a16:creationId xmlns:a16="http://schemas.microsoft.com/office/drawing/2014/main" id="{99FC65B1-3324-6F69-2E61-E80163B706E8}"/>
              </a:ext>
            </a:extLst>
          </p:cNvPr>
          <p:cNvCxnSpPr>
            <a:stCxn id="9" idx="0"/>
            <a:endCxn id="9" idx="2"/>
          </p:cNvCxnSpPr>
          <p:nvPr/>
        </p:nvCxnSpPr>
        <p:spPr>
          <a:xfrm>
            <a:off x="8931665" y="276014"/>
            <a:ext cx="0" cy="755747"/>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91686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E7645-F467-D7BF-AB42-B98138C783B4}"/>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3C23E98-71C1-2929-D83E-0631E594A60C}"/>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5F565203-C6E6-5BCB-4A02-9C9C6445D220}"/>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C23CF5A-3690-EC40-CC47-D2C6C92AD8C9}"/>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A1D4F02D-A566-1E62-B241-4C40ECCB671A}"/>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4A938773-C335-0F6B-710A-B7D364D5DCDC}"/>
              </a:ext>
            </a:extLst>
          </p:cNvPr>
          <p:cNvPicPr>
            <a:picLocks noChangeAspect="1"/>
          </p:cNvPicPr>
          <p:nvPr/>
        </p:nvPicPr>
        <p:blipFill>
          <a:blip r:embed="rId3"/>
          <a:srcRect t="13596" b="13650"/>
          <a:stretch>
            <a:fillRect/>
          </a:stretch>
        </p:blipFill>
        <p:spPr>
          <a:xfrm>
            <a:off x="1386455" y="163706"/>
            <a:ext cx="1038797" cy="755747"/>
          </a:xfrm>
          <a:prstGeom prst="rect">
            <a:avLst/>
          </a:prstGeom>
        </p:spPr>
      </p:pic>
      <p:sp>
        <p:nvSpPr>
          <p:cNvPr id="5" name="ZoneTexte 4">
            <a:extLst>
              <a:ext uri="{FF2B5EF4-FFF2-40B4-BE49-F238E27FC236}">
                <a16:creationId xmlns:a16="http://schemas.microsoft.com/office/drawing/2014/main" id="{C25657B2-2BCC-FCB3-B72D-3BD9CF856BEF}"/>
              </a:ext>
            </a:extLst>
          </p:cNvPr>
          <p:cNvSpPr txBox="1"/>
          <p:nvPr/>
        </p:nvSpPr>
        <p:spPr>
          <a:xfrm>
            <a:off x="472613" y="2239766"/>
            <a:ext cx="5352834" cy="4308872"/>
          </a:xfrm>
          <a:prstGeom prst="rect">
            <a:avLst/>
          </a:prstGeom>
          <a:noFill/>
        </p:spPr>
        <p:txBody>
          <a:bodyPr wrap="square" rtlCol="0">
            <a:spAutoFit/>
          </a:bodyPr>
          <a:lstStyle/>
          <a:p>
            <a:r>
              <a:rPr lang="fr-FR" sz="3200" dirty="0"/>
              <a:t>Ecris le nombre qui correspond à :</a:t>
            </a:r>
          </a:p>
          <a:p>
            <a:endParaRPr lang="fr-FR" sz="3200" dirty="0"/>
          </a:p>
          <a:p>
            <a:r>
              <a:rPr lang="fr-FR" sz="3200" dirty="0"/>
              <a:t>2 d 12u</a:t>
            </a:r>
          </a:p>
          <a:p>
            <a:endParaRPr lang="fr-FR" sz="3200" dirty="0"/>
          </a:p>
          <a:p>
            <a:r>
              <a:rPr lang="fr-FR" sz="3200" dirty="0"/>
              <a:t>3d 14u</a:t>
            </a:r>
          </a:p>
          <a:p>
            <a:endParaRPr lang="fr-FR" sz="3200" dirty="0"/>
          </a:p>
          <a:p>
            <a:r>
              <a:rPr lang="fr-FR" sz="3200" dirty="0"/>
              <a:t>5d 15u </a:t>
            </a:r>
          </a:p>
          <a:p>
            <a:endParaRPr lang="fr-FR" dirty="0"/>
          </a:p>
        </p:txBody>
      </p:sp>
      <p:sp>
        <p:nvSpPr>
          <p:cNvPr id="3" name="ZoneTexte 2">
            <a:extLst>
              <a:ext uri="{FF2B5EF4-FFF2-40B4-BE49-F238E27FC236}">
                <a16:creationId xmlns:a16="http://schemas.microsoft.com/office/drawing/2014/main" id="{F983528E-9363-02F9-47F3-60C31C0D2178}"/>
              </a:ext>
            </a:extLst>
          </p:cNvPr>
          <p:cNvSpPr txBox="1"/>
          <p:nvPr/>
        </p:nvSpPr>
        <p:spPr>
          <a:xfrm>
            <a:off x="6247238" y="1453001"/>
            <a:ext cx="5749551" cy="4524315"/>
          </a:xfrm>
          <a:prstGeom prst="rect">
            <a:avLst/>
          </a:prstGeom>
          <a:noFill/>
        </p:spPr>
        <p:txBody>
          <a:bodyPr wrap="square" rtlCol="0">
            <a:spAutoFit/>
          </a:bodyPr>
          <a:lstStyle/>
          <a:p>
            <a:r>
              <a:rPr lang="fr-FR" sz="3200" b="1" dirty="0"/>
              <a:t>1/ </a:t>
            </a:r>
            <a:r>
              <a:rPr lang="fr-FR" sz="3200" dirty="0"/>
              <a:t>Prends ton ardoise horizontalement, trace un trait vertical au milieu</a:t>
            </a:r>
          </a:p>
          <a:p>
            <a:endParaRPr lang="fr-FR" sz="3200" dirty="0"/>
          </a:p>
          <a:p>
            <a:r>
              <a:rPr lang="fr-FR" sz="3200" b="1" dirty="0"/>
              <a:t>2/ </a:t>
            </a:r>
            <a:r>
              <a:rPr lang="fr-FR" sz="3200" dirty="0"/>
              <a:t>Représente </a:t>
            </a:r>
            <a:r>
              <a:rPr lang="fr-FR" sz="3200" b="1" dirty="0"/>
              <a:t>3 × 5 </a:t>
            </a:r>
            <a:r>
              <a:rPr lang="fr-FR" sz="3200" dirty="0"/>
              <a:t>en dessinant des carrés sur le côté gauche</a:t>
            </a:r>
          </a:p>
          <a:p>
            <a:endParaRPr lang="fr-FR" sz="3200" b="1" dirty="0"/>
          </a:p>
          <a:p>
            <a:r>
              <a:rPr lang="fr-FR" sz="3200" b="1" dirty="0"/>
              <a:t>3/ </a:t>
            </a:r>
            <a:r>
              <a:rPr lang="fr-FR" sz="3200" dirty="0"/>
              <a:t>Représente </a:t>
            </a:r>
            <a:r>
              <a:rPr lang="fr-FR" sz="3200" b="1" dirty="0"/>
              <a:t>5 × 3 </a:t>
            </a:r>
            <a:r>
              <a:rPr lang="fr-FR" sz="3200" dirty="0"/>
              <a:t>en dessinant des carrés sur le côté droit</a:t>
            </a:r>
            <a:endParaRPr lang="fr-FR" sz="3200" b="1" dirty="0"/>
          </a:p>
        </p:txBody>
      </p:sp>
      <p:pic>
        <p:nvPicPr>
          <p:cNvPr id="9" name="Image 8">
            <a:extLst>
              <a:ext uri="{FF2B5EF4-FFF2-40B4-BE49-F238E27FC236}">
                <a16:creationId xmlns:a16="http://schemas.microsoft.com/office/drawing/2014/main" id="{C17D8EB6-A9EA-00DA-12F9-0C9D070DF0D6}"/>
              </a:ext>
            </a:extLst>
          </p:cNvPr>
          <p:cNvPicPr>
            <a:picLocks noChangeAspect="1"/>
          </p:cNvPicPr>
          <p:nvPr/>
        </p:nvPicPr>
        <p:blipFill>
          <a:blip r:embed="rId3"/>
          <a:srcRect t="13596" b="13650"/>
          <a:stretch>
            <a:fillRect/>
          </a:stretch>
        </p:blipFill>
        <p:spPr>
          <a:xfrm>
            <a:off x="8412266" y="276014"/>
            <a:ext cx="1038797" cy="755747"/>
          </a:xfrm>
          <a:prstGeom prst="rect">
            <a:avLst/>
          </a:prstGeom>
        </p:spPr>
      </p:pic>
      <p:cxnSp>
        <p:nvCxnSpPr>
          <p:cNvPr id="15" name="Connecteur droit 14">
            <a:extLst>
              <a:ext uri="{FF2B5EF4-FFF2-40B4-BE49-F238E27FC236}">
                <a16:creationId xmlns:a16="http://schemas.microsoft.com/office/drawing/2014/main" id="{D957C9F5-07B6-8D36-843F-AB9AE1271015}"/>
              </a:ext>
            </a:extLst>
          </p:cNvPr>
          <p:cNvCxnSpPr>
            <a:stCxn id="9" idx="0"/>
            <a:endCxn id="9" idx="2"/>
          </p:cNvCxnSpPr>
          <p:nvPr/>
        </p:nvCxnSpPr>
        <p:spPr>
          <a:xfrm>
            <a:off x="8931665" y="276014"/>
            <a:ext cx="0" cy="755747"/>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832296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2554545"/>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sais calculer mentalement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167E9-C644-E621-9E59-CA0334F9F7C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45A0E7B-B300-9931-4B30-0E5178825A6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5D16E302-D615-742B-B84F-E423421EB76B}"/>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51B84612-D6B1-410A-25A3-3D9777E62205}"/>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6" name="Image 5">
            <a:extLst>
              <a:ext uri="{FF2B5EF4-FFF2-40B4-BE49-F238E27FC236}">
                <a16:creationId xmlns:a16="http://schemas.microsoft.com/office/drawing/2014/main" id="{4F8CDFFD-14D4-5876-FBB5-8FE69078D1AA}"/>
              </a:ext>
            </a:extLst>
          </p:cNvPr>
          <p:cNvPicPr>
            <a:picLocks noChangeAspect="1"/>
          </p:cNvPicPr>
          <p:nvPr/>
        </p:nvPicPr>
        <p:blipFill>
          <a:blip r:embed="rId4"/>
          <a:stretch>
            <a:fillRect/>
          </a:stretch>
        </p:blipFill>
        <p:spPr>
          <a:xfrm>
            <a:off x="10560829" y="196524"/>
            <a:ext cx="1352120" cy="1889930"/>
          </a:xfrm>
          <a:prstGeom prst="rect">
            <a:avLst/>
          </a:prstGeom>
        </p:spPr>
      </p:pic>
      <p:sp>
        <p:nvSpPr>
          <p:cNvPr id="7" name="ZoneTexte 6">
            <a:extLst>
              <a:ext uri="{FF2B5EF4-FFF2-40B4-BE49-F238E27FC236}">
                <a16:creationId xmlns:a16="http://schemas.microsoft.com/office/drawing/2014/main" id="{5F7EA62B-1336-84A3-E81A-8DBF86E88443}"/>
              </a:ext>
            </a:extLst>
          </p:cNvPr>
          <p:cNvSpPr txBox="1"/>
          <p:nvPr/>
        </p:nvSpPr>
        <p:spPr>
          <a:xfrm>
            <a:off x="449496"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Termine le fichier</a:t>
            </a:r>
          </a:p>
        </p:txBody>
      </p:sp>
      <p:sp>
        <p:nvSpPr>
          <p:cNvPr id="9" name="ZoneTexte 8">
            <a:extLst>
              <a:ext uri="{FF2B5EF4-FFF2-40B4-BE49-F238E27FC236}">
                <a16:creationId xmlns:a16="http://schemas.microsoft.com/office/drawing/2014/main" id="{7EB544BD-FB07-A5D0-D383-D6E07362CDA1}"/>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Super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Réalise l’exercice </a:t>
            </a:r>
            <a:r>
              <a:rPr lang="fr-FR" sz="2600" b="1" dirty="0"/>
              <a:t>1 </a:t>
            </a:r>
            <a:r>
              <a:rPr lang="fr-FR" sz="2600" dirty="0"/>
              <a:t>puis l’exercice </a:t>
            </a:r>
            <a:r>
              <a:rPr lang="fr-FR" sz="2600" b="1" dirty="0"/>
              <a:t>2</a:t>
            </a:r>
          </a:p>
        </p:txBody>
      </p:sp>
    </p:spTree>
    <p:extLst>
      <p:ext uri="{BB962C8B-B14F-4D97-AF65-F5344CB8AC3E}">
        <p14:creationId xmlns:p14="http://schemas.microsoft.com/office/powerpoint/2010/main" val="1210239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2431548"/>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 multiplicatifs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3" name="ZoneTexte 2">
            <a:extLst>
              <a:ext uri="{FF2B5EF4-FFF2-40B4-BE49-F238E27FC236}">
                <a16:creationId xmlns:a16="http://schemas.microsoft.com/office/drawing/2014/main" id="{595BC2A5-56FD-088C-92A4-FACFD6951439}"/>
              </a:ext>
            </a:extLst>
          </p:cNvPr>
          <p:cNvSpPr txBox="1"/>
          <p:nvPr/>
        </p:nvSpPr>
        <p:spPr>
          <a:xfrm>
            <a:off x="1684962" y="1895276"/>
            <a:ext cx="9575511" cy="2246769"/>
          </a:xfrm>
          <a:prstGeom prst="rect">
            <a:avLst/>
          </a:prstGeom>
          <a:noFill/>
        </p:spPr>
        <p:txBody>
          <a:bodyPr wrap="square" rtlCol="0">
            <a:spAutoFit/>
          </a:bodyPr>
          <a:lstStyle/>
          <a:p>
            <a:r>
              <a:rPr lang="fr-FR" sz="2800" dirty="0"/>
              <a:t>Tu vas résoudre un problème oral. </a:t>
            </a:r>
          </a:p>
          <a:p>
            <a:endParaRPr lang="fr-FR" sz="2800" dirty="0"/>
          </a:p>
          <a:p>
            <a:r>
              <a:rPr lang="fr-FR" sz="2800" dirty="0"/>
              <a:t>Le problème sera lu deux fois.</a:t>
            </a:r>
          </a:p>
          <a:p>
            <a:r>
              <a:rPr lang="fr-FR" sz="2800" dirty="0"/>
              <a:t> </a:t>
            </a:r>
          </a:p>
          <a:p>
            <a:r>
              <a:rPr lang="fr-FR" sz="2800" dirty="0"/>
              <a:t>Tu dois faire une représentation ou un calcul en plus du résultat.</a:t>
            </a:r>
            <a:endParaRPr lang="fr-FR" sz="2600" dirty="0"/>
          </a:p>
        </p:txBody>
      </p:sp>
      <p:pic>
        <p:nvPicPr>
          <p:cNvPr id="7" name="Image 6">
            <a:extLst>
              <a:ext uri="{FF2B5EF4-FFF2-40B4-BE49-F238E27FC236}">
                <a16:creationId xmlns:a16="http://schemas.microsoft.com/office/drawing/2014/main" id="{07B3627D-4138-0C90-42A3-01F60D46F08E}"/>
              </a:ext>
            </a:extLst>
          </p:cNvPr>
          <p:cNvPicPr>
            <a:picLocks noChangeAspect="1"/>
          </p:cNvPicPr>
          <p:nvPr/>
        </p:nvPicPr>
        <p:blipFill>
          <a:blip r:embed="rId3"/>
          <a:srcRect t="13596" b="13650"/>
          <a:stretch>
            <a:fillRect/>
          </a:stretch>
        </p:blipFill>
        <p:spPr>
          <a:xfrm>
            <a:off x="5783795" y="225351"/>
            <a:ext cx="1038797" cy="755747"/>
          </a:xfrm>
          <a:prstGeom prst="rect">
            <a:avLst/>
          </a:prstGeom>
        </p:spPr>
      </p:pic>
    </p:spTree>
    <p:extLst>
      <p:ext uri="{BB962C8B-B14F-4D97-AF65-F5344CB8AC3E}">
        <p14:creationId xmlns:p14="http://schemas.microsoft.com/office/powerpoint/2010/main" val="238488913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15613</TotalTime>
  <Words>1527</Words>
  <Application>Microsoft Office PowerPoint</Application>
  <PresentationFormat>Grand écran</PresentationFormat>
  <Paragraphs>133</Paragraphs>
  <Slides>19</Slides>
  <Notes>15</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19</vt:i4>
      </vt:variant>
    </vt:vector>
  </HeadingPairs>
  <TitlesOfParts>
    <vt:vector size="26" baseType="lpstr">
      <vt:lpstr>Arial</vt:lpstr>
      <vt:lpstr>BelleAllureCE</vt:lpstr>
      <vt:lpstr>Calibri</vt:lpstr>
      <vt:lpstr>Calibri Light</vt:lpstr>
      <vt:lpstr>KG Turning Tables</vt:lpstr>
      <vt:lpstr>Wingdings</vt:lpstr>
      <vt:lpstr>Thème Office</vt:lpstr>
      <vt:lpstr>PERIODE 3  séance 61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364</cp:revision>
  <dcterms:created xsi:type="dcterms:W3CDTF">2018-07-28T07:30:27Z</dcterms:created>
  <dcterms:modified xsi:type="dcterms:W3CDTF">2026-01-02T09:14:20Z</dcterms:modified>
</cp:coreProperties>
</file>