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7" r:id="rId2"/>
    <p:sldId id="281" r:id="rId3"/>
    <p:sldId id="1228" r:id="rId4"/>
    <p:sldId id="1472" r:id="rId5"/>
    <p:sldId id="1473" r:id="rId6"/>
    <p:sldId id="1474" r:id="rId7"/>
    <p:sldId id="467" r:id="rId8"/>
    <p:sldId id="1216" r:id="rId9"/>
    <p:sldId id="1463" r:id="rId10"/>
    <p:sldId id="1475" r:id="rId11"/>
    <p:sldId id="532" r:id="rId12"/>
    <p:sldId id="1348" r:id="rId13"/>
    <p:sldId id="1464" r:id="rId14"/>
    <p:sldId id="1275" r:id="rId15"/>
    <p:sldId id="1465" r:id="rId16"/>
    <p:sldId id="275" r:id="rId17"/>
    <p:sldId id="1455" r:id="rId18"/>
    <p:sldId id="1466" r:id="rId19"/>
    <p:sldId id="1470" r:id="rId20"/>
    <p:sldId id="1477" r:id="rId21"/>
    <p:sldId id="1471" r:id="rId22"/>
    <p:sldId id="1476"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1759C-C174-2681-78B5-7C72A5D1FEB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4365E4-17ED-424F-1A0D-834436221FB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38FCCDC-E198-1710-CE3D-BBD3C055584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F81E4EB-B516-E615-5B51-48A167E190CA}"/>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333347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CE1 – stratégie P2</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D37AC-7D62-8C3F-AC76-3A5E2331BB1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499D6F2-F11E-7277-37F3-1561986C4C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37D6563-09F0-6C39-7B2A-F7A387FF3DC5}"/>
              </a:ext>
            </a:extLst>
          </p:cNvPr>
          <p:cNvSpPr>
            <a:spLocks noGrp="1"/>
          </p:cNvSpPr>
          <p:nvPr>
            <p:ph type="body" idx="1"/>
          </p:nvPr>
        </p:nvSpPr>
        <p:spPr/>
        <p:txBody>
          <a:bodyPr/>
          <a:lstStyle/>
          <a:p>
            <a:r>
              <a:rPr lang="fr-FR" dirty="0"/>
              <a:t>CE1 – stratégie P2</a:t>
            </a:r>
          </a:p>
        </p:txBody>
      </p:sp>
      <p:sp>
        <p:nvSpPr>
          <p:cNvPr id="4" name="Espace réservé du numéro de diapositive 3">
            <a:extLst>
              <a:ext uri="{FF2B5EF4-FFF2-40B4-BE49-F238E27FC236}">
                <a16:creationId xmlns:a16="http://schemas.microsoft.com/office/drawing/2014/main" id="{20BDF639-0AA8-41C7-9BCF-8C3745F11AB7}"/>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495886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0E94D-CC08-4470-4C2E-C09D7255AC1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875EE54-21E0-5148-26E9-6039DFDA946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B19EC45-12D8-8114-FEE9-52530B7115D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D28983D-7A08-644C-52B0-76284E1B4B0D}"/>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418463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3CB09-320D-33CE-8C12-ABE3725BACB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585B683-882E-E97F-6877-D3EEEBC46B4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E01430F-78C5-818E-289E-7B9697DA3C1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D008084-DAB3-8D21-BB23-68151B8B85BE}"/>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3399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0E01A-1140-0034-6D2E-E01A9CB1812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17CBC89-006E-BF81-3030-79E582D5F9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F4F5414-EFBA-99EB-85C0-FA50B42D52BF}"/>
              </a:ext>
            </a:extLst>
          </p:cNvPr>
          <p:cNvSpPr>
            <a:spLocks noGrp="1"/>
          </p:cNvSpPr>
          <p:nvPr>
            <p:ph type="body" idx="1"/>
          </p:nvPr>
        </p:nvSpPr>
        <p:spPr/>
        <p:txBody>
          <a:bodyPr/>
          <a:lstStyle/>
          <a:p>
            <a:r>
              <a:rPr lang="fr-FR" dirty="0"/>
              <a:t>CP - Expliciter : En regardant le nombre, j’ai deux informations, je sais qu’il a 4 unités et 8 dizaines. Les nombres qui ont 8 dizaines appartiennent à la famille des quatre-vingts. Donc ce nombre s’appelle quatre-vingt-quatre.</a:t>
            </a:r>
          </a:p>
        </p:txBody>
      </p:sp>
      <p:sp>
        <p:nvSpPr>
          <p:cNvPr id="4" name="Espace réservé du numéro de diapositive 3">
            <a:extLst>
              <a:ext uri="{FF2B5EF4-FFF2-40B4-BE49-F238E27FC236}">
                <a16:creationId xmlns:a16="http://schemas.microsoft.com/office/drawing/2014/main" id="{C6AE4B9E-2B2D-565E-50FA-D30B895D9A03}"/>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1644713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0DC03-B168-365E-AACF-CA91A6C174A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A92D900-2093-BB19-EFB5-934C0B72599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4CEF437-C568-8121-2EF9-92C5DAE2C6E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10F9DD0-F49C-009B-BAE3-EB3EF0E6A910}"/>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1882564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39C968-6021-1B27-5C3D-B75AF3590A4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45BCF5-E6B0-0C76-10ED-F22B6895D38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493CFA-0555-2FCA-C7EB-DAC8A24EE5E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FA713C2-A1FF-A9BA-3439-3491E1E359BA}"/>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3073694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BDC65-277E-973C-7EA1-68A133F8F06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13E343-F8C1-C137-C6DC-9F872F4213E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189195C-01FC-44EE-D000-5413EBE00C16}"/>
              </a:ext>
            </a:extLst>
          </p:cNvPr>
          <p:cNvSpPr>
            <a:spLocks noGrp="1"/>
          </p:cNvSpPr>
          <p:nvPr>
            <p:ph type="body" idx="1"/>
          </p:nvPr>
        </p:nvSpPr>
        <p:spPr/>
        <p:txBody>
          <a:bodyPr/>
          <a:lstStyle/>
          <a:p>
            <a:r>
              <a:rPr lang="fr-FR" dirty="0"/>
              <a:t>CE1 - Présenter le mini-fichier Les p’tits marchands (en le montrant ou en </a:t>
            </a:r>
            <a:r>
              <a:rPr lang="fr-FR" dirty="0" err="1"/>
              <a:t>vidéoprojetant</a:t>
            </a:r>
            <a:r>
              <a:rPr lang="fr-FR" dirty="0"/>
              <a:t>). Expliquer que le nom vient du mot latin qui désigne « argent » et qu’on retrouve le mot dans la langue française (pécunier). Distribuer à chaque élève son mini-fichier. Faire écrire le prénom. Observer la 1re page. Faire verbaliser ce qu’on va entrainer avec ce mini-fichier : la représentation de la monnaie, les différentes façons de réaliser une somme donnée, l’écriture avec une virgule. Lire collectivement l’encart qui présente les différentes façons de représenter une somme d’argent. Demander aux élèves d’observer l’exercice 1 et expliciter la consigne : il faut relier les sommes représentées avec des billets à la valeur. Laisser 2 min aux élèves, puis corriger collectivement. Expliciter ensuite la consigne de l’exercice 2 : il faut écrire sous chaque ensemble sa valeur en euros et en centimes, puis compléter avec le symbole « &lt; » ou « &gt; » pour comparer les deux ensembles. Rappeler collectivement la procédure de comparaison : Je compare d’abord le chiffre des centaines, et si c’est le même pour les deux nombres, alors je compare le chiffre des dizaines…</a:t>
            </a:r>
          </a:p>
        </p:txBody>
      </p:sp>
      <p:sp>
        <p:nvSpPr>
          <p:cNvPr id="4" name="Espace réservé du numéro de diapositive 3">
            <a:extLst>
              <a:ext uri="{FF2B5EF4-FFF2-40B4-BE49-F238E27FC236}">
                <a16:creationId xmlns:a16="http://schemas.microsoft.com/office/drawing/2014/main" id="{F5C4B2E5-9994-D8B4-E68C-9FD15DBE8479}"/>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2732732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A45E3-B22E-714D-DBDE-467613F319A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9003195-CCE5-A7C4-A12E-DD8069D4DD1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E4AFCA9-ADE2-4384-262E-6EDC51F0C22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77E6218-0858-AC55-0E42-3A4665D77C49}"/>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2959492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5D60B-0347-A7DF-FF72-8A52B432207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ACAEF67-4144-4A98-53ED-BEA01888DC1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56AB2EA-3B7C-58FD-7F89-3490E811AD4A}"/>
              </a:ext>
            </a:extLst>
          </p:cNvPr>
          <p:cNvSpPr>
            <a:spLocks noGrp="1"/>
          </p:cNvSpPr>
          <p:nvPr>
            <p:ph type="body" idx="1"/>
          </p:nvPr>
        </p:nvSpPr>
        <p:spPr/>
        <p:txBody>
          <a:bodyPr/>
          <a:lstStyle/>
          <a:p>
            <a:r>
              <a:rPr lang="fr-FR" dirty="0"/>
              <a:t>CP - La réciter en suivant la bande numérique : Après cinquante… Soixante, six dizaines… Soixante-dix, sept dizaines… Quatre-vingts, huit dizaines… Quatre-vingt-dix, neuf dizaines. </a:t>
            </a:r>
          </a:p>
          <a:p>
            <a:r>
              <a:rPr lang="fr-FR" dirty="0"/>
              <a:t>CE1 - Corriger collectivement en écrivant la suite au tableau aussi loin que l’élève le plus avancé. Souligner les régularités : cela finit par 0, 25, 50 ou 75. Expliquer qu’on appelle ces nombres des multiples de 25, car c’est une fois 25, deux fois 25, trois fois 25 et qu’il faut connaitre les premiers multiples par cœur.</a:t>
            </a:r>
          </a:p>
        </p:txBody>
      </p:sp>
      <p:sp>
        <p:nvSpPr>
          <p:cNvPr id="4" name="Espace réservé du numéro de diapositive 3">
            <a:extLst>
              <a:ext uri="{FF2B5EF4-FFF2-40B4-BE49-F238E27FC236}">
                <a16:creationId xmlns:a16="http://schemas.microsoft.com/office/drawing/2014/main" id="{97D731B2-4BA4-C330-1251-AB42FAD5B239}"/>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3911437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DFEB7-39CB-1042-E285-6745311EFEC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C54B059-93AF-18F0-D2FC-0C104AD30B5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B5CA7F6-9E76-3414-E32C-12E0B547AB4C}"/>
              </a:ext>
            </a:extLst>
          </p:cNvPr>
          <p:cNvSpPr>
            <a:spLocks noGrp="1"/>
          </p:cNvSpPr>
          <p:nvPr>
            <p:ph type="body" idx="1"/>
          </p:nvPr>
        </p:nvSpPr>
        <p:spPr/>
        <p:txBody>
          <a:bodyPr/>
          <a:lstStyle/>
          <a:p>
            <a:r>
              <a:rPr lang="fr-FR" dirty="0"/>
              <a:t>CP - Recommencer collectivement à l’unisson en écrivant les nombres au tableau : 10, 20, 30, 40, 50, 60, 70, 80, 90.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CE1 - Corriger collectivement en écrivant la suite au tableau aussi loin que l’élève le plus avancé. Souligner les régularités : cela finit par 0, 25, 50 ou 75. Expliquer qu’on appelle ces nombres des multiples de 25, car c’est une fois 25, deux fois 25, trois fois 25 et qu’il faut connaitre les premiers multiples par cœur.</a:t>
            </a:r>
          </a:p>
          <a:p>
            <a:endParaRPr lang="fr-FR" dirty="0"/>
          </a:p>
        </p:txBody>
      </p:sp>
      <p:sp>
        <p:nvSpPr>
          <p:cNvPr id="4" name="Espace réservé du numéro de diapositive 3">
            <a:extLst>
              <a:ext uri="{FF2B5EF4-FFF2-40B4-BE49-F238E27FC236}">
                <a16:creationId xmlns:a16="http://schemas.microsoft.com/office/drawing/2014/main" id="{92923541-76C3-7059-5334-11506EB5614B}"/>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1358357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D9623-94C5-9BB9-7CCD-40513BC2503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01DC854-1147-36B1-D7A0-ED90AA81543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791D6AA-8CBE-1EE8-93A7-F61CE473BE8A}"/>
              </a:ext>
            </a:extLst>
          </p:cNvPr>
          <p:cNvSpPr>
            <a:spLocks noGrp="1"/>
          </p:cNvSpPr>
          <p:nvPr>
            <p:ph type="body" idx="1"/>
          </p:nvPr>
        </p:nvSpPr>
        <p:spPr/>
        <p:txBody>
          <a:bodyPr/>
          <a:lstStyle/>
          <a:p>
            <a:r>
              <a:rPr lang="fr-FR" dirty="0"/>
              <a:t>CP -      5 + 20 = … 13 + 30 = …   11 + 40 = … 27 + 20 = …  30 + 30 = … 14 – 10 = … 25 – 10 = …   36 – 20 = …   41 – 30 = … 58 – 30 = … </a:t>
            </a:r>
          </a:p>
        </p:txBody>
      </p:sp>
      <p:sp>
        <p:nvSpPr>
          <p:cNvPr id="4" name="Espace réservé du numéro de diapositive 3">
            <a:extLst>
              <a:ext uri="{FF2B5EF4-FFF2-40B4-BE49-F238E27FC236}">
                <a16:creationId xmlns:a16="http://schemas.microsoft.com/office/drawing/2014/main" id="{14B79AE9-511E-304D-FFA8-5C4D24624695}"/>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196296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50A9D-1BEE-C701-307D-9610380B927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3FF75CF-AA7A-B594-8895-AB08812252E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CA52E47-BD4E-3040-39A6-0A56E24E4C8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BF1D3C5-A42D-4C2C-ACC1-3608246960D4}"/>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191083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375431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55</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56EA5-50B8-50B5-278A-5449490201C8}"/>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2046003B-4DD3-CF89-37D5-9FA51C7BDA42}"/>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B508FE72-C788-61C2-5DF2-51132056D22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59A178E6-723C-5E22-29D7-15D577BC904D}"/>
              </a:ext>
            </a:extLst>
          </p:cNvPr>
          <p:cNvSpPr txBox="1"/>
          <p:nvPr/>
        </p:nvSpPr>
        <p:spPr>
          <a:xfrm>
            <a:off x="349322" y="2282004"/>
            <a:ext cx="5534724" cy="1292662"/>
          </a:xfrm>
          <a:prstGeom prst="rect">
            <a:avLst/>
          </a:prstGeom>
          <a:noFill/>
        </p:spPr>
        <p:txBody>
          <a:bodyPr wrap="square" rtlCol="0">
            <a:spAutoFit/>
          </a:bodyPr>
          <a:lstStyle/>
          <a:p>
            <a:r>
              <a:rPr lang="fr-FR" sz="2600" dirty="0"/>
              <a:t>Calcule comme à la séance précédente </a:t>
            </a:r>
          </a:p>
          <a:p>
            <a:endParaRPr lang="fr-FR" sz="2600" dirty="0"/>
          </a:p>
          <a:p>
            <a:r>
              <a:rPr lang="fr-FR" sz="2600" b="1" dirty="0"/>
              <a:t>8 + 5 + 2 </a:t>
            </a:r>
          </a:p>
        </p:txBody>
      </p:sp>
      <p:pic>
        <p:nvPicPr>
          <p:cNvPr id="9" name="Image 8">
            <a:extLst>
              <a:ext uri="{FF2B5EF4-FFF2-40B4-BE49-F238E27FC236}">
                <a16:creationId xmlns:a16="http://schemas.microsoft.com/office/drawing/2014/main" id="{4D342BFC-4009-A078-90D7-EFC1340926F6}"/>
              </a:ext>
            </a:extLst>
          </p:cNvPr>
          <p:cNvPicPr>
            <a:picLocks noChangeAspect="1"/>
          </p:cNvPicPr>
          <p:nvPr/>
        </p:nvPicPr>
        <p:blipFill>
          <a:blip r:embed="rId3"/>
          <a:srcRect t="13596" b="13650"/>
          <a:stretch>
            <a:fillRect/>
          </a:stretch>
        </p:blipFill>
        <p:spPr>
          <a:xfrm>
            <a:off x="5576601" y="173905"/>
            <a:ext cx="1038797" cy="755747"/>
          </a:xfrm>
          <a:prstGeom prst="rect">
            <a:avLst/>
          </a:prstGeom>
        </p:spPr>
      </p:pic>
      <p:sp>
        <p:nvSpPr>
          <p:cNvPr id="2" name="ZoneTexte 1">
            <a:extLst>
              <a:ext uri="{FF2B5EF4-FFF2-40B4-BE49-F238E27FC236}">
                <a16:creationId xmlns:a16="http://schemas.microsoft.com/office/drawing/2014/main" id="{78FBEEB3-E8E0-BBC8-AFB0-62CC1490C8FB}"/>
              </a:ext>
            </a:extLst>
          </p:cNvPr>
          <p:cNvSpPr txBox="1"/>
          <p:nvPr/>
        </p:nvSpPr>
        <p:spPr>
          <a:xfrm>
            <a:off x="7485512" y="1469513"/>
            <a:ext cx="2654804" cy="4524315"/>
          </a:xfrm>
          <a:prstGeom prst="rect">
            <a:avLst/>
          </a:prstGeom>
          <a:noFill/>
        </p:spPr>
        <p:txBody>
          <a:bodyPr wrap="square">
            <a:spAutoFit/>
          </a:bodyPr>
          <a:lstStyle/>
          <a:p>
            <a:r>
              <a:rPr lang="fr-FR" sz="3200" b="1" dirty="0"/>
              <a:t>1/ </a:t>
            </a:r>
            <a:r>
              <a:rPr lang="fr-FR" sz="3200" dirty="0"/>
              <a:t>63 – 31 = …</a:t>
            </a:r>
          </a:p>
          <a:p>
            <a:endParaRPr lang="fr-FR" sz="3200" dirty="0"/>
          </a:p>
          <a:p>
            <a:r>
              <a:rPr lang="fr-FR" sz="3200" b="1" dirty="0"/>
              <a:t>2/ </a:t>
            </a:r>
            <a:r>
              <a:rPr lang="fr-FR" sz="3200" dirty="0"/>
              <a:t>78 – 17 = …</a:t>
            </a:r>
          </a:p>
          <a:p>
            <a:endParaRPr lang="fr-FR" sz="3200" dirty="0"/>
          </a:p>
          <a:p>
            <a:r>
              <a:rPr lang="fr-FR" sz="3200" b="1" dirty="0"/>
              <a:t>3/ </a:t>
            </a:r>
            <a:r>
              <a:rPr lang="fr-FR" sz="3200" dirty="0"/>
              <a:t>95 – 34 = …</a:t>
            </a:r>
          </a:p>
          <a:p>
            <a:r>
              <a:rPr lang="fr-FR" sz="3200" dirty="0"/>
              <a:t> </a:t>
            </a:r>
          </a:p>
          <a:p>
            <a:r>
              <a:rPr lang="fr-FR" sz="3200" b="1" dirty="0"/>
              <a:t>4/ </a:t>
            </a:r>
            <a:r>
              <a:rPr lang="fr-FR" sz="3200" dirty="0"/>
              <a:t>87 – 54 = …</a:t>
            </a:r>
          </a:p>
          <a:p>
            <a:endParaRPr lang="fr-FR" sz="3200" dirty="0"/>
          </a:p>
          <a:p>
            <a:r>
              <a:rPr lang="fr-FR" sz="3200" b="1" dirty="0"/>
              <a:t>5/</a:t>
            </a:r>
            <a:r>
              <a:rPr lang="fr-FR" sz="3200" dirty="0"/>
              <a:t>62 – 35 = …</a:t>
            </a:r>
          </a:p>
        </p:txBody>
      </p:sp>
      <p:sp>
        <p:nvSpPr>
          <p:cNvPr id="6" name="ZoneTexte 5">
            <a:extLst>
              <a:ext uri="{FF2B5EF4-FFF2-40B4-BE49-F238E27FC236}">
                <a16:creationId xmlns:a16="http://schemas.microsoft.com/office/drawing/2014/main" id="{78B8A041-AF9D-38FC-F856-ABFF4185885D}"/>
              </a:ext>
            </a:extLst>
          </p:cNvPr>
          <p:cNvSpPr txBox="1"/>
          <p:nvPr/>
        </p:nvSpPr>
        <p:spPr>
          <a:xfrm>
            <a:off x="6733998" y="728712"/>
            <a:ext cx="3908121" cy="523220"/>
          </a:xfrm>
          <a:prstGeom prst="rect">
            <a:avLst/>
          </a:prstGeom>
          <a:noFill/>
        </p:spPr>
        <p:txBody>
          <a:bodyPr wrap="none" rtlCol="0">
            <a:spAutoFit/>
          </a:bodyPr>
          <a:lstStyle/>
          <a:p>
            <a:r>
              <a:rPr lang="fr-FR" sz="2800" dirty="0"/>
              <a:t>Calcule de la même façon</a:t>
            </a:r>
          </a:p>
        </p:txBody>
      </p:sp>
      <p:pic>
        <p:nvPicPr>
          <p:cNvPr id="11" name="Image 10">
            <a:extLst>
              <a:ext uri="{FF2B5EF4-FFF2-40B4-BE49-F238E27FC236}">
                <a16:creationId xmlns:a16="http://schemas.microsoft.com/office/drawing/2014/main" id="{8B2D916C-D900-362B-FF88-443C36A942E1}"/>
              </a:ext>
            </a:extLst>
          </p:cNvPr>
          <p:cNvPicPr>
            <a:picLocks noChangeAspect="1"/>
          </p:cNvPicPr>
          <p:nvPr/>
        </p:nvPicPr>
        <p:blipFill>
          <a:blip r:embed="rId4"/>
          <a:stretch>
            <a:fillRect/>
          </a:stretch>
        </p:blipFill>
        <p:spPr>
          <a:xfrm>
            <a:off x="10642119" y="125949"/>
            <a:ext cx="1362758" cy="1343564"/>
          </a:xfrm>
          <a:prstGeom prst="rect">
            <a:avLst/>
          </a:prstGeom>
        </p:spPr>
      </p:pic>
    </p:spTree>
    <p:extLst>
      <p:ext uri="{BB962C8B-B14F-4D97-AF65-F5344CB8AC3E}">
        <p14:creationId xmlns:p14="http://schemas.microsoft.com/office/powerpoint/2010/main" val="1764932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3369013"/>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(transformation négative, recherche du tout)</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 multiplicatifs</a:t>
              </a: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49984-C005-E37A-9510-7B14D461F84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48D3BF03-AAB6-FCD3-15A6-F3BDF10EDB5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0" name="Image 9">
            <a:extLst>
              <a:ext uri="{FF2B5EF4-FFF2-40B4-BE49-F238E27FC236}">
                <a16:creationId xmlns:a16="http://schemas.microsoft.com/office/drawing/2014/main" id="{E2093EE6-7802-2E7C-9931-72113D07FE2B}"/>
              </a:ext>
            </a:extLst>
          </p:cNvPr>
          <p:cNvPicPr>
            <a:picLocks noChangeAspect="1"/>
          </p:cNvPicPr>
          <p:nvPr/>
        </p:nvPicPr>
        <p:blipFill>
          <a:blip r:embed="rId3"/>
          <a:srcRect t="13596" b="13650"/>
          <a:stretch>
            <a:fillRect/>
          </a:stretch>
        </p:blipFill>
        <p:spPr>
          <a:xfrm>
            <a:off x="5415816" y="320560"/>
            <a:ext cx="1038797" cy="755747"/>
          </a:xfrm>
          <a:prstGeom prst="rect">
            <a:avLst/>
          </a:prstGeom>
        </p:spPr>
      </p:pic>
      <p:sp>
        <p:nvSpPr>
          <p:cNvPr id="2" name="ZoneTexte 1">
            <a:extLst>
              <a:ext uri="{FF2B5EF4-FFF2-40B4-BE49-F238E27FC236}">
                <a16:creationId xmlns:a16="http://schemas.microsoft.com/office/drawing/2014/main" id="{9E46B6CC-3039-557D-375F-35E5E0D70F73}"/>
              </a:ext>
            </a:extLst>
          </p:cNvPr>
          <p:cNvSpPr txBox="1"/>
          <p:nvPr/>
        </p:nvSpPr>
        <p:spPr>
          <a:xfrm>
            <a:off x="565079" y="1936373"/>
            <a:ext cx="4530903" cy="3108543"/>
          </a:xfrm>
          <a:prstGeom prst="rect">
            <a:avLst/>
          </a:prstGeom>
          <a:noFill/>
        </p:spPr>
        <p:txBody>
          <a:bodyPr wrap="square" rtlCol="0">
            <a:spAutoFit/>
          </a:bodyPr>
          <a:lstStyle/>
          <a:p>
            <a:r>
              <a:rPr lang="fr-FR" sz="2800" dirty="0"/>
              <a:t>Résous le problème suivant :</a:t>
            </a:r>
          </a:p>
          <a:p>
            <a:endParaRPr lang="fr-FR" sz="2800" dirty="0"/>
          </a:p>
          <a:p>
            <a:r>
              <a:rPr lang="fr-FR" sz="2800" dirty="0"/>
              <a:t>Je cueille 4 pommes et 5 poires. </a:t>
            </a:r>
          </a:p>
          <a:p>
            <a:endParaRPr lang="fr-FR" sz="2800" dirty="0"/>
          </a:p>
          <a:p>
            <a:r>
              <a:rPr lang="fr-FR" sz="2800" b="1" dirty="0"/>
              <a:t>Combien de fruits ai-je au total ?</a:t>
            </a:r>
            <a:endParaRPr lang="fr-FR" sz="2600" b="1" dirty="0"/>
          </a:p>
        </p:txBody>
      </p:sp>
      <p:cxnSp>
        <p:nvCxnSpPr>
          <p:cNvPr id="3" name="Connecteur droit 2">
            <a:extLst>
              <a:ext uri="{FF2B5EF4-FFF2-40B4-BE49-F238E27FC236}">
                <a16:creationId xmlns:a16="http://schemas.microsoft.com/office/drawing/2014/main" id="{6F44FA01-950C-AB3C-A3FE-04D4E932BB43}"/>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86AFA125-702B-DEF4-5004-0AAEDD4FF186}"/>
              </a:ext>
            </a:extLst>
          </p:cNvPr>
          <p:cNvSpPr txBox="1"/>
          <p:nvPr/>
        </p:nvSpPr>
        <p:spPr>
          <a:xfrm>
            <a:off x="6834930" y="1936373"/>
            <a:ext cx="4530903" cy="3108543"/>
          </a:xfrm>
          <a:prstGeom prst="rect">
            <a:avLst/>
          </a:prstGeom>
          <a:noFill/>
        </p:spPr>
        <p:txBody>
          <a:bodyPr wrap="square" rtlCol="0">
            <a:spAutoFit/>
          </a:bodyPr>
          <a:lstStyle/>
          <a:p>
            <a:r>
              <a:rPr lang="fr-FR" sz="2800" dirty="0"/>
              <a:t>Résous le problème suivant :</a:t>
            </a:r>
          </a:p>
          <a:p>
            <a:endParaRPr lang="fr-FR" sz="2800" dirty="0"/>
          </a:p>
          <a:p>
            <a:r>
              <a:rPr lang="fr-FR" sz="2800" dirty="0"/>
              <a:t>Je remplis quatre boites de vingt œufs. </a:t>
            </a:r>
          </a:p>
          <a:p>
            <a:endParaRPr lang="fr-FR" sz="2800" dirty="0"/>
          </a:p>
          <a:p>
            <a:r>
              <a:rPr lang="fr-FR" sz="2800" b="1" dirty="0"/>
              <a:t>Combien d’œufs y a-t-il au total ?</a:t>
            </a:r>
            <a:endParaRPr lang="fr-FR" sz="2600" b="1" dirty="0"/>
          </a:p>
        </p:txBody>
      </p:sp>
    </p:spTree>
    <p:extLst>
      <p:ext uri="{BB962C8B-B14F-4D97-AF65-F5344CB8AC3E}">
        <p14:creationId xmlns:p14="http://schemas.microsoft.com/office/powerpoint/2010/main" val="2631612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E2273089-4D90-90EE-D24A-E28CE5FCE857}"/>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15C51E78-90A6-72C8-0D09-3301A10B3B6B}"/>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8" name="ZoneTexte 7">
            <a:extLst>
              <a:ext uri="{FF2B5EF4-FFF2-40B4-BE49-F238E27FC236}">
                <a16:creationId xmlns:a16="http://schemas.microsoft.com/office/drawing/2014/main" id="{A7F58BCD-1D3C-D69B-2F4F-9F26CDAAA9D7}"/>
              </a:ext>
            </a:extLst>
          </p:cNvPr>
          <p:cNvSpPr txBox="1"/>
          <p:nvPr/>
        </p:nvSpPr>
        <p:spPr>
          <a:xfrm>
            <a:off x="6318609" y="2797274"/>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1</a:t>
            </a:r>
          </a:p>
          <a:p>
            <a:r>
              <a:rPr lang="fr-FR" sz="2600" b="1" dirty="0"/>
              <a:t>2/ </a:t>
            </a:r>
            <a:r>
              <a:rPr lang="fr-FR" sz="2600" dirty="0"/>
              <a:t>Lis le problème </a:t>
            </a:r>
          </a:p>
          <a:p>
            <a:r>
              <a:rPr lang="fr-FR" sz="2600" b="1" dirty="0"/>
              <a:t>3/ </a:t>
            </a:r>
            <a:r>
              <a:rPr lang="fr-FR" sz="2600" dirty="0"/>
              <a:t>Résous le problème en suivant la démarche étape par étape</a:t>
            </a:r>
          </a:p>
          <a:p>
            <a:r>
              <a:rPr lang="fr-FR" sz="2600" b="1" dirty="0"/>
              <a:t>4/ </a:t>
            </a:r>
            <a:r>
              <a:rPr lang="fr-FR" sz="2600" dirty="0"/>
              <a:t>Fais valider</a:t>
            </a:r>
            <a:endParaRPr lang="fr-FR" sz="2400" b="1" dirty="0"/>
          </a:p>
        </p:txBody>
      </p:sp>
      <p:pic>
        <p:nvPicPr>
          <p:cNvPr id="3" name="Image 2">
            <a:extLst>
              <a:ext uri="{FF2B5EF4-FFF2-40B4-BE49-F238E27FC236}">
                <a16:creationId xmlns:a16="http://schemas.microsoft.com/office/drawing/2014/main" id="{F355FF32-9AC0-1A82-278F-3205FE4904EE}"/>
              </a:ext>
            </a:extLst>
          </p:cNvPr>
          <p:cNvPicPr>
            <a:picLocks noChangeAspect="1"/>
          </p:cNvPicPr>
          <p:nvPr/>
        </p:nvPicPr>
        <p:blipFill>
          <a:blip r:embed="rId4"/>
          <a:stretch>
            <a:fillRect/>
          </a:stretch>
        </p:blipFill>
        <p:spPr>
          <a:xfrm>
            <a:off x="9279873" y="196524"/>
            <a:ext cx="1100214" cy="1663316"/>
          </a:xfrm>
          <a:prstGeom prst="rect">
            <a:avLst/>
          </a:prstGeom>
        </p:spPr>
      </p:pic>
      <p:pic>
        <p:nvPicPr>
          <p:cNvPr id="5" name="Image 4">
            <a:extLst>
              <a:ext uri="{FF2B5EF4-FFF2-40B4-BE49-F238E27FC236}">
                <a16:creationId xmlns:a16="http://schemas.microsoft.com/office/drawing/2014/main" id="{24F8E908-29E1-8A68-A480-A3CA0C58E0E4}"/>
              </a:ext>
            </a:extLst>
          </p:cNvPr>
          <p:cNvPicPr>
            <a:picLocks noChangeAspect="1"/>
          </p:cNvPicPr>
          <p:nvPr/>
        </p:nvPicPr>
        <p:blipFill>
          <a:blip r:embed="rId5"/>
          <a:stretch>
            <a:fillRect/>
          </a:stretch>
        </p:blipFill>
        <p:spPr>
          <a:xfrm>
            <a:off x="802064" y="140349"/>
            <a:ext cx="1337213" cy="1895500"/>
          </a:xfrm>
          <a:prstGeom prst="rect">
            <a:avLst/>
          </a:prstGeom>
        </p:spPr>
      </p:pic>
      <p:sp>
        <p:nvSpPr>
          <p:cNvPr id="6" name="ZoneTexte 5">
            <a:extLst>
              <a:ext uri="{FF2B5EF4-FFF2-40B4-BE49-F238E27FC236}">
                <a16:creationId xmlns:a16="http://schemas.microsoft.com/office/drawing/2014/main" id="{B1365D67-3F3E-FD74-916C-AB62C48936CC}"/>
              </a:ext>
            </a:extLst>
          </p:cNvPr>
          <p:cNvSpPr txBox="1"/>
          <p:nvPr/>
        </p:nvSpPr>
        <p:spPr>
          <a:xfrm>
            <a:off x="489410" y="2797274"/>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1</a:t>
            </a:r>
          </a:p>
          <a:p>
            <a:r>
              <a:rPr lang="fr-FR" sz="2600" b="1" dirty="0"/>
              <a:t>2/ </a:t>
            </a:r>
            <a:r>
              <a:rPr lang="fr-FR" sz="2600" dirty="0"/>
              <a:t>Lisons le problème</a:t>
            </a:r>
            <a:r>
              <a:rPr lang="fr-FR" sz="2600" b="1" dirty="0"/>
              <a:t> 18</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12" name="Image 11">
            <a:extLst>
              <a:ext uri="{FF2B5EF4-FFF2-40B4-BE49-F238E27FC236}">
                <a16:creationId xmlns:a16="http://schemas.microsoft.com/office/drawing/2014/main" id="{14AE73EE-95F8-C67F-DB1D-55EDFBDEF930}"/>
              </a:ext>
            </a:extLst>
          </p:cNvPr>
          <p:cNvPicPr>
            <a:picLocks noChangeAspect="1"/>
          </p:cNvPicPr>
          <p:nvPr/>
        </p:nvPicPr>
        <p:blipFill>
          <a:blip r:embed="rId6"/>
          <a:stretch>
            <a:fillRect/>
          </a:stretch>
        </p:blipFill>
        <p:spPr>
          <a:xfrm>
            <a:off x="2354097" y="185694"/>
            <a:ext cx="1210860" cy="1663316"/>
          </a:xfrm>
          <a:prstGeom prst="rect">
            <a:avLst/>
          </a:prstGeom>
        </p:spPr>
      </p:pic>
    </p:spTree>
    <p:extLst>
      <p:ext uri="{BB962C8B-B14F-4D97-AF65-F5344CB8AC3E}">
        <p14:creationId xmlns:p14="http://schemas.microsoft.com/office/powerpoint/2010/main" val="2110364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55686-6AF6-6F91-0CDA-81EAFC5329A0}"/>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FE18099B-F2DE-0F7A-67B5-259EEF9C673D}"/>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26728112-47D6-976C-2CF8-54DC17CA6FB9}"/>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9B7834DF-89AF-6657-883C-8F9326404A40}"/>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8" name="ZoneTexte 7">
            <a:extLst>
              <a:ext uri="{FF2B5EF4-FFF2-40B4-BE49-F238E27FC236}">
                <a16:creationId xmlns:a16="http://schemas.microsoft.com/office/drawing/2014/main" id="{C2951865-D628-586A-C2B3-32B4651780DD}"/>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1</a:t>
            </a:r>
          </a:p>
          <a:p>
            <a:r>
              <a:rPr lang="fr-FR" sz="2600" b="1" dirty="0"/>
              <a:t>2/ </a:t>
            </a:r>
            <a:r>
              <a:rPr lang="fr-FR" sz="2600" dirty="0"/>
              <a:t>Avance à ton rythme</a:t>
            </a:r>
            <a:endParaRPr lang="fr-FR" sz="2400" b="1" dirty="0"/>
          </a:p>
        </p:txBody>
      </p:sp>
      <p:pic>
        <p:nvPicPr>
          <p:cNvPr id="3" name="Image 2">
            <a:extLst>
              <a:ext uri="{FF2B5EF4-FFF2-40B4-BE49-F238E27FC236}">
                <a16:creationId xmlns:a16="http://schemas.microsoft.com/office/drawing/2014/main" id="{743714FF-A314-C82A-6724-2883D6D78E7F}"/>
              </a:ext>
            </a:extLst>
          </p:cNvPr>
          <p:cNvPicPr>
            <a:picLocks noChangeAspect="1"/>
          </p:cNvPicPr>
          <p:nvPr/>
        </p:nvPicPr>
        <p:blipFill>
          <a:blip r:embed="rId4"/>
          <a:stretch>
            <a:fillRect/>
          </a:stretch>
        </p:blipFill>
        <p:spPr>
          <a:xfrm>
            <a:off x="9279873" y="196524"/>
            <a:ext cx="1100214" cy="1663316"/>
          </a:xfrm>
          <a:prstGeom prst="rect">
            <a:avLst/>
          </a:prstGeom>
        </p:spPr>
      </p:pic>
      <p:pic>
        <p:nvPicPr>
          <p:cNvPr id="5" name="Image 4">
            <a:extLst>
              <a:ext uri="{FF2B5EF4-FFF2-40B4-BE49-F238E27FC236}">
                <a16:creationId xmlns:a16="http://schemas.microsoft.com/office/drawing/2014/main" id="{07F6B56F-3D41-B9CD-3B8D-912C69C2D5B1}"/>
              </a:ext>
            </a:extLst>
          </p:cNvPr>
          <p:cNvPicPr>
            <a:picLocks noChangeAspect="1"/>
          </p:cNvPicPr>
          <p:nvPr/>
        </p:nvPicPr>
        <p:blipFill>
          <a:blip r:embed="rId5"/>
          <a:stretch>
            <a:fillRect/>
          </a:stretch>
        </p:blipFill>
        <p:spPr>
          <a:xfrm>
            <a:off x="802064" y="140349"/>
            <a:ext cx="1337213" cy="1895500"/>
          </a:xfrm>
          <a:prstGeom prst="rect">
            <a:avLst/>
          </a:prstGeom>
        </p:spPr>
      </p:pic>
      <p:sp>
        <p:nvSpPr>
          <p:cNvPr id="6" name="ZoneTexte 5">
            <a:extLst>
              <a:ext uri="{FF2B5EF4-FFF2-40B4-BE49-F238E27FC236}">
                <a16:creationId xmlns:a16="http://schemas.microsoft.com/office/drawing/2014/main" id="{ED473C0C-7C57-12AF-9B06-EFBAB46E4C65}"/>
              </a:ext>
            </a:extLst>
          </p:cNvPr>
          <p:cNvSpPr txBox="1"/>
          <p:nvPr/>
        </p:nvSpPr>
        <p:spPr>
          <a:xfrm>
            <a:off x="489410" y="2797274"/>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1</a:t>
            </a:r>
          </a:p>
          <a:p>
            <a:r>
              <a:rPr lang="fr-FR" sz="2600" b="1" dirty="0"/>
              <a:t>2/ </a:t>
            </a:r>
            <a:r>
              <a:rPr lang="fr-FR" sz="2600" dirty="0"/>
              <a:t>Lisons le problème</a:t>
            </a:r>
            <a:r>
              <a:rPr lang="fr-FR" sz="2600" b="1" dirty="0"/>
              <a:t> 19</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12" name="Image 11">
            <a:extLst>
              <a:ext uri="{FF2B5EF4-FFF2-40B4-BE49-F238E27FC236}">
                <a16:creationId xmlns:a16="http://schemas.microsoft.com/office/drawing/2014/main" id="{5B13470C-89C4-9577-DECF-C99FE95D5407}"/>
              </a:ext>
            </a:extLst>
          </p:cNvPr>
          <p:cNvPicPr>
            <a:picLocks noChangeAspect="1"/>
          </p:cNvPicPr>
          <p:nvPr/>
        </p:nvPicPr>
        <p:blipFill>
          <a:blip r:embed="rId6"/>
          <a:stretch>
            <a:fillRect/>
          </a:stretch>
        </p:blipFill>
        <p:spPr>
          <a:xfrm>
            <a:off x="2354097" y="185694"/>
            <a:ext cx="1210860" cy="1663316"/>
          </a:xfrm>
          <a:prstGeom prst="rect">
            <a:avLst/>
          </a:prstGeom>
        </p:spPr>
      </p:pic>
    </p:spTree>
    <p:extLst>
      <p:ext uri="{BB962C8B-B14F-4D97-AF65-F5344CB8AC3E}">
        <p14:creationId xmlns:p14="http://schemas.microsoft.com/office/powerpoint/2010/main" val="705119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2431548"/>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nombres &gt; 60</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 Je connais les différentes représentations des fractions - J’utilise la monnaie – Je compare des nombres</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04FFB-AED8-0871-6088-B7AFBA30945E}"/>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BF976330-A0E8-9522-F881-2F0348C20E62}"/>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36696F29-7650-DBDB-726A-106CB28F12A0}"/>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78B0CC63-9C68-BDD0-6451-63665B0D5A7A}"/>
              </a:ext>
            </a:extLst>
          </p:cNvPr>
          <p:cNvSpPr txBox="1"/>
          <p:nvPr/>
        </p:nvSpPr>
        <p:spPr>
          <a:xfrm>
            <a:off x="82194" y="2353891"/>
            <a:ext cx="5866543" cy="1754326"/>
          </a:xfrm>
          <a:prstGeom prst="rect">
            <a:avLst/>
          </a:prstGeom>
          <a:noFill/>
        </p:spPr>
        <p:txBody>
          <a:bodyPr wrap="square" rtlCol="0">
            <a:spAutoFit/>
          </a:bodyPr>
          <a:lstStyle/>
          <a:p>
            <a:pPr algn="ctr"/>
            <a:r>
              <a:rPr lang="fr-FR" sz="2800" dirty="0"/>
              <a:t>Lis chaque nombre</a:t>
            </a:r>
          </a:p>
          <a:p>
            <a:endParaRPr lang="fr-FR" sz="2800" dirty="0"/>
          </a:p>
          <a:p>
            <a:r>
              <a:rPr lang="fr-FR" sz="2600" b="1" dirty="0">
                <a:latin typeface="BelleAllureCE" panose="02000803000000000000" pitchFamily="50" charset="0"/>
              </a:rPr>
              <a:t>10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20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30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40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50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60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70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80</a:t>
            </a:r>
            <a:r>
              <a:rPr lang="fr-FR" sz="2600" b="1" dirty="0"/>
              <a:t> </a:t>
            </a:r>
            <a:r>
              <a:rPr lang="fr-FR" sz="2600" b="1" dirty="0">
                <a:latin typeface="BelleAllureCE" panose="02000803000000000000" pitchFamily="50" charset="0"/>
              </a:rPr>
              <a:t>-</a:t>
            </a:r>
            <a:r>
              <a:rPr lang="fr-FR" sz="2600" b="1" dirty="0"/>
              <a:t> </a:t>
            </a:r>
            <a:r>
              <a:rPr lang="fr-FR" sz="2600" b="1" dirty="0">
                <a:latin typeface="BelleAllureCE" panose="02000803000000000000" pitchFamily="50" charset="0"/>
              </a:rPr>
              <a:t>90</a:t>
            </a:r>
            <a:r>
              <a:rPr lang="fr-FR" sz="2600" b="1" dirty="0"/>
              <a:t> </a:t>
            </a:r>
            <a:r>
              <a:rPr lang="fr-FR" sz="2600" b="1" dirty="0">
                <a:latin typeface="BelleAllureCE" panose="02000803000000000000" pitchFamily="50" charset="0"/>
              </a:rPr>
              <a:t>-100  </a:t>
            </a:r>
          </a:p>
          <a:p>
            <a:endParaRPr lang="fr-FR" sz="2600" dirty="0"/>
          </a:p>
        </p:txBody>
      </p:sp>
      <p:pic>
        <p:nvPicPr>
          <p:cNvPr id="8" name="Image 7">
            <a:extLst>
              <a:ext uri="{FF2B5EF4-FFF2-40B4-BE49-F238E27FC236}">
                <a16:creationId xmlns:a16="http://schemas.microsoft.com/office/drawing/2014/main" id="{157993AA-D6D5-6BC9-812A-15D21DC0853F}"/>
              </a:ext>
            </a:extLst>
          </p:cNvPr>
          <p:cNvPicPr>
            <a:picLocks noChangeAspect="1"/>
          </p:cNvPicPr>
          <p:nvPr/>
        </p:nvPicPr>
        <p:blipFill>
          <a:blip r:embed="rId3"/>
          <a:stretch>
            <a:fillRect/>
          </a:stretch>
        </p:blipFill>
        <p:spPr>
          <a:xfrm>
            <a:off x="6410017" y="451748"/>
            <a:ext cx="4213461" cy="5785149"/>
          </a:xfrm>
          <a:prstGeom prst="rect">
            <a:avLst/>
          </a:prstGeom>
        </p:spPr>
      </p:pic>
      <p:pic>
        <p:nvPicPr>
          <p:cNvPr id="9" name="Picture 2" descr="fiche › Pride Mobility France">
            <a:extLst>
              <a:ext uri="{FF2B5EF4-FFF2-40B4-BE49-F238E27FC236}">
                <a16:creationId xmlns:a16="http://schemas.microsoft.com/office/drawing/2014/main" id="{78C64870-371E-16CA-9DEC-1C93E808B9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77408" y="30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extLst>
              <a:ext uri="{FF2B5EF4-FFF2-40B4-BE49-F238E27FC236}">
                <a16:creationId xmlns:a16="http://schemas.microsoft.com/office/drawing/2014/main" id="{E98B171E-8585-51AA-CDCD-5FEB9855B95C}"/>
              </a:ext>
            </a:extLst>
          </p:cNvPr>
          <p:cNvPicPr>
            <a:picLocks noChangeAspect="1"/>
          </p:cNvPicPr>
          <p:nvPr/>
        </p:nvPicPr>
        <p:blipFill>
          <a:blip r:embed="rId5"/>
          <a:stretch>
            <a:fillRect/>
          </a:stretch>
        </p:blipFill>
        <p:spPr>
          <a:xfrm>
            <a:off x="1365414" y="73872"/>
            <a:ext cx="957596" cy="1174409"/>
          </a:xfrm>
          <a:prstGeom prst="rect">
            <a:avLst/>
          </a:prstGeom>
        </p:spPr>
      </p:pic>
    </p:spTree>
    <p:extLst>
      <p:ext uri="{BB962C8B-B14F-4D97-AF65-F5344CB8AC3E}">
        <p14:creationId xmlns:p14="http://schemas.microsoft.com/office/powerpoint/2010/main" val="3586281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FAB60-4B97-48DF-92BB-38A9C2DE4DB0}"/>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5D9E5E47-7BC4-06CF-2BA2-2C979526D63E}"/>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98244257-F541-EE24-742F-EA24A655D153}"/>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7DDF9EF5-54F6-73B9-7FA1-726F078AD637}"/>
              </a:ext>
            </a:extLst>
          </p:cNvPr>
          <p:cNvSpPr txBox="1"/>
          <p:nvPr/>
        </p:nvSpPr>
        <p:spPr>
          <a:xfrm>
            <a:off x="6593323" y="2951946"/>
            <a:ext cx="5240145" cy="954107"/>
          </a:xfrm>
          <a:prstGeom prst="rect">
            <a:avLst/>
          </a:prstGeom>
          <a:noFill/>
        </p:spPr>
        <p:txBody>
          <a:bodyPr wrap="square" rtlCol="0">
            <a:spAutoFit/>
          </a:bodyPr>
          <a:lstStyle/>
          <a:p>
            <a:r>
              <a:rPr lang="fr-FR" sz="2800" dirty="0"/>
              <a:t>Transforme l’écriture: </a:t>
            </a:r>
            <a:r>
              <a:rPr lang="fr-FR" sz="2800" b="1" dirty="0"/>
              <a:t>7 + 8 = 15 </a:t>
            </a:r>
            <a:r>
              <a:rPr lang="fr-FR" sz="2800" dirty="0"/>
              <a:t>en soustraction. </a:t>
            </a:r>
            <a:endParaRPr lang="fr-FR" sz="2600" dirty="0"/>
          </a:p>
        </p:txBody>
      </p:sp>
      <p:sp>
        <p:nvSpPr>
          <p:cNvPr id="3" name="ZoneTexte 2">
            <a:extLst>
              <a:ext uri="{FF2B5EF4-FFF2-40B4-BE49-F238E27FC236}">
                <a16:creationId xmlns:a16="http://schemas.microsoft.com/office/drawing/2014/main" id="{425699DC-3309-886F-A68E-E4281082925C}"/>
              </a:ext>
            </a:extLst>
          </p:cNvPr>
          <p:cNvSpPr txBox="1"/>
          <p:nvPr/>
        </p:nvSpPr>
        <p:spPr>
          <a:xfrm>
            <a:off x="1025842" y="1240174"/>
            <a:ext cx="4515956" cy="523220"/>
          </a:xfrm>
          <a:prstGeom prst="rect">
            <a:avLst/>
          </a:prstGeom>
          <a:noFill/>
        </p:spPr>
        <p:txBody>
          <a:bodyPr wrap="square" rtlCol="0">
            <a:spAutoFit/>
          </a:bodyPr>
          <a:lstStyle/>
          <a:p>
            <a:r>
              <a:rPr lang="fr-FR" sz="2800" dirty="0"/>
              <a:t>Lis le nom de chaque famille</a:t>
            </a:r>
            <a:endParaRPr lang="fr-FR" sz="2800" b="1" dirty="0"/>
          </a:p>
        </p:txBody>
      </p:sp>
      <p:pic>
        <p:nvPicPr>
          <p:cNvPr id="11" name="Image 10">
            <a:extLst>
              <a:ext uri="{FF2B5EF4-FFF2-40B4-BE49-F238E27FC236}">
                <a16:creationId xmlns:a16="http://schemas.microsoft.com/office/drawing/2014/main" id="{410D641F-C4CA-DF32-6C14-9B3CDA8D2FE7}"/>
              </a:ext>
            </a:extLst>
          </p:cNvPr>
          <p:cNvPicPr>
            <a:picLocks noChangeAspect="1"/>
          </p:cNvPicPr>
          <p:nvPr/>
        </p:nvPicPr>
        <p:blipFill>
          <a:blip r:embed="rId3"/>
          <a:srcRect t="13596" b="13650"/>
          <a:stretch>
            <a:fillRect/>
          </a:stretch>
        </p:blipFill>
        <p:spPr>
          <a:xfrm>
            <a:off x="11052727" y="125949"/>
            <a:ext cx="1038797" cy="755747"/>
          </a:xfrm>
          <a:prstGeom prst="rect">
            <a:avLst/>
          </a:prstGeom>
        </p:spPr>
      </p:pic>
      <p:sp>
        <p:nvSpPr>
          <p:cNvPr id="4" name="ZoneTexte 3">
            <a:extLst>
              <a:ext uri="{FF2B5EF4-FFF2-40B4-BE49-F238E27FC236}">
                <a16:creationId xmlns:a16="http://schemas.microsoft.com/office/drawing/2014/main" id="{DD05405B-FAD3-55DC-165E-CABD82B2EF47}"/>
              </a:ext>
            </a:extLst>
          </p:cNvPr>
          <p:cNvSpPr txBox="1"/>
          <p:nvPr/>
        </p:nvSpPr>
        <p:spPr>
          <a:xfrm>
            <a:off x="952928" y="2035358"/>
            <a:ext cx="3749388" cy="4031873"/>
          </a:xfrm>
          <a:prstGeom prst="rect">
            <a:avLst/>
          </a:prstGeom>
          <a:noFill/>
        </p:spPr>
        <p:txBody>
          <a:bodyPr wrap="square">
            <a:spAutoFit/>
          </a:bodyPr>
          <a:lstStyle/>
          <a:p>
            <a:pPr marL="0" indent="0">
              <a:buNone/>
            </a:pPr>
            <a:r>
              <a:rPr lang="fr-FR" sz="3200" b="1" dirty="0">
                <a:latin typeface="BelleAllureCE" panose="02000803000000000000" pitchFamily="50" charset="0"/>
              </a:rPr>
              <a:t>20</a:t>
            </a:r>
            <a:r>
              <a:rPr lang="fr-FR" sz="3200" b="1" dirty="0"/>
              <a:t> : vingt</a:t>
            </a:r>
          </a:p>
          <a:p>
            <a:pPr marL="0" indent="0">
              <a:buNone/>
            </a:pPr>
            <a:r>
              <a:rPr lang="fr-FR" sz="3200" b="1" dirty="0">
                <a:latin typeface="BelleAllureCE" panose="02000803000000000000" pitchFamily="50" charset="0"/>
              </a:rPr>
              <a:t>30</a:t>
            </a:r>
            <a:r>
              <a:rPr lang="fr-FR" sz="3200" b="1" dirty="0"/>
              <a:t> : trente</a:t>
            </a:r>
          </a:p>
          <a:p>
            <a:pPr marL="0" indent="0">
              <a:buNone/>
            </a:pPr>
            <a:r>
              <a:rPr lang="fr-FR" sz="3200" b="1" dirty="0">
                <a:latin typeface="BelleAllureCE" panose="02000803000000000000" pitchFamily="50" charset="0"/>
              </a:rPr>
              <a:t>40</a:t>
            </a:r>
            <a:r>
              <a:rPr lang="fr-FR" sz="3200" b="1" dirty="0"/>
              <a:t> : quarante</a:t>
            </a:r>
          </a:p>
          <a:p>
            <a:pPr marL="0" indent="0">
              <a:buNone/>
            </a:pPr>
            <a:r>
              <a:rPr lang="fr-FR" sz="3200" b="1" dirty="0">
                <a:latin typeface="BelleAllureCE" panose="02000803000000000000" pitchFamily="50" charset="0"/>
              </a:rPr>
              <a:t>50</a:t>
            </a:r>
            <a:r>
              <a:rPr lang="fr-FR" sz="3200" b="1" dirty="0"/>
              <a:t> : cinquante</a:t>
            </a:r>
          </a:p>
          <a:p>
            <a:pPr marL="0" indent="0">
              <a:buNone/>
            </a:pPr>
            <a:r>
              <a:rPr lang="fr-FR" sz="3200" b="1" dirty="0">
                <a:latin typeface="BelleAllureCE" panose="02000803000000000000" pitchFamily="50" charset="0"/>
              </a:rPr>
              <a:t>60</a:t>
            </a:r>
            <a:r>
              <a:rPr lang="fr-FR" sz="3200" b="1" dirty="0"/>
              <a:t> : soixante</a:t>
            </a:r>
          </a:p>
          <a:p>
            <a:pPr marL="0" indent="0">
              <a:buNone/>
            </a:pPr>
            <a:r>
              <a:rPr lang="fr-FR" sz="3200" b="1" dirty="0"/>
              <a:t>70 : soixante-dix</a:t>
            </a:r>
          </a:p>
          <a:p>
            <a:pPr marL="0" indent="0">
              <a:buNone/>
            </a:pPr>
            <a:r>
              <a:rPr lang="fr-FR" sz="3200" b="1" dirty="0"/>
              <a:t>80 : quatre-vingts</a:t>
            </a:r>
          </a:p>
          <a:p>
            <a:pPr marL="0" indent="0">
              <a:buNone/>
            </a:pPr>
            <a:r>
              <a:rPr lang="fr-FR" sz="3200" b="1" dirty="0"/>
              <a:t>90 : quatre-vingt-dix</a:t>
            </a:r>
          </a:p>
        </p:txBody>
      </p:sp>
      <p:pic>
        <p:nvPicPr>
          <p:cNvPr id="2" name="Image 1">
            <a:extLst>
              <a:ext uri="{FF2B5EF4-FFF2-40B4-BE49-F238E27FC236}">
                <a16:creationId xmlns:a16="http://schemas.microsoft.com/office/drawing/2014/main" id="{4443842E-1E5D-5153-5B00-5FC9EF0243AA}"/>
              </a:ext>
            </a:extLst>
          </p:cNvPr>
          <p:cNvPicPr>
            <a:picLocks noChangeAspect="1"/>
          </p:cNvPicPr>
          <p:nvPr/>
        </p:nvPicPr>
        <p:blipFill>
          <a:blip r:embed="rId4"/>
          <a:stretch>
            <a:fillRect/>
          </a:stretch>
        </p:blipFill>
        <p:spPr>
          <a:xfrm>
            <a:off x="1365414" y="73872"/>
            <a:ext cx="957596" cy="1174409"/>
          </a:xfrm>
          <a:prstGeom prst="rect">
            <a:avLst/>
          </a:prstGeom>
        </p:spPr>
      </p:pic>
    </p:spTree>
    <p:extLst>
      <p:ext uri="{BB962C8B-B14F-4D97-AF65-F5344CB8AC3E}">
        <p14:creationId xmlns:p14="http://schemas.microsoft.com/office/powerpoint/2010/main" val="2419594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62191-477E-719B-B991-B669826B66C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6F50E638-66FD-F742-8FD5-706B12546EB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B1BDBFC-331E-6908-0EA6-5A782345CFE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8103A873-8D87-7AA9-73D1-D691185E95E4}"/>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12" name="ZoneTexte 11">
            <a:extLst>
              <a:ext uri="{FF2B5EF4-FFF2-40B4-BE49-F238E27FC236}">
                <a16:creationId xmlns:a16="http://schemas.microsoft.com/office/drawing/2014/main" id="{25835674-3A1F-866D-CC5D-8323E15FBE3B}"/>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l’exercice </a:t>
            </a:r>
            <a:r>
              <a:rPr lang="fr-FR" sz="2600" b="1" dirty="0"/>
              <a:t>6</a:t>
            </a:r>
          </a:p>
        </p:txBody>
      </p:sp>
      <p:sp>
        <p:nvSpPr>
          <p:cNvPr id="3" name="ZoneTexte 2">
            <a:extLst>
              <a:ext uri="{FF2B5EF4-FFF2-40B4-BE49-F238E27FC236}">
                <a16:creationId xmlns:a16="http://schemas.microsoft.com/office/drawing/2014/main" id="{C3BB4ED8-46FA-0B9D-7E0F-49D75E843106}"/>
              </a:ext>
            </a:extLst>
          </p:cNvPr>
          <p:cNvSpPr txBox="1"/>
          <p:nvPr/>
        </p:nvSpPr>
        <p:spPr>
          <a:xfrm>
            <a:off x="2305699" y="3675221"/>
            <a:ext cx="1883849"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84</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11618094-95D2-A876-79FA-0B51E53B3211}"/>
              </a:ext>
            </a:extLst>
          </p:cNvPr>
          <p:cNvSpPr txBox="1"/>
          <p:nvPr/>
        </p:nvSpPr>
        <p:spPr>
          <a:xfrm>
            <a:off x="1025842" y="1240174"/>
            <a:ext cx="4515956" cy="2246769"/>
          </a:xfrm>
          <a:prstGeom prst="rect">
            <a:avLst/>
          </a:prstGeom>
          <a:noFill/>
        </p:spPr>
        <p:txBody>
          <a:bodyPr wrap="square" rtlCol="0">
            <a:spAutoFit/>
          </a:bodyPr>
          <a:lstStyle/>
          <a:p>
            <a:r>
              <a:rPr lang="fr-FR" sz="2800" dirty="0"/>
              <a:t>A quelle famille appartient ce nombre ? </a:t>
            </a:r>
          </a:p>
          <a:p>
            <a:endParaRPr lang="fr-FR" sz="2800" dirty="0"/>
          </a:p>
          <a:p>
            <a:r>
              <a:rPr lang="fr-FR" sz="2800" dirty="0"/>
              <a:t>Comment peut-on trouver son nom ?</a:t>
            </a:r>
          </a:p>
        </p:txBody>
      </p:sp>
      <p:pic>
        <p:nvPicPr>
          <p:cNvPr id="2" name="Image 1">
            <a:extLst>
              <a:ext uri="{FF2B5EF4-FFF2-40B4-BE49-F238E27FC236}">
                <a16:creationId xmlns:a16="http://schemas.microsoft.com/office/drawing/2014/main" id="{5014D3AA-6BA2-6DA9-B6F3-F6214820A435}"/>
              </a:ext>
            </a:extLst>
          </p:cNvPr>
          <p:cNvPicPr>
            <a:picLocks noChangeAspect="1"/>
          </p:cNvPicPr>
          <p:nvPr/>
        </p:nvPicPr>
        <p:blipFill>
          <a:blip r:embed="rId4"/>
          <a:stretch>
            <a:fillRect/>
          </a:stretch>
        </p:blipFill>
        <p:spPr>
          <a:xfrm>
            <a:off x="1365414" y="73872"/>
            <a:ext cx="957596" cy="1174409"/>
          </a:xfrm>
          <a:prstGeom prst="rect">
            <a:avLst/>
          </a:prstGeom>
        </p:spPr>
      </p:pic>
    </p:spTree>
    <p:extLst>
      <p:ext uri="{BB962C8B-B14F-4D97-AF65-F5344CB8AC3E}">
        <p14:creationId xmlns:p14="http://schemas.microsoft.com/office/powerpoint/2010/main" val="2002274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4606D-30AF-A209-3863-E4C4F06AD5AD}"/>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F93FC099-30D2-D792-85F2-FC2D16D5346D}"/>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95942B31-C46B-EC87-61A1-CB6C1432070A}"/>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DD74F1EC-BA77-6586-3BAF-6424308D7DAF}"/>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12" name="ZoneTexte 11">
            <a:extLst>
              <a:ext uri="{FF2B5EF4-FFF2-40B4-BE49-F238E27FC236}">
                <a16:creationId xmlns:a16="http://schemas.microsoft.com/office/drawing/2014/main" id="{A754C0AE-6369-192B-D335-8FB499036AEE}"/>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l’exercice </a:t>
            </a:r>
            <a:r>
              <a:rPr lang="fr-FR" sz="2600" b="1" dirty="0"/>
              <a:t>6</a:t>
            </a:r>
          </a:p>
        </p:txBody>
      </p:sp>
      <p:sp>
        <p:nvSpPr>
          <p:cNvPr id="3" name="ZoneTexte 2">
            <a:extLst>
              <a:ext uri="{FF2B5EF4-FFF2-40B4-BE49-F238E27FC236}">
                <a16:creationId xmlns:a16="http://schemas.microsoft.com/office/drawing/2014/main" id="{941725A8-52A5-04D9-E5CB-7E3327039D4D}"/>
              </a:ext>
            </a:extLst>
          </p:cNvPr>
          <p:cNvSpPr txBox="1"/>
          <p:nvPr/>
        </p:nvSpPr>
        <p:spPr>
          <a:xfrm>
            <a:off x="2323010" y="3429000"/>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72</a:t>
            </a:r>
            <a:endParaRPr lang="fr-FR" sz="4000" b="1" dirty="0">
              <a:solidFill>
                <a:srgbClr val="0070C0"/>
              </a:solidFill>
              <a:latin typeface="BelleAllureCE" panose="02000803000000000000" pitchFamily="2" charset="0"/>
            </a:endParaRPr>
          </a:p>
        </p:txBody>
      </p:sp>
      <p:sp>
        <p:nvSpPr>
          <p:cNvPr id="4" name="ZoneTexte 3">
            <a:extLst>
              <a:ext uri="{FF2B5EF4-FFF2-40B4-BE49-F238E27FC236}">
                <a16:creationId xmlns:a16="http://schemas.microsoft.com/office/drawing/2014/main" id="{73B7EC66-065D-AF04-41FF-60003E449FA7}"/>
              </a:ext>
            </a:extLst>
          </p:cNvPr>
          <p:cNvSpPr txBox="1"/>
          <p:nvPr/>
        </p:nvSpPr>
        <p:spPr>
          <a:xfrm>
            <a:off x="1025842" y="1240174"/>
            <a:ext cx="4515956" cy="2246769"/>
          </a:xfrm>
          <a:prstGeom prst="rect">
            <a:avLst/>
          </a:prstGeom>
          <a:noFill/>
        </p:spPr>
        <p:txBody>
          <a:bodyPr wrap="square" rtlCol="0">
            <a:spAutoFit/>
          </a:bodyPr>
          <a:lstStyle/>
          <a:p>
            <a:r>
              <a:rPr lang="fr-FR" sz="2800" dirty="0"/>
              <a:t>A quelle famille appartient ce nombre ?</a:t>
            </a:r>
          </a:p>
          <a:p>
            <a:endParaRPr lang="fr-FR" sz="2800" dirty="0"/>
          </a:p>
          <a:p>
            <a:r>
              <a:rPr lang="fr-FR" sz="2800" dirty="0"/>
              <a:t>Comment peut-on trouver son nom ?</a:t>
            </a:r>
          </a:p>
        </p:txBody>
      </p:sp>
      <p:pic>
        <p:nvPicPr>
          <p:cNvPr id="2" name="Image 1">
            <a:extLst>
              <a:ext uri="{FF2B5EF4-FFF2-40B4-BE49-F238E27FC236}">
                <a16:creationId xmlns:a16="http://schemas.microsoft.com/office/drawing/2014/main" id="{3251514C-1ECB-655F-DF98-3193D704D017}"/>
              </a:ext>
            </a:extLst>
          </p:cNvPr>
          <p:cNvPicPr>
            <a:picLocks noChangeAspect="1"/>
          </p:cNvPicPr>
          <p:nvPr/>
        </p:nvPicPr>
        <p:blipFill>
          <a:blip r:embed="rId4"/>
          <a:stretch>
            <a:fillRect/>
          </a:stretch>
        </p:blipFill>
        <p:spPr>
          <a:xfrm>
            <a:off x="1365414" y="73872"/>
            <a:ext cx="957596" cy="1174409"/>
          </a:xfrm>
          <a:prstGeom prst="rect">
            <a:avLst/>
          </a:prstGeom>
        </p:spPr>
      </p:pic>
    </p:spTree>
    <p:extLst>
      <p:ext uri="{BB962C8B-B14F-4D97-AF65-F5344CB8AC3E}">
        <p14:creationId xmlns:p14="http://schemas.microsoft.com/office/powerpoint/2010/main" val="2337742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E9840-59BB-C4A1-ED93-7D2A4FC0B6EF}"/>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D974C1DF-6CA9-8B49-AA91-2498164EE57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C63C93A7-2DA6-80B6-EB69-F3969C9ABAAE}"/>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F8F344FA-7698-19C0-F5AF-2B47EF2C9E5A}"/>
              </a:ext>
            </a:extLst>
          </p:cNvPr>
          <p:cNvSpPr txBox="1"/>
          <p:nvPr/>
        </p:nvSpPr>
        <p:spPr>
          <a:xfrm>
            <a:off x="7970632" y="620086"/>
            <a:ext cx="2602048" cy="523220"/>
          </a:xfrm>
          <a:prstGeom prst="rect">
            <a:avLst/>
          </a:prstGeom>
          <a:noFill/>
        </p:spPr>
        <p:txBody>
          <a:bodyPr wrap="square" rtlCol="0">
            <a:spAutoFit/>
          </a:bodyPr>
          <a:lstStyle/>
          <a:p>
            <a:r>
              <a:rPr lang="fr-FR" sz="2800" dirty="0"/>
              <a:t>Relisons la leçon</a:t>
            </a:r>
            <a:endParaRPr lang="fr-FR" sz="2600" dirty="0"/>
          </a:p>
        </p:txBody>
      </p:sp>
      <p:pic>
        <p:nvPicPr>
          <p:cNvPr id="9" name="Image 8">
            <a:extLst>
              <a:ext uri="{FF2B5EF4-FFF2-40B4-BE49-F238E27FC236}">
                <a16:creationId xmlns:a16="http://schemas.microsoft.com/office/drawing/2014/main" id="{87635AEF-E637-ECBB-F778-212F273B694B}"/>
              </a:ext>
            </a:extLst>
          </p:cNvPr>
          <p:cNvPicPr>
            <a:picLocks noChangeAspect="1"/>
          </p:cNvPicPr>
          <p:nvPr/>
        </p:nvPicPr>
        <p:blipFill>
          <a:blip r:embed="rId3"/>
          <a:stretch>
            <a:fillRect/>
          </a:stretch>
        </p:blipFill>
        <p:spPr>
          <a:xfrm>
            <a:off x="6988031" y="1143306"/>
            <a:ext cx="3733523" cy="5222852"/>
          </a:xfrm>
          <a:prstGeom prst="rect">
            <a:avLst/>
          </a:prstGeom>
        </p:spPr>
      </p:pic>
      <p:sp>
        <p:nvSpPr>
          <p:cNvPr id="11" name="ZoneTexte 10">
            <a:extLst>
              <a:ext uri="{FF2B5EF4-FFF2-40B4-BE49-F238E27FC236}">
                <a16:creationId xmlns:a16="http://schemas.microsoft.com/office/drawing/2014/main" id="{CA440888-BA1F-4131-5FA0-71E22E7D0944}"/>
              </a:ext>
            </a:extLst>
          </p:cNvPr>
          <p:cNvSpPr txBox="1"/>
          <p:nvPr/>
        </p:nvSpPr>
        <p:spPr>
          <a:xfrm>
            <a:off x="1025842" y="1240174"/>
            <a:ext cx="4515956" cy="2246769"/>
          </a:xfrm>
          <a:prstGeom prst="rect">
            <a:avLst/>
          </a:prstGeom>
          <a:noFill/>
        </p:spPr>
        <p:txBody>
          <a:bodyPr wrap="square" rtlCol="0">
            <a:spAutoFit/>
          </a:bodyPr>
          <a:lstStyle/>
          <a:p>
            <a:r>
              <a:rPr lang="fr-FR" sz="2800" dirty="0"/>
              <a:t>A quelle famille appartient ce nombre ?</a:t>
            </a:r>
          </a:p>
          <a:p>
            <a:endParaRPr lang="fr-FR" sz="2800" dirty="0"/>
          </a:p>
          <a:p>
            <a:r>
              <a:rPr lang="fr-FR" sz="2800" dirty="0"/>
              <a:t>Comment peut-on trouver son nom ?</a:t>
            </a:r>
          </a:p>
        </p:txBody>
      </p:sp>
      <p:sp>
        <p:nvSpPr>
          <p:cNvPr id="12" name="ZoneTexte 11">
            <a:extLst>
              <a:ext uri="{FF2B5EF4-FFF2-40B4-BE49-F238E27FC236}">
                <a16:creationId xmlns:a16="http://schemas.microsoft.com/office/drawing/2014/main" id="{DEDAA0ED-CDC9-70E6-5A31-AFC39185EB89}"/>
              </a:ext>
            </a:extLst>
          </p:cNvPr>
          <p:cNvSpPr txBox="1"/>
          <p:nvPr/>
        </p:nvSpPr>
        <p:spPr>
          <a:xfrm>
            <a:off x="2323010" y="3135100"/>
            <a:ext cx="1431802" cy="1705252"/>
          </a:xfrm>
          <a:prstGeom prst="rect">
            <a:avLst/>
          </a:prstGeom>
          <a:noFill/>
          <a:ln>
            <a:solidFill>
              <a:schemeClr val="bg1"/>
            </a:solidFill>
          </a:ln>
        </p:spPr>
        <p:txBody>
          <a:bodyPr wrap="none" tIns="180000" rtlCol="0" anchor="ctr" anchorCtr="0">
            <a:spAutoFit/>
          </a:bodyPr>
          <a:lstStyle/>
          <a:p>
            <a:pPr>
              <a:spcBef>
                <a:spcPts val="1200"/>
              </a:spcBef>
            </a:pPr>
            <a:r>
              <a:rPr lang="fr-FR" sz="9600" b="1" dirty="0">
                <a:solidFill>
                  <a:srgbClr val="0070C0"/>
                </a:solidFill>
                <a:latin typeface="BelleAllureCE" panose="02000803000000000000" pitchFamily="2" charset="0"/>
              </a:rPr>
              <a:t>95</a:t>
            </a:r>
            <a:endParaRPr lang="fr-FR" sz="4000" b="1" dirty="0">
              <a:solidFill>
                <a:srgbClr val="0070C0"/>
              </a:solidFill>
              <a:latin typeface="BelleAllureCE" panose="02000803000000000000" pitchFamily="2" charset="0"/>
            </a:endParaRPr>
          </a:p>
        </p:txBody>
      </p:sp>
      <p:pic>
        <p:nvPicPr>
          <p:cNvPr id="2" name="Image 1">
            <a:extLst>
              <a:ext uri="{FF2B5EF4-FFF2-40B4-BE49-F238E27FC236}">
                <a16:creationId xmlns:a16="http://schemas.microsoft.com/office/drawing/2014/main" id="{B0053C98-5BA6-A77C-0003-1AB7AFD5FE87}"/>
              </a:ext>
            </a:extLst>
          </p:cNvPr>
          <p:cNvPicPr>
            <a:picLocks noChangeAspect="1"/>
          </p:cNvPicPr>
          <p:nvPr/>
        </p:nvPicPr>
        <p:blipFill>
          <a:blip r:embed="rId4"/>
          <a:stretch>
            <a:fillRect/>
          </a:stretch>
        </p:blipFill>
        <p:spPr>
          <a:xfrm>
            <a:off x="1365414" y="73872"/>
            <a:ext cx="957596" cy="1174409"/>
          </a:xfrm>
          <a:prstGeom prst="rect">
            <a:avLst/>
          </a:prstGeom>
        </p:spPr>
      </p:pic>
    </p:spTree>
    <p:extLst>
      <p:ext uri="{BB962C8B-B14F-4D97-AF65-F5344CB8AC3E}">
        <p14:creationId xmlns:p14="http://schemas.microsoft.com/office/powerpoint/2010/main" val="12590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704E3-60F2-63B4-0534-FD97D53F5D4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3C7BD82D-8E9A-AFCD-6F90-A6A7C3A4960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5C632FD-62FD-BBE6-7B83-1A0E30F37348}"/>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639C52E0-1C57-7715-5C21-3590BE5596A8}"/>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12" name="ZoneTexte 11">
            <a:extLst>
              <a:ext uri="{FF2B5EF4-FFF2-40B4-BE49-F238E27FC236}">
                <a16:creationId xmlns:a16="http://schemas.microsoft.com/office/drawing/2014/main" id="{0260EF6D-CAA1-4029-DB99-A179CDD27441}"/>
              </a:ext>
            </a:extLst>
          </p:cNvPr>
          <p:cNvSpPr txBox="1"/>
          <p:nvPr/>
        </p:nvSpPr>
        <p:spPr>
          <a:xfrm>
            <a:off x="6303738" y="2782669"/>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Les petits marchands</a:t>
            </a:r>
          </a:p>
          <a:p>
            <a:r>
              <a:rPr lang="fr-FR" sz="2600" b="1" dirty="0"/>
              <a:t>2/ </a:t>
            </a:r>
            <a:r>
              <a:rPr lang="fr-FR" sz="2600" dirty="0"/>
              <a:t>Observe la première page</a:t>
            </a:r>
          </a:p>
          <a:p>
            <a:r>
              <a:rPr lang="fr-FR" sz="2600" b="1" dirty="0"/>
              <a:t>3/ </a:t>
            </a:r>
            <a:r>
              <a:rPr lang="fr-FR" sz="2600" dirty="0"/>
              <a:t>Fais l’exercice </a:t>
            </a:r>
            <a:r>
              <a:rPr lang="fr-FR" sz="2600" b="1" dirty="0"/>
              <a:t>1 </a:t>
            </a:r>
            <a:r>
              <a:rPr lang="fr-FR" sz="2600" dirty="0"/>
              <a:t>puis l’exercice </a:t>
            </a:r>
            <a:r>
              <a:rPr lang="fr-FR" sz="2600" b="1" dirty="0"/>
              <a:t>2</a:t>
            </a:r>
          </a:p>
        </p:txBody>
      </p:sp>
      <p:pic>
        <p:nvPicPr>
          <p:cNvPr id="3" name="Image 2">
            <a:extLst>
              <a:ext uri="{FF2B5EF4-FFF2-40B4-BE49-F238E27FC236}">
                <a16:creationId xmlns:a16="http://schemas.microsoft.com/office/drawing/2014/main" id="{2F8CD186-AA0E-9B52-0530-4C726D9748C6}"/>
              </a:ext>
            </a:extLst>
          </p:cNvPr>
          <p:cNvPicPr>
            <a:picLocks noChangeAspect="1"/>
          </p:cNvPicPr>
          <p:nvPr/>
        </p:nvPicPr>
        <p:blipFill>
          <a:blip r:embed="rId4"/>
          <a:stretch>
            <a:fillRect/>
          </a:stretch>
        </p:blipFill>
        <p:spPr>
          <a:xfrm>
            <a:off x="802064" y="140349"/>
            <a:ext cx="1337213" cy="1895500"/>
          </a:xfrm>
          <a:prstGeom prst="rect">
            <a:avLst/>
          </a:prstGeom>
        </p:spPr>
      </p:pic>
      <p:sp>
        <p:nvSpPr>
          <p:cNvPr id="4" name="ZoneTexte 3">
            <a:extLst>
              <a:ext uri="{FF2B5EF4-FFF2-40B4-BE49-F238E27FC236}">
                <a16:creationId xmlns:a16="http://schemas.microsoft.com/office/drawing/2014/main" id="{88202754-9ED2-4E3A-CD8B-AAE1D92F2259}"/>
              </a:ext>
            </a:extLst>
          </p:cNvPr>
          <p:cNvSpPr txBox="1"/>
          <p:nvPr/>
        </p:nvSpPr>
        <p:spPr>
          <a:xfrm>
            <a:off x="489410" y="2797274"/>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Avance à ton rythme</a:t>
            </a:r>
            <a:endParaRPr lang="fr-FR" sz="2400" b="1" dirty="0"/>
          </a:p>
        </p:txBody>
      </p:sp>
    </p:spTree>
    <p:extLst>
      <p:ext uri="{BB962C8B-B14F-4D97-AF65-F5344CB8AC3E}">
        <p14:creationId xmlns:p14="http://schemas.microsoft.com/office/powerpoint/2010/main" val="650676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3" name="ZoneTexte 2">
            <a:extLst>
              <a:ext uri="{FF2B5EF4-FFF2-40B4-BE49-F238E27FC236}">
                <a16:creationId xmlns:a16="http://schemas.microsoft.com/office/drawing/2014/main" id="{41F24ED0-70A1-9815-3843-C27FB4FA6ACA}"/>
              </a:ext>
            </a:extLst>
          </p:cNvPr>
          <p:cNvSpPr txBox="1"/>
          <p:nvPr/>
        </p:nvSpPr>
        <p:spPr>
          <a:xfrm>
            <a:off x="6510394" y="2230105"/>
            <a:ext cx="5126802" cy="1569660"/>
          </a:xfrm>
          <a:prstGeom prst="rect">
            <a:avLst/>
          </a:prstGeom>
          <a:noFill/>
        </p:spPr>
        <p:txBody>
          <a:bodyPr wrap="square" rtlCol="0">
            <a:spAutoFit/>
          </a:bodyPr>
          <a:lstStyle/>
          <a:p>
            <a:r>
              <a:rPr lang="fr-FR" sz="3200" dirty="0"/>
              <a:t>Ecris la comptine des dizaines à partir de</a:t>
            </a:r>
            <a:r>
              <a:rPr lang="fr-FR" sz="3200" b="1" dirty="0"/>
              <a:t> 2 </a:t>
            </a:r>
            <a:r>
              <a:rPr lang="fr-FR" sz="3200" dirty="0"/>
              <a:t>en allant de </a:t>
            </a:r>
            <a:r>
              <a:rPr lang="fr-FR" sz="3200" b="1" dirty="0"/>
              <a:t>100 </a:t>
            </a:r>
            <a:r>
              <a:rPr lang="fr-FR" sz="3200" dirty="0"/>
              <a:t>en </a:t>
            </a:r>
            <a:r>
              <a:rPr lang="fr-FR" sz="3200" b="1" dirty="0"/>
              <a:t>100 </a:t>
            </a:r>
            <a:r>
              <a:rPr lang="fr-FR" sz="3200" dirty="0"/>
              <a:t>le plus loin possible.</a:t>
            </a:r>
          </a:p>
        </p:txBody>
      </p:sp>
      <p:pic>
        <p:nvPicPr>
          <p:cNvPr id="4" name="Image 3">
            <a:extLst>
              <a:ext uri="{FF2B5EF4-FFF2-40B4-BE49-F238E27FC236}">
                <a16:creationId xmlns:a16="http://schemas.microsoft.com/office/drawing/2014/main" id="{5E720E24-0D7A-81DF-B10A-2776EF10D5A2}"/>
              </a:ext>
            </a:extLst>
          </p:cNvPr>
          <p:cNvPicPr>
            <a:picLocks noChangeAspect="1"/>
          </p:cNvPicPr>
          <p:nvPr/>
        </p:nvPicPr>
        <p:blipFill>
          <a:blip r:embed="rId3"/>
          <a:stretch>
            <a:fillRect/>
          </a:stretch>
        </p:blipFill>
        <p:spPr>
          <a:xfrm>
            <a:off x="1498978" y="126267"/>
            <a:ext cx="957596" cy="1174409"/>
          </a:xfrm>
          <a:prstGeom prst="rect">
            <a:avLst/>
          </a:prstGeom>
        </p:spPr>
      </p:pic>
      <p:cxnSp>
        <p:nvCxnSpPr>
          <p:cNvPr id="2" name="Connecteur droit 1">
            <a:extLst>
              <a:ext uri="{FF2B5EF4-FFF2-40B4-BE49-F238E27FC236}">
                <a16:creationId xmlns:a16="http://schemas.microsoft.com/office/drawing/2014/main" id="{71070740-65F8-0E89-B45B-1128F8FA6F98}"/>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E48E1901-B15F-FAC8-EC59-F7CB98E65965}"/>
              </a:ext>
            </a:extLst>
          </p:cNvPr>
          <p:cNvSpPr txBox="1"/>
          <p:nvPr/>
        </p:nvSpPr>
        <p:spPr>
          <a:xfrm>
            <a:off x="196924" y="2230105"/>
            <a:ext cx="5691880" cy="2062103"/>
          </a:xfrm>
          <a:prstGeom prst="rect">
            <a:avLst/>
          </a:prstGeom>
          <a:noFill/>
        </p:spPr>
        <p:txBody>
          <a:bodyPr wrap="square" rtlCol="0">
            <a:spAutoFit/>
          </a:bodyPr>
          <a:lstStyle/>
          <a:p>
            <a:r>
              <a:rPr lang="fr-FR" sz="3200" dirty="0"/>
              <a:t>Récitons collectivement la suite des nombres à partir de </a:t>
            </a:r>
            <a:r>
              <a:rPr lang="fr-FR" sz="3200" b="1" dirty="0"/>
              <a:t>2 </a:t>
            </a:r>
            <a:r>
              <a:rPr lang="fr-FR" sz="3200" dirty="0"/>
              <a:t>en allant de </a:t>
            </a:r>
            <a:r>
              <a:rPr lang="fr-FR" sz="3200" b="1" dirty="0"/>
              <a:t>10 </a:t>
            </a:r>
            <a:r>
              <a:rPr lang="fr-FR" sz="3200" dirty="0"/>
              <a:t>en </a:t>
            </a:r>
            <a:r>
              <a:rPr lang="fr-FR" sz="3200" b="1" dirty="0"/>
              <a:t>10</a:t>
            </a:r>
            <a:r>
              <a:rPr lang="fr-FR" sz="3200" dirty="0"/>
              <a:t> le plus loin possible</a:t>
            </a:r>
          </a:p>
        </p:txBody>
      </p:sp>
      <p:pic>
        <p:nvPicPr>
          <p:cNvPr id="6" name="Image 5">
            <a:extLst>
              <a:ext uri="{FF2B5EF4-FFF2-40B4-BE49-F238E27FC236}">
                <a16:creationId xmlns:a16="http://schemas.microsoft.com/office/drawing/2014/main" id="{54D6771B-6D89-0A9A-7201-F069E3CB00E4}"/>
              </a:ext>
            </a:extLst>
          </p:cNvPr>
          <p:cNvPicPr>
            <a:picLocks noChangeAspect="1"/>
          </p:cNvPicPr>
          <p:nvPr/>
        </p:nvPicPr>
        <p:blipFill>
          <a:blip r:embed="rId4"/>
          <a:srcRect t="13596" b="13650"/>
          <a:stretch>
            <a:fillRect/>
          </a:stretch>
        </p:blipFill>
        <p:spPr>
          <a:xfrm>
            <a:off x="10972604" y="126267"/>
            <a:ext cx="1038797" cy="755747"/>
          </a:xfrm>
          <a:prstGeom prst="rect">
            <a:avLst/>
          </a:prstGeom>
        </p:spPr>
      </p:pic>
      <p:sp>
        <p:nvSpPr>
          <p:cNvPr id="7" name="ZoneTexte 6">
            <a:extLst>
              <a:ext uri="{FF2B5EF4-FFF2-40B4-BE49-F238E27FC236}">
                <a16:creationId xmlns:a16="http://schemas.microsoft.com/office/drawing/2014/main" id="{7D6E02C1-88EF-60CE-7D56-4ED9FA4499EE}"/>
              </a:ext>
            </a:extLst>
          </p:cNvPr>
          <p:cNvSpPr txBox="1"/>
          <p:nvPr/>
        </p:nvSpPr>
        <p:spPr>
          <a:xfrm>
            <a:off x="2081831" y="1502420"/>
            <a:ext cx="2172839" cy="584775"/>
          </a:xfrm>
          <a:prstGeom prst="rect">
            <a:avLst/>
          </a:prstGeom>
          <a:noFill/>
        </p:spPr>
        <p:txBody>
          <a:bodyPr wrap="none" rtlCol="0">
            <a:spAutoFit/>
          </a:bodyPr>
          <a:lstStyle/>
          <a:p>
            <a:r>
              <a:rPr lang="fr-FR" sz="3200" dirty="0">
                <a:effectLst>
                  <a:outerShdw blurRad="38100" dist="38100" dir="2700000" algn="tl">
                    <a:srgbClr val="000000">
                      <a:alpha val="43137"/>
                    </a:srgbClr>
                  </a:outerShdw>
                </a:effectLst>
              </a:rPr>
              <a:t>Jeu du furet</a:t>
            </a:r>
          </a:p>
        </p:txBody>
      </p:sp>
    </p:spTree>
    <p:extLst>
      <p:ext uri="{BB962C8B-B14F-4D97-AF65-F5344CB8AC3E}">
        <p14:creationId xmlns:p14="http://schemas.microsoft.com/office/powerpoint/2010/main" val="121014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B5C82-76E3-7C42-7BAF-95E1CC61AF8F}"/>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8C831F73-8263-9B71-3422-C82D21D7A844}"/>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3748F621-3628-4DAD-DCA1-399FFB49A77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0D7635A1-8081-831B-E322-9D3F9675BA4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C51152C3-EB04-AD81-66CF-A822BCA2993E}"/>
              </a:ext>
            </a:extLst>
          </p:cNvPr>
          <p:cNvPicPr>
            <a:picLocks noChangeAspect="1"/>
          </p:cNvPicPr>
          <p:nvPr/>
        </p:nvPicPr>
        <p:blipFill>
          <a:blip r:embed="rId3"/>
          <a:stretch>
            <a:fillRect/>
          </a:stretch>
        </p:blipFill>
        <p:spPr>
          <a:xfrm>
            <a:off x="10848461" y="294810"/>
            <a:ext cx="957596" cy="1174409"/>
          </a:xfrm>
          <a:prstGeom prst="rect">
            <a:avLst/>
          </a:prstGeom>
        </p:spPr>
      </p:pic>
      <p:cxnSp>
        <p:nvCxnSpPr>
          <p:cNvPr id="2" name="Connecteur droit 1">
            <a:extLst>
              <a:ext uri="{FF2B5EF4-FFF2-40B4-BE49-F238E27FC236}">
                <a16:creationId xmlns:a16="http://schemas.microsoft.com/office/drawing/2014/main" id="{15D476B5-9C00-5831-70D8-E272ACEE838A}"/>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43F4D694-24B8-CAE3-B77E-BCB931F71F0A}"/>
              </a:ext>
            </a:extLst>
          </p:cNvPr>
          <p:cNvSpPr txBox="1"/>
          <p:nvPr/>
        </p:nvSpPr>
        <p:spPr>
          <a:xfrm>
            <a:off x="196924" y="2230105"/>
            <a:ext cx="5691880" cy="1569660"/>
          </a:xfrm>
          <a:prstGeom prst="rect">
            <a:avLst/>
          </a:prstGeom>
          <a:noFill/>
        </p:spPr>
        <p:txBody>
          <a:bodyPr wrap="square" rtlCol="0">
            <a:spAutoFit/>
          </a:bodyPr>
          <a:lstStyle/>
          <a:p>
            <a:r>
              <a:rPr lang="fr-FR" sz="3200" dirty="0"/>
              <a:t>Ecris la suite des nombres à partir de </a:t>
            </a:r>
            <a:r>
              <a:rPr lang="fr-FR" sz="3200" b="1" dirty="0"/>
              <a:t>5 </a:t>
            </a:r>
            <a:r>
              <a:rPr lang="fr-FR" sz="3200" dirty="0"/>
              <a:t>en allant de </a:t>
            </a:r>
            <a:r>
              <a:rPr lang="fr-FR" sz="3200" b="1" dirty="0"/>
              <a:t>10 </a:t>
            </a:r>
            <a:r>
              <a:rPr lang="fr-FR" sz="3200" dirty="0"/>
              <a:t>en </a:t>
            </a:r>
            <a:r>
              <a:rPr lang="fr-FR" sz="3200" b="1" dirty="0"/>
              <a:t>10</a:t>
            </a:r>
            <a:r>
              <a:rPr lang="fr-FR" sz="3200" dirty="0"/>
              <a:t> le plus loin possible</a:t>
            </a:r>
          </a:p>
        </p:txBody>
      </p:sp>
      <p:pic>
        <p:nvPicPr>
          <p:cNvPr id="6" name="Image 5">
            <a:extLst>
              <a:ext uri="{FF2B5EF4-FFF2-40B4-BE49-F238E27FC236}">
                <a16:creationId xmlns:a16="http://schemas.microsoft.com/office/drawing/2014/main" id="{AFF1092C-70A1-9594-054A-E2D990D678A2}"/>
              </a:ext>
            </a:extLst>
          </p:cNvPr>
          <p:cNvPicPr>
            <a:picLocks noChangeAspect="1"/>
          </p:cNvPicPr>
          <p:nvPr/>
        </p:nvPicPr>
        <p:blipFill>
          <a:blip r:embed="rId4"/>
          <a:srcRect t="13596" b="13650"/>
          <a:stretch>
            <a:fillRect/>
          </a:stretch>
        </p:blipFill>
        <p:spPr>
          <a:xfrm>
            <a:off x="1374471" y="126267"/>
            <a:ext cx="1038797" cy="755747"/>
          </a:xfrm>
          <a:prstGeom prst="rect">
            <a:avLst/>
          </a:prstGeom>
        </p:spPr>
      </p:pic>
      <p:sp>
        <p:nvSpPr>
          <p:cNvPr id="8" name="ZoneTexte 7">
            <a:extLst>
              <a:ext uri="{FF2B5EF4-FFF2-40B4-BE49-F238E27FC236}">
                <a16:creationId xmlns:a16="http://schemas.microsoft.com/office/drawing/2014/main" id="{444C455B-9DEB-3B85-54A0-A1A63D626379}"/>
              </a:ext>
            </a:extLst>
          </p:cNvPr>
          <p:cNvSpPr txBox="1"/>
          <p:nvPr/>
        </p:nvSpPr>
        <p:spPr>
          <a:xfrm>
            <a:off x="6510394" y="2230105"/>
            <a:ext cx="5126802" cy="2062103"/>
          </a:xfrm>
          <a:prstGeom prst="rect">
            <a:avLst/>
          </a:prstGeom>
          <a:noFill/>
        </p:spPr>
        <p:txBody>
          <a:bodyPr wrap="square" rtlCol="0">
            <a:spAutoFit/>
          </a:bodyPr>
          <a:lstStyle/>
          <a:p>
            <a:r>
              <a:rPr lang="fr-FR" sz="3200" dirty="0"/>
              <a:t>Récitons la comptine des dizaines à partir de</a:t>
            </a:r>
            <a:r>
              <a:rPr lang="fr-FR" sz="3200" b="1" dirty="0"/>
              <a:t> 50 </a:t>
            </a:r>
            <a:r>
              <a:rPr lang="fr-FR" sz="3200" dirty="0"/>
              <a:t>en allant de </a:t>
            </a:r>
            <a:r>
              <a:rPr lang="fr-FR" sz="3200" b="1" dirty="0"/>
              <a:t>100 </a:t>
            </a:r>
            <a:r>
              <a:rPr lang="fr-FR" sz="3200" dirty="0"/>
              <a:t>en </a:t>
            </a:r>
            <a:r>
              <a:rPr lang="fr-FR" sz="3200" b="1" dirty="0"/>
              <a:t>100 </a:t>
            </a:r>
            <a:r>
              <a:rPr lang="fr-FR" sz="3200" dirty="0"/>
              <a:t>le plus loin possible.</a:t>
            </a:r>
          </a:p>
        </p:txBody>
      </p:sp>
      <p:sp>
        <p:nvSpPr>
          <p:cNvPr id="9" name="ZoneTexte 8">
            <a:extLst>
              <a:ext uri="{FF2B5EF4-FFF2-40B4-BE49-F238E27FC236}">
                <a16:creationId xmlns:a16="http://schemas.microsoft.com/office/drawing/2014/main" id="{C3A4D8BF-DDDF-B154-05C5-AD14E197698F}"/>
              </a:ext>
            </a:extLst>
          </p:cNvPr>
          <p:cNvSpPr txBox="1"/>
          <p:nvPr/>
        </p:nvSpPr>
        <p:spPr>
          <a:xfrm>
            <a:off x="7385811" y="1448685"/>
            <a:ext cx="2172839" cy="584775"/>
          </a:xfrm>
          <a:prstGeom prst="rect">
            <a:avLst/>
          </a:prstGeom>
          <a:noFill/>
        </p:spPr>
        <p:txBody>
          <a:bodyPr wrap="none" rtlCol="0">
            <a:spAutoFit/>
          </a:bodyPr>
          <a:lstStyle/>
          <a:p>
            <a:r>
              <a:rPr lang="fr-FR" sz="3200" dirty="0">
                <a:effectLst>
                  <a:outerShdw blurRad="38100" dist="38100" dir="2700000" algn="tl">
                    <a:srgbClr val="000000">
                      <a:alpha val="43137"/>
                    </a:srgbClr>
                  </a:outerShdw>
                </a:effectLst>
              </a:rPr>
              <a:t>Jeu du furet</a:t>
            </a:r>
          </a:p>
        </p:txBody>
      </p:sp>
    </p:spTree>
    <p:extLst>
      <p:ext uri="{BB962C8B-B14F-4D97-AF65-F5344CB8AC3E}">
        <p14:creationId xmlns:p14="http://schemas.microsoft.com/office/powerpoint/2010/main" val="2350244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842AE-8917-ABB3-9173-BEE69AE0D25F}"/>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1635279-CA1A-30C3-CEF2-21863713FFDC}"/>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5FBFCBD-F9EC-6A94-6C4E-548EB8F95915}"/>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FDEFF041-8CB5-434A-514B-89A5098928BB}"/>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3" name="ZoneTexte 2">
            <a:extLst>
              <a:ext uri="{FF2B5EF4-FFF2-40B4-BE49-F238E27FC236}">
                <a16:creationId xmlns:a16="http://schemas.microsoft.com/office/drawing/2014/main" id="{4CC21C5E-03F7-EBE8-E217-DD4CCBE3E399}"/>
              </a:ext>
            </a:extLst>
          </p:cNvPr>
          <p:cNvSpPr txBox="1"/>
          <p:nvPr/>
        </p:nvSpPr>
        <p:spPr>
          <a:xfrm>
            <a:off x="6510394" y="2230105"/>
            <a:ext cx="5126802" cy="1569660"/>
          </a:xfrm>
          <a:prstGeom prst="rect">
            <a:avLst/>
          </a:prstGeom>
          <a:noFill/>
        </p:spPr>
        <p:txBody>
          <a:bodyPr wrap="square" rtlCol="0">
            <a:spAutoFit/>
          </a:bodyPr>
          <a:lstStyle/>
          <a:p>
            <a:r>
              <a:rPr lang="fr-FR" sz="3200" dirty="0"/>
              <a:t>Ecris la suite des nombres en partant de </a:t>
            </a:r>
            <a:r>
              <a:rPr lang="fr-FR" sz="3200" b="1" dirty="0"/>
              <a:t>0 </a:t>
            </a:r>
            <a:r>
              <a:rPr lang="fr-FR" sz="3200" dirty="0"/>
              <a:t>en allant de </a:t>
            </a:r>
            <a:r>
              <a:rPr lang="fr-FR" sz="3200" b="1" dirty="0"/>
              <a:t>25 </a:t>
            </a:r>
            <a:r>
              <a:rPr lang="fr-FR" sz="3200" dirty="0"/>
              <a:t>en</a:t>
            </a:r>
            <a:r>
              <a:rPr lang="fr-FR" sz="3200" b="1" dirty="0"/>
              <a:t> 25 </a:t>
            </a:r>
            <a:r>
              <a:rPr lang="fr-FR" sz="3200" dirty="0"/>
              <a:t>le plus loin possible</a:t>
            </a:r>
            <a:endParaRPr lang="fr-FR" sz="3200" dirty="0">
              <a:solidFill>
                <a:srgbClr val="0070C0"/>
              </a:solidFill>
            </a:endParaRPr>
          </a:p>
        </p:txBody>
      </p:sp>
      <p:pic>
        <p:nvPicPr>
          <p:cNvPr id="4" name="Image 3">
            <a:extLst>
              <a:ext uri="{FF2B5EF4-FFF2-40B4-BE49-F238E27FC236}">
                <a16:creationId xmlns:a16="http://schemas.microsoft.com/office/drawing/2014/main" id="{9E98E175-A63C-B296-49D8-3B7B625F231A}"/>
              </a:ext>
            </a:extLst>
          </p:cNvPr>
          <p:cNvPicPr>
            <a:picLocks noChangeAspect="1"/>
          </p:cNvPicPr>
          <p:nvPr/>
        </p:nvPicPr>
        <p:blipFill>
          <a:blip r:embed="rId3"/>
          <a:stretch>
            <a:fillRect/>
          </a:stretch>
        </p:blipFill>
        <p:spPr>
          <a:xfrm>
            <a:off x="1365414" y="73872"/>
            <a:ext cx="957596" cy="1174409"/>
          </a:xfrm>
          <a:prstGeom prst="rect">
            <a:avLst/>
          </a:prstGeom>
        </p:spPr>
      </p:pic>
      <p:cxnSp>
        <p:nvCxnSpPr>
          <p:cNvPr id="2" name="Connecteur droit 1">
            <a:extLst>
              <a:ext uri="{FF2B5EF4-FFF2-40B4-BE49-F238E27FC236}">
                <a16:creationId xmlns:a16="http://schemas.microsoft.com/office/drawing/2014/main" id="{647B7AC8-1FE7-34DE-347B-3F3CED7BE15A}"/>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819435DE-4BF4-1D90-9438-C44CEF12D8F4}"/>
              </a:ext>
            </a:extLst>
          </p:cNvPr>
          <p:cNvSpPr txBox="1"/>
          <p:nvPr/>
        </p:nvSpPr>
        <p:spPr>
          <a:xfrm>
            <a:off x="196924" y="2230105"/>
            <a:ext cx="5691880" cy="2554545"/>
          </a:xfrm>
          <a:prstGeom prst="rect">
            <a:avLst/>
          </a:prstGeom>
          <a:noFill/>
        </p:spPr>
        <p:txBody>
          <a:bodyPr wrap="square" rtlCol="0">
            <a:spAutoFit/>
          </a:bodyPr>
          <a:lstStyle/>
          <a:p>
            <a:r>
              <a:rPr lang="fr-FR" sz="3200" dirty="0"/>
              <a:t>Apprenons la comptine des dizaines</a:t>
            </a:r>
          </a:p>
          <a:p>
            <a:endParaRPr lang="fr-FR" sz="3200" dirty="0"/>
          </a:p>
          <a:p>
            <a:r>
              <a:rPr lang="fr-FR" sz="3200" dirty="0"/>
              <a:t>La réciter en suivant la bande numérique</a:t>
            </a:r>
          </a:p>
        </p:txBody>
      </p:sp>
      <p:pic>
        <p:nvPicPr>
          <p:cNvPr id="6" name="Image 5">
            <a:extLst>
              <a:ext uri="{FF2B5EF4-FFF2-40B4-BE49-F238E27FC236}">
                <a16:creationId xmlns:a16="http://schemas.microsoft.com/office/drawing/2014/main" id="{BFC1E5D3-7C1F-65FE-474B-7F596F92BBF0}"/>
              </a:ext>
            </a:extLst>
          </p:cNvPr>
          <p:cNvPicPr>
            <a:picLocks noChangeAspect="1"/>
          </p:cNvPicPr>
          <p:nvPr/>
        </p:nvPicPr>
        <p:blipFill>
          <a:blip r:embed="rId4"/>
          <a:srcRect t="13596" b="13650"/>
          <a:stretch>
            <a:fillRect/>
          </a:stretch>
        </p:blipFill>
        <p:spPr>
          <a:xfrm>
            <a:off x="11001356" y="126268"/>
            <a:ext cx="1038797" cy="755747"/>
          </a:xfrm>
          <a:prstGeom prst="rect">
            <a:avLst/>
          </a:prstGeom>
        </p:spPr>
      </p:pic>
    </p:spTree>
    <p:extLst>
      <p:ext uri="{BB962C8B-B14F-4D97-AF65-F5344CB8AC3E}">
        <p14:creationId xmlns:p14="http://schemas.microsoft.com/office/powerpoint/2010/main" val="3112923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7EFBD-8E6B-A3F1-70BD-A96BF9E32FEC}"/>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D33FE35-8CA1-AB3C-80AC-60D56F1AB2B6}"/>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5F8345C-B9E7-45C4-E657-EB8E51765FA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4DBD9A90-E128-2C78-231E-E9E406EDE74E}"/>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32075B20-3ADB-4D8B-541E-790DB6E6D9EA}"/>
              </a:ext>
            </a:extLst>
          </p:cNvPr>
          <p:cNvPicPr>
            <a:picLocks noChangeAspect="1"/>
          </p:cNvPicPr>
          <p:nvPr/>
        </p:nvPicPr>
        <p:blipFill>
          <a:blip r:embed="rId3"/>
          <a:stretch>
            <a:fillRect/>
          </a:stretch>
        </p:blipFill>
        <p:spPr>
          <a:xfrm>
            <a:off x="1365414" y="73872"/>
            <a:ext cx="957596" cy="1174409"/>
          </a:xfrm>
          <a:prstGeom prst="rect">
            <a:avLst/>
          </a:prstGeom>
        </p:spPr>
      </p:pic>
      <p:cxnSp>
        <p:nvCxnSpPr>
          <p:cNvPr id="2" name="Connecteur droit 1">
            <a:extLst>
              <a:ext uri="{FF2B5EF4-FFF2-40B4-BE49-F238E27FC236}">
                <a16:creationId xmlns:a16="http://schemas.microsoft.com/office/drawing/2014/main" id="{3E90F10F-5966-9327-1424-7BDDCE91C0BE}"/>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081C6471-CB5A-3B59-776F-7BEB822745F1}"/>
              </a:ext>
            </a:extLst>
          </p:cNvPr>
          <p:cNvSpPr txBox="1"/>
          <p:nvPr/>
        </p:nvSpPr>
        <p:spPr>
          <a:xfrm>
            <a:off x="196924" y="2230105"/>
            <a:ext cx="5691880" cy="1569660"/>
          </a:xfrm>
          <a:prstGeom prst="rect">
            <a:avLst/>
          </a:prstGeom>
          <a:noFill/>
        </p:spPr>
        <p:txBody>
          <a:bodyPr wrap="square" rtlCol="0">
            <a:spAutoFit/>
          </a:bodyPr>
          <a:lstStyle/>
          <a:p>
            <a:r>
              <a:rPr lang="fr-FR" sz="3200" dirty="0"/>
              <a:t>Réciter à nouveau la comptine des dizaines à l’unisson en suivant la bande numérique</a:t>
            </a:r>
          </a:p>
        </p:txBody>
      </p:sp>
      <p:pic>
        <p:nvPicPr>
          <p:cNvPr id="6" name="Image 5">
            <a:extLst>
              <a:ext uri="{FF2B5EF4-FFF2-40B4-BE49-F238E27FC236}">
                <a16:creationId xmlns:a16="http://schemas.microsoft.com/office/drawing/2014/main" id="{30BB5B24-E867-2571-2915-06879D4C7BE1}"/>
              </a:ext>
            </a:extLst>
          </p:cNvPr>
          <p:cNvPicPr>
            <a:picLocks noChangeAspect="1"/>
          </p:cNvPicPr>
          <p:nvPr/>
        </p:nvPicPr>
        <p:blipFill>
          <a:blip r:embed="rId4"/>
          <a:srcRect t="13596" b="13650"/>
          <a:stretch>
            <a:fillRect/>
          </a:stretch>
        </p:blipFill>
        <p:spPr>
          <a:xfrm>
            <a:off x="10826586" y="126268"/>
            <a:ext cx="1038797" cy="755747"/>
          </a:xfrm>
          <a:prstGeom prst="rect">
            <a:avLst/>
          </a:prstGeom>
        </p:spPr>
      </p:pic>
      <p:sp>
        <p:nvSpPr>
          <p:cNvPr id="7" name="ZoneTexte 6">
            <a:extLst>
              <a:ext uri="{FF2B5EF4-FFF2-40B4-BE49-F238E27FC236}">
                <a16:creationId xmlns:a16="http://schemas.microsoft.com/office/drawing/2014/main" id="{C2478C8A-2E73-8D54-DFD5-7261A88EBDD2}"/>
              </a:ext>
            </a:extLst>
          </p:cNvPr>
          <p:cNvSpPr txBox="1"/>
          <p:nvPr/>
        </p:nvSpPr>
        <p:spPr>
          <a:xfrm>
            <a:off x="6510394" y="2230105"/>
            <a:ext cx="5126802" cy="1569660"/>
          </a:xfrm>
          <a:prstGeom prst="rect">
            <a:avLst/>
          </a:prstGeom>
          <a:noFill/>
        </p:spPr>
        <p:txBody>
          <a:bodyPr wrap="square" rtlCol="0">
            <a:spAutoFit/>
          </a:bodyPr>
          <a:lstStyle/>
          <a:p>
            <a:r>
              <a:rPr lang="fr-FR" sz="3200" dirty="0"/>
              <a:t>Ecris la suite des nombres en partant de </a:t>
            </a:r>
            <a:r>
              <a:rPr lang="fr-FR" sz="3200" b="1" dirty="0"/>
              <a:t>0 </a:t>
            </a:r>
            <a:r>
              <a:rPr lang="fr-FR" sz="3200" dirty="0"/>
              <a:t>en allant de </a:t>
            </a:r>
            <a:r>
              <a:rPr lang="fr-FR" sz="3200" b="1" dirty="0"/>
              <a:t>25 </a:t>
            </a:r>
            <a:r>
              <a:rPr lang="fr-FR" sz="3200" dirty="0"/>
              <a:t>en</a:t>
            </a:r>
            <a:r>
              <a:rPr lang="fr-FR" sz="3200" b="1" dirty="0"/>
              <a:t> 25 </a:t>
            </a:r>
            <a:r>
              <a:rPr lang="fr-FR" sz="3200" dirty="0"/>
              <a:t>le plus loin possible</a:t>
            </a:r>
            <a:endParaRPr lang="fr-FR" sz="3200" dirty="0">
              <a:solidFill>
                <a:srgbClr val="0070C0"/>
              </a:solidFill>
            </a:endParaRPr>
          </a:p>
        </p:txBody>
      </p:sp>
    </p:spTree>
    <p:extLst>
      <p:ext uri="{BB962C8B-B14F-4D97-AF65-F5344CB8AC3E}">
        <p14:creationId xmlns:p14="http://schemas.microsoft.com/office/powerpoint/2010/main" val="145543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2554545"/>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sais ajouter ou soustraire des dizaines à un nombre</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soustraire deux nombres</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1861DEDB-D107-6D75-DFBD-984B141FFAB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99CC8FBA-FCD5-27C0-2576-26C0083C81D8}"/>
              </a:ext>
            </a:extLst>
          </p:cNvPr>
          <p:cNvSpPr txBox="1"/>
          <p:nvPr/>
        </p:nvSpPr>
        <p:spPr>
          <a:xfrm>
            <a:off x="6462445" y="1971122"/>
            <a:ext cx="5647388" cy="3108543"/>
          </a:xfrm>
          <a:prstGeom prst="rect">
            <a:avLst/>
          </a:prstGeom>
          <a:noFill/>
        </p:spPr>
        <p:txBody>
          <a:bodyPr wrap="square" rtlCol="0">
            <a:spAutoFit/>
          </a:bodyPr>
          <a:lstStyle/>
          <a:p>
            <a:r>
              <a:rPr lang="fr-FR" sz="2800" dirty="0"/>
              <a:t>Souviens-toi de la méthode de calcul utilisée lors de la séance précédente…</a:t>
            </a:r>
          </a:p>
          <a:p>
            <a:endParaRPr lang="fr-FR" sz="2800" dirty="0"/>
          </a:p>
          <a:p>
            <a:r>
              <a:rPr lang="fr-FR" sz="2800" dirty="0"/>
              <a:t>Explique comment calculer </a:t>
            </a:r>
            <a:r>
              <a:rPr lang="fr-FR" sz="2800" b="1" dirty="0"/>
              <a:t>56 - 24</a:t>
            </a:r>
          </a:p>
          <a:p>
            <a:endParaRPr lang="fr-FR" sz="2800" dirty="0"/>
          </a:p>
          <a:p>
            <a:endParaRPr lang="fr-FR" sz="2800" dirty="0"/>
          </a:p>
        </p:txBody>
      </p:sp>
      <p:pic>
        <p:nvPicPr>
          <p:cNvPr id="10" name="Image 9">
            <a:extLst>
              <a:ext uri="{FF2B5EF4-FFF2-40B4-BE49-F238E27FC236}">
                <a16:creationId xmlns:a16="http://schemas.microsoft.com/office/drawing/2014/main" id="{9B423111-9E1D-F62E-88D4-116623C89E1F}"/>
              </a:ext>
            </a:extLst>
          </p:cNvPr>
          <p:cNvPicPr>
            <a:picLocks noChangeAspect="1"/>
          </p:cNvPicPr>
          <p:nvPr/>
        </p:nvPicPr>
        <p:blipFill>
          <a:blip r:embed="rId3"/>
          <a:stretch>
            <a:fillRect/>
          </a:stretch>
        </p:blipFill>
        <p:spPr>
          <a:xfrm>
            <a:off x="1460773" y="938504"/>
            <a:ext cx="3779045" cy="5365783"/>
          </a:xfrm>
          <a:prstGeom prst="rect">
            <a:avLst/>
          </a:prstGeom>
        </p:spPr>
      </p:pic>
      <p:sp>
        <p:nvSpPr>
          <p:cNvPr id="11" name="ZoneTexte 10">
            <a:extLst>
              <a:ext uri="{FF2B5EF4-FFF2-40B4-BE49-F238E27FC236}">
                <a16:creationId xmlns:a16="http://schemas.microsoft.com/office/drawing/2014/main" id="{A9143C5D-13FE-6152-9A3B-08A56DFBCA70}"/>
              </a:ext>
            </a:extLst>
          </p:cNvPr>
          <p:cNvSpPr txBox="1"/>
          <p:nvPr/>
        </p:nvSpPr>
        <p:spPr>
          <a:xfrm>
            <a:off x="2859901" y="292103"/>
            <a:ext cx="1189749" cy="523220"/>
          </a:xfrm>
          <a:prstGeom prst="rect">
            <a:avLst/>
          </a:prstGeom>
          <a:noFill/>
        </p:spPr>
        <p:txBody>
          <a:bodyPr wrap="none" rtlCol="0">
            <a:spAutoFit/>
          </a:bodyPr>
          <a:lstStyle/>
          <a:p>
            <a:r>
              <a:rPr lang="fr-FR" sz="2800" dirty="0"/>
              <a:t>Rappel</a:t>
            </a:r>
          </a:p>
        </p:txBody>
      </p:sp>
      <p:pic>
        <p:nvPicPr>
          <p:cNvPr id="12" name="Image 11">
            <a:extLst>
              <a:ext uri="{FF2B5EF4-FFF2-40B4-BE49-F238E27FC236}">
                <a16:creationId xmlns:a16="http://schemas.microsoft.com/office/drawing/2014/main" id="{11F450A8-D927-9E80-2D8E-9D20D0ABBC30}"/>
              </a:ext>
            </a:extLst>
          </p:cNvPr>
          <p:cNvPicPr>
            <a:picLocks noChangeAspect="1"/>
          </p:cNvPicPr>
          <p:nvPr/>
        </p:nvPicPr>
        <p:blipFill>
          <a:blip r:embed="rId4"/>
          <a:stretch>
            <a:fillRect/>
          </a:stretch>
        </p:blipFill>
        <p:spPr>
          <a:xfrm>
            <a:off x="10848461" y="294810"/>
            <a:ext cx="957596" cy="1174409"/>
          </a:xfrm>
          <a:prstGeom prst="rect">
            <a:avLst/>
          </a:prstGeom>
        </p:spPr>
      </p:pic>
    </p:spTree>
    <p:extLst>
      <p:ext uri="{BB962C8B-B14F-4D97-AF65-F5344CB8AC3E}">
        <p14:creationId xmlns:p14="http://schemas.microsoft.com/office/powerpoint/2010/main" val="2977017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81ECD-033C-2CD9-0AD8-7798AC50D15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F534BB4-0947-D9EB-123D-7538A8D9130C}"/>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99E6B5CB-83BC-06D2-0441-FC0E823065C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568C3ECF-DA39-4E54-9EBD-9BA47EA0F578}"/>
              </a:ext>
            </a:extLst>
          </p:cNvPr>
          <p:cNvSpPr txBox="1"/>
          <p:nvPr/>
        </p:nvSpPr>
        <p:spPr>
          <a:xfrm>
            <a:off x="349322" y="2282004"/>
            <a:ext cx="5534724" cy="492443"/>
          </a:xfrm>
          <a:prstGeom prst="rect">
            <a:avLst/>
          </a:prstGeom>
          <a:noFill/>
        </p:spPr>
        <p:txBody>
          <a:bodyPr wrap="square" rtlCol="0">
            <a:spAutoFit/>
          </a:bodyPr>
          <a:lstStyle/>
          <a:p>
            <a:r>
              <a:rPr lang="fr-FR" sz="2600" dirty="0"/>
              <a:t>Donne le résultat des calculs énoncés</a:t>
            </a:r>
          </a:p>
        </p:txBody>
      </p:sp>
      <p:pic>
        <p:nvPicPr>
          <p:cNvPr id="9" name="Image 8">
            <a:extLst>
              <a:ext uri="{FF2B5EF4-FFF2-40B4-BE49-F238E27FC236}">
                <a16:creationId xmlns:a16="http://schemas.microsoft.com/office/drawing/2014/main" id="{25BF73FB-2CFF-EC2A-1145-DEB23A16742B}"/>
              </a:ext>
            </a:extLst>
          </p:cNvPr>
          <p:cNvPicPr>
            <a:picLocks noChangeAspect="1"/>
          </p:cNvPicPr>
          <p:nvPr/>
        </p:nvPicPr>
        <p:blipFill>
          <a:blip r:embed="rId3"/>
          <a:srcRect t="13596" b="13650"/>
          <a:stretch>
            <a:fillRect/>
          </a:stretch>
        </p:blipFill>
        <p:spPr>
          <a:xfrm>
            <a:off x="1271729" y="125950"/>
            <a:ext cx="1038797" cy="755747"/>
          </a:xfrm>
          <a:prstGeom prst="rect">
            <a:avLst/>
          </a:prstGeom>
        </p:spPr>
      </p:pic>
      <p:sp>
        <p:nvSpPr>
          <p:cNvPr id="7" name="ZoneTexte 6">
            <a:extLst>
              <a:ext uri="{FF2B5EF4-FFF2-40B4-BE49-F238E27FC236}">
                <a16:creationId xmlns:a16="http://schemas.microsoft.com/office/drawing/2014/main" id="{77081F80-756A-07D0-FDEA-53096C347370}"/>
              </a:ext>
            </a:extLst>
          </p:cNvPr>
          <p:cNvSpPr txBox="1"/>
          <p:nvPr/>
        </p:nvSpPr>
        <p:spPr>
          <a:xfrm>
            <a:off x="6733998" y="728712"/>
            <a:ext cx="3908121" cy="523220"/>
          </a:xfrm>
          <a:prstGeom prst="rect">
            <a:avLst/>
          </a:prstGeom>
          <a:noFill/>
        </p:spPr>
        <p:txBody>
          <a:bodyPr wrap="none" rtlCol="0">
            <a:spAutoFit/>
          </a:bodyPr>
          <a:lstStyle/>
          <a:p>
            <a:r>
              <a:rPr lang="fr-FR" sz="2800" dirty="0"/>
              <a:t>Calcule de la même façon</a:t>
            </a:r>
          </a:p>
        </p:txBody>
      </p:sp>
      <p:pic>
        <p:nvPicPr>
          <p:cNvPr id="1026" name="Picture 2" descr="Minuterie de 40 Secondes – 123Timer">
            <a:extLst>
              <a:ext uri="{FF2B5EF4-FFF2-40B4-BE49-F238E27FC236}">
                <a16:creationId xmlns:a16="http://schemas.microsoft.com/office/drawing/2014/main" id="{8C286FA8-69FF-50F5-6635-61F04F86F1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0808" y="3429001"/>
            <a:ext cx="1566770" cy="1566770"/>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a:extLst>
              <a:ext uri="{FF2B5EF4-FFF2-40B4-BE49-F238E27FC236}">
                <a16:creationId xmlns:a16="http://schemas.microsoft.com/office/drawing/2014/main" id="{1D3242E0-E217-0CF2-D51B-BB12F89ECC4E}"/>
              </a:ext>
            </a:extLst>
          </p:cNvPr>
          <p:cNvSpPr txBox="1"/>
          <p:nvPr/>
        </p:nvSpPr>
        <p:spPr>
          <a:xfrm rot="1278022">
            <a:off x="2793248" y="3865189"/>
            <a:ext cx="1567032" cy="523220"/>
          </a:xfrm>
          <a:prstGeom prst="rect">
            <a:avLst/>
          </a:prstGeom>
          <a:noFill/>
        </p:spPr>
        <p:txBody>
          <a:bodyPr wrap="none" rtlCol="0">
            <a:spAutoFit/>
          </a:bodyPr>
          <a:lstStyle/>
          <a:p>
            <a:r>
              <a:rPr lang="fr-FR" sz="2800" dirty="0"/>
              <a:t>Par calcul</a:t>
            </a:r>
          </a:p>
        </p:txBody>
      </p:sp>
      <p:pic>
        <p:nvPicPr>
          <p:cNvPr id="6" name="Image 5">
            <a:extLst>
              <a:ext uri="{FF2B5EF4-FFF2-40B4-BE49-F238E27FC236}">
                <a16:creationId xmlns:a16="http://schemas.microsoft.com/office/drawing/2014/main" id="{E2BE6311-FD6A-ECD1-F50F-231D820C9115}"/>
              </a:ext>
            </a:extLst>
          </p:cNvPr>
          <p:cNvPicPr>
            <a:picLocks noChangeAspect="1"/>
          </p:cNvPicPr>
          <p:nvPr/>
        </p:nvPicPr>
        <p:blipFill>
          <a:blip r:embed="rId5"/>
          <a:stretch>
            <a:fillRect/>
          </a:stretch>
        </p:blipFill>
        <p:spPr>
          <a:xfrm>
            <a:off x="10642119" y="125949"/>
            <a:ext cx="1362758" cy="1343564"/>
          </a:xfrm>
          <a:prstGeom prst="rect">
            <a:avLst/>
          </a:prstGeom>
        </p:spPr>
      </p:pic>
      <p:sp>
        <p:nvSpPr>
          <p:cNvPr id="12" name="ZoneTexte 11">
            <a:extLst>
              <a:ext uri="{FF2B5EF4-FFF2-40B4-BE49-F238E27FC236}">
                <a16:creationId xmlns:a16="http://schemas.microsoft.com/office/drawing/2014/main" id="{1346ECE1-EA3C-B34E-776A-7ADCEB635BCE}"/>
              </a:ext>
            </a:extLst>
          </p:cNvPr>
          <p:cNvSpPr txBox="1"/>
          <p:nvPr/>
        </p:nvSpPr>
        <p:spPr>
          <a:xfrm>
            <a:off x="7485512" y="1469513"/>
            <a:ext cx="2654804" cy="4524315"/>
          </a:xfrm>
          <a:prstGeom prst="rect">
            <a:avLst/>
          </a:prstGeom>
          <a:noFill/>
        </p:spPr>
        <p:txBody>
          <a:bodyPr wrap="square">
            <a:spAutoFit/>
          </a:bodyPr>
          <a:lstStyle/>
          <a:p>
            <a:r>
              <a:rPr lang="fr-FR" sz="3200" b="1" dirty="0"/>
              <a:t>1/ </a:t>
            </a:r>
            <a:r>
              <a:rPr lang="fr-FR" sz="3200" dirty="0"/>
              <a:t>63 – 31 = …</a:t>
            </a:r>
          </a:p>
          <a:p>
            <a:endParaRPr lang="fr-FR" sz="3200" dirty="0"/>
          </a:p>
          <a:p>
            <a:r>
              <a:rPr lang="fr-FR" sz="3200" b="1" dirty="0"/>
              <a:t>2/ </a:t>
            </a:r>
            <a:r>
              <a:rPr lang="fr-FR" sz="3200" dirty="0"/>
              <a:t>78 – 17 = …</a:t>
            </a:r>
          </a:p>
          <a:p>
            <a:endParaRPr lang="fr-FR" sz="3200" dirty="0"/>
          </a:p>
          <a:p>
            <a:r>
              <a:rPr lang="fr-FR" sz="3200" b="1" dirty="0"/>
              <a:t>3/ </a:t>
            </a:r>
            <a:r>
              <a:rPr lang="fr-FR" sz="3200" dirty="0"/>
              <a:t>95 – 34 = …</a:t>
            </a:r>
          </a:p>
          <a:p>
            <a:r>
              <a:rPr lang="fr-FR" sz="3200" dirty="0"/>
              <a:t> </a:t>
            </a:r>
          </a:p>
          <a:p>
            <a:r>
              <a:rPr lang="fr-FR" sz="3200" b="1" dirty="0"/>
              <a:t>4/ </a:t>
            </a:r>
            <a:r>
              <a:rPr lang="fr-FR" sz="3200" dirty="0"/>
              <a:t>87 – 54 = …</a:t>
            </a:r>
          </a:p>
          <a:p>
            <a:endParaRPr lang="fr-FR" sz="3200" dirty="0"/>
          </a:p>
          <a:p>
            <a:r>
              <a:rPr lang="fr-FR" sz="3200" b="1" dirty="0"/>
              <a:t>5/</a:t>
            </a:r>
            <a:r>
              <a:rPr lang="fr-FR" sz="3200" dirty="0"/>
              <a:t>62 – 35 = …</a:t>
            </a:r>
          </a:p>
        </p:txBody>
      </p:sp>
    </p:spTree>
    <p:extLst>
      <p:ext uri="{BB962C8B-B14F-4D97-AF65-F5344CB8AC3E}">
        <p14:creationId xmlns:p14="http://schemas.microsoft.com/office/powerpoint/2010/main" val="203958329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15250</TotalTime>
  <Words>1182</Words>
  <Application>Microsoft Office PowerPoint</Application>
  <PresentationFormat>Grand écran</PresentationFormat>
  <Paragraphs>142</Paragraphs>
  <Slides>22</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22</vt:i4>
      </vt:variant>
    </vt:vector>
  </HeadingPairs>
  <TitlesOfParts>
    <vt:vector size="29" baseType="lpstr">
      <vt:lpstr>Arial</vt:lpstr>
      <vt:lpstr>BelleAllureCE</vt:lpstr>
      <vt:lpstr>Calibri</vt:lpstr>
      <vt:lpstr>Calibri Light</vt:lpstr>
      <vt:lpstr>KG Turning Tables</vt:lpstr>
      <vt:lpstr>Wingdings</vt:lpstr>
      <vt:lpstr>Thème Office</vt:lpstr>
      <vt:lpstr>PERIODE 3  séance 55</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351</cp:revision>
  <dcterms:created xsi:type="dcterms:W3CDTF">2018-07-28T07:30:27Z</dcterms:created>
  <dcterms:modified xsi:type="dcterms:W3CDTF">2026-01-02T08:59:58Z</dcterms:modified>
</cp:coreProperties>
</file>