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7" r:id="rId2"/>
    <p:sldId id="281" r:id="rId3"/>
    <p:sldId id="1228" r:id="rId4"/>
    <p:sldId id="467" r:id="rId5"/>
    <p:sldId id="1216" r:id="rId6"/>
    <p:sldId id="1463" r:id="rId7"/>
    <p:sldId id="1462" r:id="rId8"/>
    <p:sldId id="1453" r:id="rId9"/>
    <p:sldId id="1454" r:id="rId10"/>
    <p:sldId id="532" r:id="rId11"/>
    <p:sldId id="1348" r:id="rId12"/>
    <p:sldId id="1464" r:id="rId13"/>
    <p:sldId id="1275" r:id="rId14"/>
    <p:sldId id="1465" r:id="rId15"/>
    <p:sldId id="275" r:id="rId16"/>
    <p:sldId id="1455" r:id="rId17"/>
    <p:sldId id="1466" r:id="rId18"/>
    <p:sldId id="1471" r:id="rId19"/>
    <p:sldId id="1467" r:id="rId20"/>
    <p:sldId id="1468" r:id="rId21"/>
    <p:sldId id="1469" r:id="rId22"/>
    <p:sldId id="1470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183"/>
    <a:srgbClr val="FF0066"/>
    <a:srgbClr val="FF6600"/>
    <a:srgbClr val="3333FF"/>
    <a:srgbClr val="FECEF8"/>
    <a:srgbClr val="9933FF"/>
    <a:srgbClr val="00FF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05" autoAdjust="0"/>
    <p:restoredTop sz="93741" autoAdjust="0"/>
  </p:normalViewPr>
  <p:slideViewPr>
    <p:cSldViewPr snapToGrid="0">
      <p:cViewPr varScale="1">
        <p:scale>
          <a:sx n="62" d="100"/>
          <a:sy n="62" d="100"/>
        </p:scale>
        <p:origin x="4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04AC8-E53F-4404-B0A6-590CBA06ACD9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6C204-3D0E-43E8-BBCD-7E99DCEB24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174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032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A1FE-9BF9-1F0A-607A-2FDD54EDB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6FE4014-D30C-A90D-860B-52B0D1A5AA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FDE79FD-FAB6-8EEB-AA47-12990BBA4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– stratégie P2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C0B254F-2130-88F5-89A1-B28F9C9E0E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845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1D37AC-7D62-8C3F-AC76-3A5E2331B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499D6F2-F11E-7277-37F3-1561986C4C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7D6563-09F0-6C39-7B2A-F7A387FF3D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– stratégie P2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BDF639-0AA8-41C7-9BCF-8C3745F11A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886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0E94D-CC08-4470-4C2E-C09D7255A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875EE54-21E0-5148-26E9-6039DFDA94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19EC45-12D8-8114-FEE9-52530B7115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D28983D-7A08-644C-52B0-76284E1B4B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63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3CB09-320D-33CE-8C12-ABE3725BA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585B683-882E-E97F-6877-D3EEEBC46B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E01430F-78C5-818E-289E-7B9697DA3C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D008084-DAB3-8D21-BB23-68151B8B85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1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9C968-6021-1B27-5C3D-B75AF3590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145BCF5-E6B0-0C76-10ED-F22B6895D3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F493CFA-0555-2FCA-C7EB-DAC8A24EE5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CE1 - Expliciter les deux techniques de calcul : la première en lien avec la séance de calcul mental, la deuxième en la démontrant avec du matériel de numération 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FA713C2-A1FF-A9BA-3439-3491E1E359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694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85957-1519-84A4-3110-247B14D61E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947B6BD-5A29-EC4D-8C8F-10A9653188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5753C1F-FDF9-A7F8-B7A2-1FE184904E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CE1 -  Interroger plusieurs élèves avant de faire la démonstration collectivement, matériel à l’appui : Je dois retrancher 32 à 73, c’est-à-dire soustraire 2 unités et 3 dizaines. Je soustrais d’abord les dizaines comme j’ai appris à le faire, «73 – 30» donne 43, puis je soustrais les unités en utilisant la droite graduée si besoin. Le résultat de la soustraction est alors «73 – 32 = 41».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7D93C5B-7AF7-A321-7401-2C19E8C85A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8250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A3B36-B2CB-D992-77ED-9438BC793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50BB78C-D661-540D-1C9F-EA269B1175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A8EDE34-4671-E243-B28F-556E31007F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Verbaliser: Je vois le 7, je cherche dans les nombres qui suivent s’il y a son complément à 10… qui est 3, car je connais mes décompositions. Décomposer le calcul au tableau.</a:t>
            </a:r>
          </a:p>
          <a:p>
            <a:r>
              <a:rPr lang="fr-FR" dirty="0"/>
              <a:t>Compléter l’explication avec des barres de cubes (une barre de 7 cubes, une barre de 3 cubes, une barre de 5 cubes) en montrant comment les assembler.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84A3849-5C48-CE5F-40A2-B62DDD9B1C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0040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42F45-CAD1-C897-29A4-EEB284687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A137BF6-FEF9-2348-E001-976ADF0F7B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FBE2739-2834-14E3-06CC-54BA594FF1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325E0E5-95FA-2BEA-A9BF-F39E15C818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1283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0E01A-1140-0034-6D2E-E01A9CB181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17CBC89-006E-BF81-3030-79E582D5F9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F4F5414-EFBA-99EB-85C0-FA50B42D52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CE1 - Le mini-fichier devrait arriver à sa fin pour une majorité d’élèves. Il sera proposé une dernière fois à la SÉANCE 57. Pour ceux qui ont déjà fini, leur proposer d’autres alternatives (mini-fichier Les maths ça m’éclate, Boite à énigmes, applications de calcul mental sur tablettes…). Pour ceux qui ont peu avancé, prendre du temps avec eux pour les accompagner, leur donner un temps supplémentaire, etc.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AE4B9E-2B2D-565E-50FA-D30B895D9A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713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2B482-B510-12FA-F3A9-3E6777EB9A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6A72714-8504-3DED-3BA2-9667C88428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F8380E9-B5F8-BC94-3769-6E3C883ACB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On va s’intéresser aux nombres après 60. Montrer la bande numérique et expliciter : Il y a la famille des soixante qui va de 60 à 69, la famille des soixante-dix qui va de 70 à 79, la famille des quatre-vingts qui va de 80 à 89, puis la famille des quatre-vingt-dix qui va de 90 à 99.</a:t>
            </a:r>
          </a:p>
          <a:p>
            <a:r>
              <a:rPr lang="fr-FR" dirty="0"/>
              <a:t>Vous avez remarqué que de 60 à 79 ( montrer sur la bande), on entend toujours « soixante ». C’est parce que ces nombres ne sont pas construits tout à fait de la même façon. On va les étudier petit à petit.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0D8E51-287D-AD21-8291-B64949E1BA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7303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65EB5-D856-D744-A1BA-DD8FAC1F3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4DBFBFD-1B61-ACD2-A880-EC7CA12B37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E6C63F3-42CA-0228-870F-54ABA3E37C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CE1 - Accompagner les élèves dans la démarche « manipuler-représenter- abstraire » : distribution d’une droite graduée plastifiée si besoin ou de matériel de numération. Augmenter ou diminuer le nombre de calculs à faire selon leurs réussites et leurs besoins dans la réalisation des calculs.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36E15E-79E6-C36E-6F00-4AAA3E3124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32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D9623-94C5-9BB9-7CCD-40513BC25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01DC854-1147-36B1-D7A0-ED90AA8154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791D6AA-8CBE-1EE8-93A7-F61CE473BE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CE1 - Expliciter la procédure en cas de passage à la dizaine : Il faut revenir à la dizaine entière précédente pour faciliter les calculs. On décompose donc le nombre à soustraire (enlever 5, c’est enlever 4, puis enlever 1).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B79AE9-511E-304D-FFA8-5C4D246246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96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9B459-7F8E-9C6F-53CA-82057DAE3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7F4B294-1C64-D4D3-3C57-FCCA7C7BA9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3413C5B-E501-2B2C-660C-E275ADAC66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5AC3E2C-6035-FDF8-F9E3-4D305BFD5F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737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8A1CD-2F0A-1FD5-2889-6A323EB3A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0422316-5668-882E-BF12-D4C0A32226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7280C16-5F13-C234-BB49-57CD8AB6D2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4F180F-0F65-4A08-C008-071EB1DE78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5005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6B7DF-214A-21F3-A2B7-9DB7383EE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156927A-76A1-00E5-5130-3DBE92FF1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F6657BC-9FC9-1972-FE27-4BAA95971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36 – 20 / 29 – 10 / 58 – 40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3082B7-CB24-2A54-B77C-53D5E24C82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482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A4CFA-6EF4-6861-B627-9DCE640FB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AFBC969-6437-3B2E-54E6-F1EDD6F1E0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0803109-B20B-243F-00B5-5AE9FFDAD7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FC0561-733B-B0D9-53C1-6B8593A9B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431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11759C-C174-2681-78B5-7C72A5D1F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94365E4-17ED-424F-1A0D-834436221F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8FCCDC-E198-1710-CE3D-BBD3C05558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81E4EB-B516-E615-5B51-48A167E190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347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0FF217-12A7-4EEB-A87D-39421C46C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6B0D682-99C3-404A-9B55-B0EDB76338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5D1FE5-DCD5-442B-91EF-495398AEF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546FAD-A964-4AE6-9BFC-0EA1B48AE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94CDFF-11A5-423A-A3A4-798F50B0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61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4C65BD-9992-4902-B05E-0138CCB44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9316A92-0319-4F63-8C86-30F0C4040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C733FA-52A9-4418-8410-88B62C12A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018959-2499-4EA8-9BA2-196A33C8E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0D0C1B-FE07-4884-9BA9-A7A9C48E8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641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EB93DDF-FFF3-4049-9079-485FADFFEF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A39418-0C31-4A1D-A317-6DC2AAC08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E77959-5514-4968-B846-B1131E6C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4D1FE4-474D-46D9-90F5-08EEB415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624A66-6612-41A5-8C15-15783BAA7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31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5D2F2-5F4A-4800-B7FF-085E8596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A39B51-ED64-4E76-AF73-F34909530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35532-33CD-460D-8F81-58B6BFA3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97A0FE-61A8-44B9-84A6-2380C2D57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DE69B1-9C18-4D48-86EF-064450BFC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89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0C622-AF3E-44BE-89C3-1C286831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D9506B-CA9D-47B9-8F83-5B121707A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513DA7-0CF8-4F08-95C4-12EB094FD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C69D26-B318-4A1E-BE5B-B4EEECB50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37DAFD-3EFD-492F-9725-971C293A0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22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FA138-BBE1-478B-962E-4868E93B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77C592-D2F5-4B71-A4C1-3C080158E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CC46E8-ECC3-4311-9475-B5A2720FE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837DA2-DB47-46EA-960E-1ECD86A44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FDB679-3212-4D96-BAD4-C8F7F2F6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A064E1-6753-4806-ABA0-DDA06CD1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5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E85EF-E2A3-48D0-BA9B-8EC9AC00C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5029C8-40B9-4BBC-A4BE-8D5A0A038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83306D-F452-464B-8A5E-179B79D9A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47D1BF7-B52B-4497-A5DD-00CB0636A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8F345DD-9907-4727-88B0-188804BA8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3ADDBC0-7EEE-4FBA-A279-DFB0234F6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1E36355-8973-4BE4-BC67-F39BBAB29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AD0037-9B0D-4D25-BD1F-3E4B23917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70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619AC-D66D-497B-875D-FDD6AC6CB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6CEC54-9C38-47C9-8C42-8AD479B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EDFB55-3929-4E11-BB4B-B17D5727D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FF35C-B58E-456B-952E-5BDB700C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45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40F451-B973-4029-925C-207B2923D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AF2F5E-9D14-4DC1-AE9A-9433C411D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3F8B68-7E9F-4BC2-81EE-0AC8CB87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079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E4D605-BA5A-4C63-A881-7C95B0195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98BE7B-D98E-47E7-80A3-F73C69506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6C86DC-0AB7-487C-8748-BC84B67372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6AA718-8B4B-4504-A3E5-8CBB7840C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694152-4D78-4308-A7AF-682FEA2C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2DF173-6F9A-4225-9E74-7E039A1ED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15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F65F75-7DF2-4F8F-9AD2-EFC644686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16C54F8-B611-41A9-B77C-0D0F558AF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4307A8-2323-4F18-8438-BD6E0E413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FE131B-9EFC-4741-B33F-AED6166AB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6B9C83-6141-42E3-BE21-B62AF6383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5EC9895-7D7A-42DC-A0C8-AE7B64D1A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3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EA9F402-D99D-456A-B8A3-F34EFAA04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E1E11B-C52B-4EA7-82C0-DC449B58F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97EB5B-ACF9-460A-9BEE-D0A581F13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8E2530-3019-4648-9044-467A6E8DE8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5B677B-9A7C-4458-9EFB-6F8105F7A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93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53602-2FB3-41C5-8BFE-6B6D989A4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474" y="1"/>
            <a:ext cx="12372474" cy="6858000"/>
          </a:xfrm>
        </p:spPr>
        <p:txBody>
          <a:bodyPr>
            <a:normAutofit/>
          </a:bodyPr>
          <a:lstStyle/>
          <a:p>
            <a:pPr algn="ctr"/>
            <a:r>
              <a:rPr lang="fr-FR" sz="13800" dirty="0">
                <a:latin typeface="KG Turning Tables" panose="02000000000000000000" pitchFamily="2" charset="0"/>
              </a:rPr>
              <a:t>PERIODE 3</a:t>
            </a:r>
            <a:br>
              <a:rPr lang="fr-FR" sz="13800" dirty="0">
                <a:latin typeface="KG Turning Tables" panose="02000000000000000000" pitchFamily="2" charset="0"/>
              </a:rPr>
            </a:br>
            <a:br>
              <a:rPr lang="fr-FR" sz="13800" dirty="0">
                <a:latin typeface="KG Turning Tables" panose="02000000000000000000" pitchFamily="2" charset="0"/>
              </a:rPr>
            </a:br>
            <a:r>
              <a:rPr lang="fr-FR" sz="13800" dirty="0">
                <a:latin typeface="KG Turning Tables" panose="02000000000000000000" pitchFamily="2" charset="0"/>
              </a:rPr>
              <a:t>séance 54</a:t>
            </a:r>
          </a:p>
        </p:txBody>
      </p:sp>
    </p:spTree>
    <p:extLst>
      <p:ext uri="{BB962C8B-B14F-4D97-AF65-F5344CB8AC3E}">
        <p14:creationId xmlns:p14="http://schemas.microsoft.com/office/powerpoint/2010/main" val="4051143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  <a:solidFill>
            <a:srgbClr val="F4B183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780980" y="2078315"/>
              <a:ext cx="8137133" cy="336901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additifs (transformation négative, recherche du tout)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additifs / multiplicatifs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027353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E7E43-E711-6BF2-B499-D48485CD0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9CB73B15-EA58-9A86-F2FE-826CD30F7FD6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6B2AC11-747A-FB7C-430F-AAEBEB495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715" y="1134774"/>
            <a:ext cx="6929792" cy="5287094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2B7538E2-E98D-DF22-168F-A7BC19C4067C}"/>
              </a:ext>
            </a:extLst>
          </p:cNvPr>
          <p:cNvSpPr txBox="1">
            <a:spLocks/>
          </p:cNvSpPr>
          <p:nvPr/>
        </p:nvSpPr>
        <p:spPr>
          <a:xfrm>
            <a:off x="3678149" y="264481"/>
            <a:ext cx="5208998" cy="4370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fr-FR" sz="3200" dirty="0">
                <a:latin typeface="+mn-lt"/>
              </a:rPr>
              <a:t>Je cherche en suivant 4 étapes</a:t>
            </a:r>
            <a:endParaRPr kumimoji="0" lang="fr-FR" sz="30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365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849984-C005-E37A-9510-7B14D461F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48D3BF03-AAB6-FCD3-15A6-F3BDF10EDB56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2093EE6-7802-2E7C-9931-72113D07FE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5415816" y="320560"/>
            <a:ext cx="1038797" cy="75574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E46B6CC-3039-557D-375F-35E5E0D70F73}"/>
              </a:ext>
            </a:extLst>
          </p:cNvPr>
          <p:cNvSpPr txBox="1"/>
          <p:nvPr/>
        </p:nvSpPr>
        <p:spPr>
          <a:xfrm>
            <a:off x="3219236" y="1936373"/>
            <a:ext cx="5753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Résous le problème suivant :</a:t>
            </a:r>
          </a:p>
          <a:p>
            <a:endParaRPr lang="fr-FR" sz="2800" dirty="0"/>
          </a:p>
          <a:p>
            <a:r>
              <a:rPr lang="fr-FR" sz="2800" dirty="0"/>
              <a:t>J’ai planté 2 rangées d’arbres. </a:t>
            </a:r>
          </a:p>
          <a:p>
            <a:r>
              <a:rPr lang="fr-FR" sz="2800" dirty="0"/>
              <a:t>Dans chaque rangée, il y a 10 arbres. </a:t>
            </a:r>
          </a:p>
          <a:p>
            <a:endParaRPr lang="fr-FR" sz="2800" dirty="0"/>
          </a:p>
          <a:p>
            <a:r>
              <a:rPr lang="fr-FR" sz="2800" b="1" dirty="0"/>
              <a:t>Combien d’arbres ai-je planté ?</a:t>
            </a:r>
            <a:endParaRPr lang="fr-FR" sz="2600" b="1" dirty="0"/>
          </a:p>
        </p:txBody>
      </p:sp>
    </p:spTree>
    <p:extLst>
      <p:ext uri="{BB962C8B-B14F-4D97-AF65-F5344CB8AC3E}">
        <p14:creationId xmlns:p14="http://schemas.microsoft.com/office/powerpoint/2010/main" val="2631612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BED31-496D-B53C-11F3-358923AAF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5418097E-7A50-B57D-AC06-DA5F38EEF144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E2273089-4D90-90EE-D24A-E28CE5FCE857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15C51E78-90A6-72C8-0D09-3301A10B3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7F58BCD-1D3C-D69B-2F4F-9F26CDAAA9D7}"/>
              </a:ext>
            </a:extLst>
          </p:cNvPr>
          <p:cNvSpPr txBox="1"/>
          <p:nvPr/>
        </p:nvSpPr>
        <p:spPr>
          <a:xfrm>
            <a:off x="6318609" y="2797274"/>
            <a:ext cx="56065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Lis le problème 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Résous le problème en suivant la démarche étape par étape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Fais valider</a:t>
            </a:r>
            <a:endParaRPr lang="fr-FR" sz="2400" b="1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355FF32-9AC0-1A82-278F-3205FE490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73" y="196524"/>
            <a:ext cx="1100214" cy="166331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4F8E908-29E1-8A68-A480-A3CA0C58E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064" y="140349"/>
            <a:ext cx="1337213" cy="18955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1365D67-3F3E-FD74-916C-AB62C48936CC}"/>
              </a:ext>
            </a:extLst>
          </p:cNvPr>
          <p:cNvSpPr txBox="1"/>
          <p:nvPr/>
        </p:nvSpPr>
        <p:spPr>
          <a:xfrm>
            <a:off x="489410" y="2797274"/>
            <a:ext cx="56065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Lisons le </a:t>
            </a:r>
            <a:r>
              <a:rPr lang="fr-FR" sz="2600" b="1" dirty="0"/>
              <a:t>problème 16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Cherche à quelle stratégie ce problème se réfère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Résous le problème</a:t>
            </a:r>
            <a:endParaRPr lang="fr-FR" sz="2400" b="1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4AE73EE-95F8-C67F-DB1D-55EDFBDEF9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4097" y="185694"/>
            <a:ext cx="1210860" cy="166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64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55686-6AF6-6F91-0CDA-81EAFC532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FE18099B-F2DE-0F7A-67B5-259EEF9C673D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26728112-47D6-976C-2CF8-54DC17CA6FB9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9B7834DF-89AF-6657-883C-8F9326404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2951865-D628-586A-C2B3-32B4651780DD}"/>
              </a:ext>
            </a:extLst>
          </p:cNvPr>
          <p:cNvSpPr txBox="1"/>
          <p:nvPr/>
        </p:nvSpPr>
        <p:spPr>
          <a:xfrm>
            <a:off x="6318609" y="2797274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400" b="1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43714FF-A314-C82A-6724-2883D6D78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73" y="196524"/>
            <a:ext cx="1100214" cy="166331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7F6B56F-3D41-B9CD-3B8D-912C69C2D5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064" y="140349"/>
            <a:ext cx="1337213" cy="18955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D473C0C-7C57-12AF-9B06-EFBAB46E4C65}"/>
              </a:ext>
            </a:extLst>
          </p:cNvPr>
          <p:cNvSpPr txBox="1"/>
          <p:nvPr/>
        </p:nvSpPr>
        <p:spPr>
          <a:xfrm>
            <a:off x="489410" y="2797274"/>
            <a:ext cx="56065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Lisons le </a:t>
            </a:r>
            <a:r>
              <a:rPr lang="fr-FR" sz="2600" b="1" dirty="0"/>
              <a:t>problème 17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Cherche à quelle stratégie ce problème se réfère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Résous le problème</a:t>
            </a:r>
            <a:endParaRPr lang="fr-FR" sz="2400" b="1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B13470C-89C4-9577-DECF-C99FE95D54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4097" y="185694"/>
            <a:ext cx="1210860" cy="166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19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806D14-3228-97B8-5EEB-3DD918749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F2618F-AC57-D2D3-84C4-98BDB2A9A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C82442-5544-3038-D538-7CAEE7E8125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5D2B0D-6E0E-46CB-BF5F-6008A550A46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71F824F-FD21-C9AA-99CA-2D6267A23B2D}"/>
                </a:ext>
              </a:extLst>
            </p:cNvPr>
            <p:cNvSpPr txBox="1"/>
            <p:nvPr/>
          </p:nvSpPr>
          <p:spPr>
            <a:xfrm>
              <a:off x="940086" y="2287029"/>
              <a:ext cx="7674795" cy="2372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avec les compléments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soustrais en décomposant – Je calcule rapidement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C52BB5-BB5B-E311-55B0-4445C2828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0023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504FFB-AED8-0871-6088-B7AFBA309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BF976330-A0E8-9522-F881-2F0348C20E62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6696F29-7650-DBDB-726A-106CB28F12A0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B63DA3FF-6A0C-3DF0-ED32-D98ED2A9FBC6}"/>
              </a:ext>
            </a:extLst>
          </p:cNvPr>
          <p:cNvSpPr txBox="1"/>
          <p:nvPr/>
        </p:nvSpPr>
        <p:spPr>
          <a:xfrm>
            <a:off x="6482669" y="1112432"/>
            <a:ext cx="56065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Lis la première partie de la leçon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CE67423-3D56-1542-40D8-18A36F0CE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589" y="339785"/>
            <a:ext cx="1362758" cy="134356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8B0CC63-9C68-BDD0-6451-63665B0D5A7A}"/>
              </a:ext>
            </a:extLst>
          </p:cNvPr>
          <p:cNvSpPr txBox="1"/>
          <p:nvPr/>
        </p:nvSpPr>
        <p:spPr>
          <a:xfrm>
            <a:off x="696606" y="2353891"/>
            <a:ext cx="50055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Ecris tous les compléments à </a:t>
            </a:r>
            <a:r>
              <a:rPr lang="fr-FR" sz="2600" b="1" dirty="0"/>
              <a:t>10</a:t>
            </a:r>
            <a:endParaRPr lang="fr-FR" sz="2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D09DF57-53DF-F66E-8E58-FE81B99A0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017" y="2353891"/>
            <a:ext cx="5240877" cy="398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281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FAB60-4B97-48DF-92BB-38A9C2DE4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18399F4A-0195-21CA-0D42-4006AE92B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8122" y="4181581"/>
            <a:ext cx="3041915" cy="1790631"/>
          </a:xfrm>
          <a:prstGeom prst="rect">
            <a:avLst/>
          </a:prstGeom>
        </p:spPr>
      </p:pic>
      <p:sp>
        <p:nvSpPr>
          <p:cNvPr id="6" name="Shape 105">
            <a:extLst>
              <a:ext uri="{FF2B5EF4-FFF2-40B4-BE49-F238E27FC236}">
                <a16:creationId xmlns:a16="http://schemas.microsoft.com/office/drawing/2014/main" id="{5D9E5E47-7BC4-06CF-2BA2-2C979526D63E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8244257-F541-EE24-742F-EA24A655D153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7DDF9EF5-54F6-73B9-7FA1-726F078AD637}"/>
              </a:ext>
            </a:extLst>
          </p:cNvPr>
          <p:cNvSpPr txBox="1"/>
          <p:nvPr/>
        </p:nvSpPr>
        <p:spPr>
          <a:xfrm>
            <a:off x="6593323" y="2951946"/>
            <a:ext cx="5240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Transforme l’écriture: </a:t>
            </a:r>
            <a:r>
              <a:rPr lang="fr-FR" sz="2800" b="1" dirty="0"/>
              <a:t>7 + 8 = 15 </a:t>
            </a:r>
            <a:r>
              <a:rPr lang="fr-FR" sz="2800" dirty="0"/>
              <a:t>en soustraction. </a:t>
            </a:r>
            <a:endParaRPr lang="fr-FR" sz="2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10D641F-C4CA-DF32-6C14-9B3CDA8D2FE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96" b="13650"/>
          <a:stretch>
            <a:fillRect/>
          </a:stretch>
        </p:blipFill>
        <p:spPr>
          <a:xfrm>
            <a:off x="11052727" y="125949"/>
            <a:ext cx="1038797" cy="75574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FD11185-0934-F01C-7370-D331CFB0D6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685" y="296069"/>
            <a:ext cx="3211353" cy="400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594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1E9840-59BB-C4A1-ED93-7D2A4FC0B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D974C1DF-6CA9-8B49-AA91-2498164EE573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C63C93A7-2DA6-80B6-EB69-F3969C9ABAAE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F8F344FA-7698-19C0-F5AF-2B47EF2C9E5A}"/>
              </a:ext>
            </a:extLst>
          </p:cNvPr>
          <p:cNvSpPr txBox="1"/>
          <p:nvPr/>
        </p:nvSpPr>
        <p:spPr>
          <a:xfrm>
            <a:off x="6541952" y="1334732"/>
            <a:ext cx="5240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Lis la seconde partie de la leçon</a:t>
            </a:r>
            <a:endParaRPr lang="fr-FR" sz="2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6878EF8-4999-5A08-10EB-8CF7C45A3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629" y="2235138"/>
            <a:ext cx="5501474" cy="388826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FB03087-8605-CEC8-1790-85E105BC3B0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/>
          <a:stretch>
            <a:fillRect/>
          </a:stretch>
        </p:blipFill>
        <p:spPr>
          <a:xfrm>
            <a:off x="9899487" y="206569"/>
            <a:ext cx="2028825" cy="75097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DA15BECC-1D32-069C-C05B-3F7701187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8122" y="4181581"/>
            <a:ext cx="3041915" cy="179063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02D0D85-AC72-1027-A05A-21D2182300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1685" y="296069"/>
            <a:ext cx="3211353" cy="400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FA2A1-E60C-A7C5-1029-E4A82DF40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72265CF8-0D39-7E9A-5D1A-B250F726C156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FBC0F51-1E30-809B-AF04-CE636B0E8C9A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67A6B7D4-B434-F2B7-124F-F8BEDD704FE0}"/>
              </a:ext>
            </a:extLst>
          </p:cNvPr>
          <p:cNvSpPr txBox="1"/>
          <p:nvPr/>
        </p:nvSpPr>
        <p:spPr>
          <a:xfrm>
            <a:off x="6410017" y="2353891"/>
            <a:ext cx="56065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Calcule de la même façon </a:t>
            </a:r>
            <a:r>
              <a:rPr lang="fr-FR" sz="2600" b="1" dirty="0"/>
              <a:t>73 - 32</a:t>
            </a:r>
            <a:endParaRPr lang="fr-FR" sz="2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AEDDD94-9EA5-976E-4DFF-FDC81A7996DC}"/>
              </a:ext>
            </a:extLst>
          </p:cNvPr>
          <p:cNvSpPr txBox="1"/>
          <p:nvPr/>
        </p:nvSpPr>
        <p:spPr>
          <a:xfrm>
            <a:off x="696606" y="2353891"/>
            <a:ext cx="50055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Calcule rapidement </a:t>
            </a:r>
            <a:r>
              <a:rPr lang="fr-FR" sz="2600" b="1" dirty="0"/>
              <a:t>7 + 3 + 5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874D7D-82D1-65C6-B2E7-62879F8FC6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5456187" y="125949"/>
            <a:ext cx="1038797" cy="75574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FA64FC7-A6C0-5094-05B6-8E07D8EF64C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/>
          <a:stretch>
            <a:fillRect/>
          </a:stretch>
        </p:blipFill>
        <p:spPr>
          <a:xfrm>
            <a:off x="9899487" y="206569"/>
            <a:ext cx="2028825" cy="75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662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94CE5-932C-E132-4435-4EF5B391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55F95-7248-9B6C-188B-1775883C4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A6D2F8E-6EA5-4D8C-4DC4-593D62F1A3D8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DB1B-99AF-6111-F5E4-78DE3F22E6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98047B5-7A54-A816-F539-2F02E18E4993}"/>
                </a:ext>
              </a:extLst>
            </p:cNvPr>
            <p:cNvSpPr txBox="1"/>
            <p:nvPr/>
          </p:nvSpPr>
          <p:spPr>
            <a:xfrm>
              <a:off x="2034284" y="2762493"/>
              <a:ext cx="6724436" cy="1962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la suite des nombres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encadrer un nombre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D875D2-605B-FCF4-29D9-88469696B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3270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A41C2-C79D-C01C-5DEF-1BBD560E05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D777638C-3B0E-C4AA-072A-D93DEE705573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FB65A35-FA6A-47AD-5BE9-38819BA761A0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BF063FCC-71F2-1B1F-2B4D-A40D6FA91912}"/>
              </a:ext>
            </a:extLst>
          </p:cNvPr>
          <p:cNvSpPr txBox="1"/>
          <p:nvPr/>
        </p:nvSpPr>
        <p:spPr>
          <a:xfrm>
            <a:off x="696606" y="2353891"/>
            <a:ext cx="500555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Calcule rapidement </a:t>
            </a:r>
            <a:r>
              <a:rPr lang="fr-FR" sz="2600" b="1" dirty="0"/>
              <a:t>7 + 3 + 5</a:t>
            </a:r>
          </a:p>
          <a:p>
            <a:endParaRPr lang="fr-FR" sz="2600" b="1" dirty="0"/>
          </a:p>
          <a:p>
            <a:endParaRPr lang="fr-FR" sz="2600" b="1" dirty="0"/>
          </a:p>
          <a:p>
            <a:r>
              <a:rPr lang="fr-FR" sz="2600" dirty="0"/>
              <a:t>Quel est le lien avec les décompositions de </a:t>
            </a:r>
            <a:r>
              <a:rPr lang="fr-FR" sz="2600" b="1" dirty="0"/>
              <a:t>10 ?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D1D63FF-C2F9-4026-F9C7-D7BA0442D2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234042" y="136223"/>
            <a:ext cx="1038797" cy="75574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FFF1B78-9CFD-EF7E-0F67-1D775939747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/>
          <a:stretch>
            <a:fillRect/>
          </a:stretch>
        </p:blipFill>
        <p:spPr>
          <a:xfrm>
            <a:off x="8409734" y="260590"/>
            <a:ext cx="2028825" cy="75097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257D43B-F135-916F-97E4-41E14DC2C6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2119" y="125949"/>
            <a:ext cx="1362758" cy="134356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ED68D31-D841-5FFB-4977-F467828738D6}"/>
              </a:ext>
            </a:extLst>
          </p:cNvPr>
          <p:cNvSpPr txBox="1"/>
          <p:nvPr/>
        </p:nvSpPr>
        <p:spPr>
          <a:xfrm>
            <a:off x="6410017" y="2353891"/>
            <a:ext cx="56065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Calcule de la même façon </a:t>
            </a:r>
            <a:r>
              <a:rPr lang="fr-FR" sz="2600" b="1" dirty="0"/>
              <a:t>58 - 37</a:t>
            </a:r>
            <a:endParaRPr lang="fr-FR" sz="2600" dirty="0"/>
          </a:p>
        </p:txBody>
      </p:sp>
    </p:spTree>
    <p:extLst>
      <p:ext uri="{BB962C8B-B14F-4D97-AF65-F5344CB8AC3E}">
        <p14:creationId xmlns:p14="http://schemas.microsoft.com/office/powerpoint/2010/main" val="11670290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93DB2-F987-5DBC-353C-F9C71BCFE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23680617-F0A9-9A7F-9100-FF7E056DF54E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CF99723E-4860-0939-6432-631F2F699A93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D5FA7F09-F72A-D25D-F46C-B5385531C266}"/>
              </a:ext>
            </a:extLst>
          </p:cNvPr>
          <p:cNvSpPr txBox="1"/>
          <p:nvPr/>
        </p:nvSpPr>
        <p:spPr>
          <a:xfrm>
            <a:off x="696606" y="2353891"/>
            <a:ext cx="50055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Calcule rapidement </a:t>
            </a:r>
            <a:r>
              <a:rPr lang="fr-FR" sz="2600" b="1" dirty="0"/>
              <a:t>6 + 3 + 4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16B0420-5786-EDAC-D4A1-BB657CCA97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532286" y="125949"/>
            <a:ext cx="1038797" cy="75574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51FE5E1D-3D13-5589-D7F8-F18CA65861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/>
          <a:stretch>
            <a:fillRect/>
          </a:stretch>
        </p:blipFill>
        <p:spPr>
          <a:xfrm>
            <a:off x="8399460" y="260590"/>
            <a:ext cx="2028825" cy="75097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AB04580-4846-B002-16C8-34022DFB6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2119" y="125949"/>
            <a:ext cx="1362758" cy="134356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BAA1B6B-7457-FC02-7694-4A53F01B35F2}"/>
              </a:ext>
            </a:extLst>
          </p:cNvPr>
          <p:cNvSpPr txBox="1"/>
          <p:nvPr/>
        </p:nvSpPr>
        <p:spPr>
          <a:xfrm>
            <a:off x="6410017" y="2353891"/>
            <a:ext cx="56065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Calcule de la même façon </a:t>
            </a:r>
            <a:r>
              <a:rPr lang="fr-FR" sz="2600" b="1" dirty="0"/>
              <a:t>64 - 25</a:t>
            </a:r>
            <a:endParaRPr lang="fr-FR" sz="2600" dirty="0"/>
          </a:p>
        </p:txBody>
      </p:sp>
    </p:spTree>
    <p:extLst>
      <p:ext uri="{BB962C8B-B14F-4D97-AF65-F5344CB8AC3E}">
        <p14:creationId xmlns:p14="http://schemas.microsoft.com/office/powerpoint/2010/main" val="15878062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62191-477E-719B-B991-B669826B6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6F50E638-66FD-F742-8FD5-706B12546EBA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B1BDBFC-331E-6908-0EA6-5A782345CFEB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fiche › Pride Mobility France">
            <a:extLst>
              <a:ext uri="{FF2B5EF4-FFF2-40B4-BE49-F238E27FC236}">
                <a16:creationId xmlns:a16="http://schemas.microsoft.com/office/drawing/2014/main" id="{9B87730F-1990-C9B7-7F85-EEE616541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25" y="130720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475ABCC-C48C-173D-D1D5-3722AA4673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42" y="1405768"/>
            <a:ext cx="4407708" cy="50777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103A873-8D87-7AA9-73D1-D691185E9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6208" y="166382"/>
            <a:ext cx="1214120" cy="169037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5835674-3A1F-866D-CC5D-8323E15FBE3B}"/>
              </a:ext>
            </a:extLst>
          </p:cNvPr>
          <p:cNvSpPr txBox="1"/>
          <p:nvPr/>
        </p:nvSpPr>
        <p:spPr>
          <a:xfrm>
            <a:off x="6303738" y="2782669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600" b="1" dirty="0"/>
          </a:p>
        </p:txBody>
      </p:sp>
    </p:spTree>
    <p:extLst>
      <p:ext uri="{BB962C8B-B14F-4D97-AF65-F5344CB8AC3E}">
        <p14:creationId xmlns:p14="http://schemas.microsoft.com/office/powerpoint/2010/main" val="200227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DBE10-C264-6AAA-9996-9A483FAB6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0D374756-F90F-CBF5-7B08-6D1CFD634CC1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069BD9D4-74E1-87F8-3F89-BBAE1D6DB676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7888416B-1F80-3313-AD7F-EA1B26ACBE53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41F24ED0-70A1-9815-3843-C27FB4FA6ACA}"/>
              </a:ext>
            </a:extLst>
          </p:cNvPr>
          <p:cNvSpPr txBox="1"/>
          <p:nvPr/>
        </p:nvSpPr>
        <p:spPr>
          <a:xfrm>
            <a:off x="6510394" y="2230105"/>
            <a:ext cx="512680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1/ </a:t>
            </a:r>
            <a:r>
              <a:rPr lang="fr-FR" sz="3200" dirty="0"/>
              <a:t>Ecris la comptine des dizaines à partir de</a:t>
            </a:r>
            <a:r>
              <a:rPr lang="fr-FR" sz="3200" b="1" dirty="0"/>
              <a:t> 405 </a:t>
            </a:r>
            <a:r>
              <a:rPr lang="fr-FR" sz="3200" dirty="0"/>
              <a:t>en allant le plus loin possible.</a:t>
            </a:r>
          </a:p>
          <a:p>
            <a:endParaRPr lang="fr-FR" sz="3200" b="1" dirty="0"/>
          </a:p>
          <a:p>
            <a:r>
              <a:rPr lang="fr-FR" sz="3200" b="1" dirty="0"/>
              <a:t>2/ </a:t>
            </a:r>
            <a:r>
              <a:rPr lang="fr-FR" sz="3200" dirty="0"/>
              <a:t>Encadre à la centaine les nombres suivants :</a:t>
            </a:r>
          </a:p>
          <a:p>
            <a:r>
              <a:rPr lang="fr-FR" sz="3200" b="1" dirty="0">
                <a:solidFill>
                  <a:srgbClr val="0070C0"/>
                </a:solidFill>
              </a:rPr>
              <a:t>124           315              567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E720E24-0D7A-81DF-B10A-2776EF10D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978" y="126267"/>
            <a:ext cx="957596" cy="1174409"/>
          </a:xfrm>
          <a:prstGeom prst="rect">
            <a:avLst/>
          </a:prstGeom>
        </p:spPr>
      </p:pic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71070740-65F8-0E89-B45B-1128F8FA6F98}"/>
              </a:ext>
            </a:extLst>
          </p:cNvPr>
          <p:cNvCxnSpPr>
            <a:cxnSpLocks/>
          </p:cNvCxnSpPr>
          <p:nvPr/>
        </p:nvCxnSpPr>
        <p:spPr>
          <a:xfrm>
            <a:off x="6096000" y="1265179"/>
            <a:ext cx="0" cy="5163901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E48E1901-B15F-FAC8-EC59-F7CB98E65965}"/>
              </a:ext>
            </a:extLst>
          </p:cNvPr>
          <p:cNvSpPr txBox="1"/>
          <p:nvPr/>
        </p:nvSpPr>
        <p:spPr>
          <a:xfrm>
            <a:off x="196924" y="2230105"/>
            <a:ext cx="5691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1/ </a:t>
            </a:r>
            <a:r>
              <a:rPr lang="fr-FR" sz="3200" dirty="0"/>
              <a:t>Récitons collectivement la suite des nombres de </a:t>
            </a:r>
            <a:r>
              <a:rPr lang="fr-FR" sz="3200" b="1" dirty="0"/>
              <a:t>20 </a:t>
            </a:r>
            <a:r>
              <a:rPr lang="fr-FR" sz="3200" dirty="0"/>
              <a:t>à </a:t>
            </a:r>
            <a:r>
              <a:rPr lang="fr-FR" sz="3200" b="1" dirty="0"/>
              <a:t>100</a:t>
            </a:r>
            <a:endParaRPr lang="fr-FR" sz="3200" dirty="0"/>
          </a:p>
          <a:p>
            <a:endParaRPr lang="fr-FR" sz="3200" dirty="0"/>
          </a:p>
          <a:p>
            <a:r>
              <a:rPr lang="fr-FR" sz="3200" b="1" dirty="0"/>
              <a:t>2/ </a:t>
            </a:r>
            <a:r>
              <a:rPr lang="fr-FR" sz="3200" dirty="0"/>
              <a:t>Recommençons à partir de </a:t>
            </a:r>
            <a:r>
              <a:rPr lang="fr-FR" sz="3200" b="1" dirty="0"/>
              <a:t>40</a:t>
            </a:r>
            <a:endParaRPr lang="fr-FR" sz="32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4D6771B-6D89-0A9A-7201-F069E3CB00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96" b="13650"/>
          <a:stretch>
            <a:fillRect/>
          </a:stretch>
        </p:blipFill>
        <p:spPr>
          <a:xfrm>
            <a:off x="10972604" y="126267"/>
            <a:ext cx="1038797" cy="75574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D6E02C1-88EF-60CE-7D56-4ED9FA4499EE}"/>
              </a:ext>
            </a:extLst>
          </p:cNvPr>
          <p:cNvSpPr txBox="1"/>
          <p:nvPr/>
        </p:nvSpPr>
        <p:spPr>
          <a:xfrm>
            <a:off x="2081831" y="1502420"/>
            <a:ext cx="2172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Jeu du furet</a:t>
            </a:r>
          </a:p>
        </p:txBody>
      </p:sp>
    </p:spTree>
    <p:extLst>
      <p:ext uri="{BB962C8B-B14F-4D97-AF65-F5344CB8AC3E}">
        <p14:creationId xmlns:p14="http://schemas.microsoft.com/office/powerpoint/2010/main" val="1210148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477749" y="2980562"/>
              <a:ext cx="7813496" cy="556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4B80A3D-619E-9736-5B01-FD3B60000497}"/>
              </a:ext>
            </a:extLst>
          </p:cNvPr>
          <p:cNvSpPr txBox="1"/>
          <p:nvPr/>
        </p:nvSpPr>
        <p:spPr>
          <a:xfrm>
            <a:off x="1894678" y="2643538"/>
            <a:ext cx="966032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soustraire des dizaines à un nombre</a:t>
            </a:r>
          </a:p>
          <a:p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soustraire avec la bande numérique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</a:rPr>
              <a:t> </a:t>
            </a:r>
          </a:p>
          <a:p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CEA4D-56DE-695E-995E-5A074397B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CF084DE9-3E0F-67A4-857E-F3B0E9968A7A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861DEDB-D107-6D75-DFBD-984B141FFAB1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E7B17DA-C49C-092D-B528-2F790EFC0251}"/>
              </a:ext>
            </a:extLst>
          </p:cNvPr>
          <p:cNvSpPr txBox="1"/>
          <p:nvPr/>
        </p:nvSpPr>
        <p:spPr>
          <a:xfrm>
            <a:off x="349322" y="2282004"/>
            <a:ext cx="553472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En binômes, fabrique le nombre </a:t>
            </a:r>
            <a:r>
              <a:rPr lang="fr-FR" sz="2600" b="1" dirty="0"/>
              <a:t>52</a:t>
            </a:r>
          </a:p>
          <a:p>
            <a:endParaRPr lang="fr-FR" sz="2600" b="1" dirty="0"/>
          </a:p>
          <a:p>
            <a:r>
              <a:rPr lang="fr-FR" sz="2600" b="1" dirty="0"/>
              <a:t>2/ </a:t>
            </a:r>
            <a:r>
              <a:rPr lang="fr-FR" sz="2600" dirty="0"/>
              <a:t>Soustrais </a:t>
            </a:r>
            <a:r>
              <a:rPr lang="fr-FR" sz="2600" b="1" dirty="0"/>
              <a:t>20</a:t>
            </a:r>
          </a:p>
          <a:p>
            <a:endParaRPr lang="fr-FR" sz="2600" b="1" dirty="0"/>
          </a:p>
          <a:p>
            <a:r>
              <a:rPr lang="fr-FR" sz="2600" b="1" dirty="0"/>
              <a:t>3/ </a:t>
            </a:r>
            <a:r>
              <a:rPr lang="fr-FR" sz="2600" dirty="0"/>
              <a:t>Ecris l’écriture mathématique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FD1AD9D-FAD8-C2E3-68E0-9242FB82EA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450490" y="117559"/>
            <a:ext cx="1038797" cy="75574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9DF33D5C-F9D8-12E6-8752-0C8E3CCC88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/>
          <a:stretch>
            <a:fillRect/>
          </a:stretch>
        </p:blipFill>
        <p:spPr>
          <a:xfrm>
            <a:off x="2707577" y="130720"/>
            <a:ext cx="2028825" cy="75097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39716B5-F3B1-053D-86C9-7A50E53E40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678" y="2656170"/>
            <a:ext cx="5797848" cy="236867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9CC8FBA-FCD5-27C0-2576-26C0083C81D8}"/>
              </a:ext>
            </a:extLst>
          </p:cNvPr>
          <p:cNvSpPr txBox="1"/>
          <p:nvPr/>
        </p:nvSpPr>
        <p:spPr>
          <a:xfrm>
            <a:off x="7315199" y="1077271"/>
            <a:ext cx="3138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Observe la méthode</a:t>
            </a:r>
          </a:p>
        </p:txBody>
      </p:sp>
    </p:spTree>
    <p:extLst>
      <p:ext uri="{BB962C8B-B14F-4D97-AF65-F5344CB8AC3E}">
        <p14:creationId xmlns:p14="http://schemas.microsoft.com/office/powerpoint/2010/main" val="2977017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A81ECD-033C-2CD9-0AD8-7798AC50D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1F534BB4-0947-D9EB-123D-7538A8D9130C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99E6B5CB-83BC-06D2-0441-FC0E823065C5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568C3ECF-DA39-4E54-9EBD-9BA47EA0F578}"/>
              </a:ext>
            </a:extLst>
          </p:cNvPr>
          <p:cNvSpPr txBox="1"/>
          <p:nvPr/>
        </p:nvSpPr>
        <p:spPr>
          <a:xfrm>
            <a:off x="349322" y="2282004"/>
            <a:ext cx="553472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En binômes, fabrique le nombre </a:t>
            </a:r>
            <a:r>
              <a:rPr lang="fr-FR" sz="2600" b="1" dirty="0"/>
              <a:t>52</a:t>
            </a:r>
          </a:p>
          <a:p>
            <a:endParaRPr lang="fr-FR" sz="2600" b="1" dirty="0"/>
          </a:p>
          <a:p>
            <a:r>
              <a:rPr lang="fr-FR" sz="2600" b="1" dirty="0"/>
              <a:t>2/ </a:t>
            </a:r>
            <a:r>
              <a:rPr lang="fr-FR" sz="2600" dirty="0"/>
              <a:t>Soustrais </a:t>
            </a:r>
            <a:r>
              <a:rPr lang="fr-FR" sz="2600" b="1" dirty="0"/>
              <a:t>20</a:t>
            </a:r>
          </a:p>
          <a:p>
            <a:endParaRPr lang="fr-FR" sz="2600" b="1" dirty="0"/>
          </a:p>
          <a:p>
            <a:r>
              <a:rPr lang="fr-FR" sz="2600" b="1" dirty="0"/>
              <a:t>3/ </a:t>
            </a:r>
            <a:r>
              <a:rPr lang="fr-FR" sz="2600" dirty="0"/>
              <a:t>Ecris l’écriture mathématique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BF73FB-2CFF-EC2A-1145-DEB23A1674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5576601" y="173905"/>
            <a:ext cx="1038797" cy="75574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6EDDF32-3D41-3C4E-7F2C-0F5886BE9D3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/>
          <a:stretch>
            <a:fillRect/>
          </a:stretch>
        </p:blipFill>
        <p:spPr>
          <a:xfrm>
            <a:off x="2707577" y="130720"/>
            <a:ext cx="2028825" cy="75097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7081F80-756A-07D0-FDEA-53096C347370}"/>
              </a:ext>
            </a:extLst>
          </p:cNvPr>
          <p:cNvSpPr txBox="1"/>
          <p:nvPr/>
        </p:nvSpPr>
        <p:spPr>
          <a:xfrm>
            <a:off x="8342615" y="990322"/>
            <a:ext cx="1229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Calcule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2C237A7-D71F-67A4-5AF9-7A736805E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7955" y="2694272"/>
            <a:ext cx="4997707" cy="229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583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DC1BA-72E4-27CE-0C6A-AFEB9EA67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A57DBF07-2254-F0B5-4AEC-C0535BF6FA02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B5C1AAB-99A9-5ED9-780A-35C0A1089425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51E81C26-222E-346C-C2E3-2D2A42968272}"/>
              </a:ext>
            </a:extLst>
          </p:cNvPr>
          <p:cNvSpPr txBox="1"/>
          <p:nvPr/>
        </p:nvSpPr>
        <p:spPr>
          <a:xfrm>
            <a:off x="349322" y="2282004"/>
            <a:ext cx="553472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En binômes, fabrique le nombre </a:t>
            </a:r>
            <a:r>
              <a:rPr lang="fr-FR" sz="2600" b="1" dirty="0"/>
              <a:t>43</a:t>
            </a:r>
          </a:p>
          <a:p>
            <a:endParaRPr lang="fr-FR" sz="2600" b="1" dirty="0"/>
          </a:p>
          <a:p>
            <a:r>
              <a:rPr lang="fr-FR" sz="2600" b="1" dirty="0"/>
              <a:t>2/ </a:t>
            </a:r>
            <a:r>
              <a:rPr lang="fr-FR" sz="2600" dirty="0"/>
              <a:t>Soustrais </a:t>
            </a:r>
            <a:r>
              <a:rPr lang="fr-FR" sz="2600" b="1" dirty="0"/>
              <a:t>30</a:t>
            </a:r>
          </a:p>
          <a:p>
            <a:endParaRPr lang="fr-FR" sz="2600" b="1" dirty="0"/>
          </a:p>
          <a:p>
            <a:r>
              <a:rPr lang="fr-FR" sz="2600" b="1" dirty="0"/>
              <a:t>3/ </a:t>
            </a:r>
            <a:r>
              <a:rPr lang="fr-FR" sz="2600" dirty="0"/>
              <a:t>Ecris l’écriture mathématique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D5F6C62-967A-DAC5-D914-0BDC032729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5467685" y="128334"/>
            <a:ext cx="1038797" cy="75574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5008308F-3F45-15AF-C5C9-36F71E5D85A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2456"/>
          <a:stretch>
            <a:fillRect/>
          </a:stretch>
        </p:blipFill>
        <p:spPr>
          <a:xfrm>
            <a:off x="2707577" y="130720"/>
            <a:ext cx="2028825" cy="75097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C5B3D60-F4BB-5E68-E490-BEF9F6D00980}"/>
              </a:ext>
            </a:extLst>
          </p:cNvPr>
          <p:cNvSpPr txBox="1"/>
          <p:nvPr/>
        </p:nvSpPr>
        <p:spPr>
          <a:xfrm>
            <a:off x="8342615" y="990322"/>
            <a:ext cx="1229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Calcule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1A46AD1-8127-CE23-C613-39E81AEDF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6482" y="2185385"/>
            <a:ext cx="4836186" cy="291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16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C0F3C-8BCA-D816-461A-4FE6DA92E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D7431F03-8808-FF73-A6F1-76A3360DC59B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2E41F866-AAFE-457D-6880-8F71D25E53E0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A2EE2B67-9C8A-40C2-F910-960BA01F3B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2456"/>
          <a:stretch>
            <a:fillRect/>
          </a:stretch>
        </p:blipFill>
        <p:spPr>
          <a:xfrm>
            <a:off x="2707577" y="130720"/>
            <a:ext cx="2028825" cy="750977"/>
          </a:xfrm>
          <a:prstGeom prst="rect">
            <a:avLst/>
          </a:prstGeom>
        </p:spPr>
      </p:pic>
      <p:pic>
        <p:nvPicPr>
          <p:cNvPr id="11" name="Picture 2" descr="LUNDI 30 MARS CALEPIN DES NOMBRES - YouTube">
            <a:extLst>
              <a:ext uri="{FF2B5EF4-FFF2-40B4-BE49-F238E27FC236}">
                <a16:creationId xmlns:a16="http://schemas.microsoft.com/office/drawing/2014/main" id="{79D61B79-5A12-E754-ED01-02434ABEA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59" y="126273"/>
            <a:ext cx="1352120" cy="101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917520C-33E0-98B4-F8C7-5F0F096DD53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60599"/>
          <a:stretch>
            <a:fillRect/>
          </a:stretch>
        </p:blipFill>
        <p:spPr>
          <a:xfrm>
            <a:off x="746669" y="1265331"/>
            <a:ext cx="4744183" cy="250826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9F90D52-41B6-E268-ED73-9D0422A7F703}"/>
              </a:ext>
            </a:extLst>
          </p:cNvPr>
          <p:cNvSpPr txBox="1"/>
          <p:nvPr/>
        </p:nvSpPr>
        <p:spPr>
          <a:xfrm>
            <a:off x="405263" y="4336835"/>
            <a:ext cx="55347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Soustraire 20, 30, 40… c’est soustraire 2, 3, 4… dizaines au nombre.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3B5BF62-2E63-84B0-90A8-FBD5A439FDCD}"/>
              </a:ext>
            </a:extLst>
          </p:cNvPr>
          <p:cNvSpPr txBox="1"/>
          <p:nvPr/>
        </p:nvSpPr>
        <p:spPr>
          <a:xfrm>
            <a:off x="8342615" y="990322"/>
            <a:ext cx="1229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Calcule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82ECA6B-D3BE-BFB0-A623-714A5F5D8D5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3596" b="13650"/>
          <a:stretch>
            <a:fillRect/>
          </a:stretch>
        </p:blipFill>
        <p:spPr>
          <a:xfrm>
            <a:off x="11039941" y="125950"/>
            <a:ext cx="1038797" cy="75574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A15CB6D-5E91-F6B7-62C5-CBEF8B43FC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2014" y="2392787"/>
            <a:ext cx="5111202" cy="281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465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062D5-5256-0839-A46E-7A1792E0A1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CB7CDF12-4676-E9A4-E455-5B1F7BCCD367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54EE7F02-E6D1-CB7B-9D12-8E5747C5C682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E43D1F6C-515C-E239-E792-DD805AE37608}"/>
              </a:ext>
            </a:extLst>
          </p:cNvPr>
          <p:cNvSpPr txBox="1"/>
          <p:nvPr/>
        </p:nvSpPr>
        <p:spPr>
          <a:xfrm>
            <a:off x="434945" y="2434554"/>
            <a:ext cx="5421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Fais les calculs dictés </a:t>
            </a:r>
            <a:endParaRPr lang="fr-FR" sz="26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DABBC5E-5A9F-FAE3-74FD-F3BB6C4D69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2456"/>
          <a:stretch>
            <a:fillRect/>
          </a:stretch>
        </p:blipFill>
        <p:spPr>
          <a:xfrm>
            <a:off x="2489287" y="130720"/>
            <a:ext cx="2028825" cy="750977"/>
          </a:xfrm>
          <a:prstGeom prst="rect">
            <a:avLst/>
          </a:prstGeom>
        </p:spPr>
      </p:pic>
      <p:pic>
        <p:nvPicPr>
          <p:cNvPr id="11" name="Picture 2" descr="LUNDI 30 MARS CALEPIN DES NOMBRES - YouTube">
            <a:extLst>
              <a:ext uri="{FF2B5EF4-FFF2-40B4-BE49-F238E27FC236}">
                <a16:creationId xmlns:a16="http://schemas.microsoft.com/office/drawing/2014/main" id="{0223269A-BF84-96BD-307B-705F05EBB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42" y="44265"/>
            <a:ext cx="1352120" cy="101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4842DF1-4B55-E0E6-F9EB-7769BD3AC4C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3596" b="13650"/>
          <a:stretch>
            <a:fillRect/>
          </a:stretch>
        </p:blipFill>
        <p:spPr>
          <a:xfrm>
            <a:off x="5576601" y="130720"/>
            <a:ext cx="1038797" cy="7557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D686A26-93F7-416B-16D5-AD1C33F52AE0}"/>
              </a:ext>
            </a:extLst>
          </p:cNvPr>
          <p:cNvSpPr txBox="1"/>
          <p:nvPr/>
        </p:nvSpPr>
        <p:spPr>
          <a:xfrm>
            <a:off x="8342615" y="990322"/>
            <a:ext cx="1229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Calcule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43D2CDC-6AB7-CE07-E740-6CD81F2676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5109" y="2434554"/>
            <a:ext cx="5437844" cy="302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609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15207</TotalTime>
  <Words>935</Words>
  <Application>Microsoft Office PowerPoint</Application>
  <PresentationFormat>Grand écran</PresentationFormat>
  <Paragraphs>117</Paragraphs>
  <Slides>22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KG Turning Tables</vt:lpstr>
      <vt:lpstr>Wingdings</vt:lpstr>
      <vt:lpstr>Thème Office</vt:lpstr>
      <vt:lpstr>PERIODE 3  séance 54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</dc:creator>
  <cp:lastModifiedBy>VALERIE BAILLY</cp:lastModifiedBy>
  <cp:revision>347</cp:revision>
  <dcterms:created xsi:type="dcterms:W3CDTF">2018-07-28T07:30:27Z</dcterms:created>
  <dcterms:modified xsi:type="dcterms:W3CDTF">2026-01-02T08:57:42Z</dcterms:modified>
</cp:coreProperties>
</file>