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87" r:id="rId2"/>
    <p:sldId id="281" r:id="rId3"/>
    <p:sldId id="1228" r:id="rId4"/>
    <p:sldId id="1437" r:id="rId5"/>
    <p:sldId id="467" r:id="rId6"/>
    <p:sldId id="1216" r:id="rId7"/>
    <p:sldId id="1452" r:id="rId8"/>
    <p:sldId id="1453" r:id="rId9"/>
    <p:sldId id="1454" r:id="rId10"/>
    <p:sldId id="532" r:id="rId11"/>
    <p:sldId id="1348" r:id="rId12"/>
    <p:sldId id="275" r:id="rId13"/>
    <p:sldId id="1365" r:id="rId14"/>
    <p:sldId id="1457" r:id="rId15"/>
    <p:sldId id="1455" r:id="rId16"/>
    <p:sldId id="1459" r:id="rId17"/>
    <p:sldId id="1460" r:id="rId18"/>
    <p:sldId id="1461" r:id="rId19"/>
    <p:sldId id="1458" r:id="rId2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B183"/>
    <a:srgbClr val="FF0066"/>
    <a:srgbClr val="FF6600"/>
    <a:srgbClr val="3333FF"/>
    <a:srgbClr val="FECEF8"/>
    <a:srgbClr val="9933FF"/>
    <a:srgbClr val="00FF00"/>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705" autoAdjust="0"/>
    <p:restoredTop sz="93741" autoAdjust="0"/>
  </p:normalViewPr>
  <p:slideViewPr>
    <p:cSldViewPr snapToGrid="0">
      <p:cViewPr varScale="1">
        <p:scale>
          <a:sx n="62" d="100"/>
          <a:sy n="62" d="100"/>
        </p:scale>
        <p:origin x="42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004AC8-E53F-4404-B0A6-590CBA06ACD9}" type="datetimeFigureOut">
              <a:rPr lang="fr-FR" smtClean="0"/>
              <a:t>02/01/2026</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46C204-3D0E-43E8-BBCD-7E99DCEB2462}" type="slidenum">
              <a:rPr lang="fr-FR" smtClean="0"/>
              <a:t>‹N°›</a:t>
            </a:fld>
            <a:endParaRPr lang="fr-FR"/>
          </a:p>
        </p:txBody>
      </p:sp>
    </p:spTree>
    <p:extLst>
      <p:ext uri="{BB962C8B-B14F-4D97-AF65-F5344CB8AC3E}">
        <p14:creationId xmlns:p14="http://schemas.microsoft.com/office/powerpoint/2010/main" val="1337174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346C204-3D0E-43E8-BBCD-7E99DCEB2462}" type="slidenum">
              <a:rPr lang="fr-FR" smtClean="0"/>
              <a:t>2</a:t>
            </a:fld>
            <a:endParaRPr lang="fr-FR"/>
          </a:p>
        </p:txBody>
      </p:sp>
    </p:spTree>
    <p:extLst>
      <p:ext uri="{BB962C8B-B14F-4D97-AF65-F5344CB8AC3E}">
        <p14:creationId xmlns:p14="http://schemas.microsoft.com/office/powerpoint/2010/main" val="20030327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7F08CF-84DB-5445-AE7A-2854B4F2C7A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8F1671A-E081-B73F-1F89-980DFF5C85E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BB6052B-17A9-70D7-597C-D13C6AEB48CC}"/>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C508138F-F328-F670-894E-86DD1AA6288F}"/>
              </a:ext>
            </a:extLst>
          </p:cNvPr>
          <p:cNvSpPr>
            <a:spLocks noGrp="1"/>
          </p:cNvSpPr>
          <p:nvPr>
            <p:ph type="sldNum" sz="quarter" idx="5"/>
          </p:nvPr>
        </p:nvSpPr>
        <p:spPr/>
        <p:txBody>
          <a:bodyPr/>
          <a:lstStyle/>
          <a:p>
            <a:fld id="{6346C204-3D0E-43E8-BBCD-7E99DCEB2462}" type="slidenum">
              <a:rPr lang="fr-FR" smtClean="0"/>
              <a:t>14</a:t>
            </a:fld>
            <a:endParaRPr lang="fr-FR"/>
          </a:p>
        </p:txBody>
      </p:sp>
    </p:spTree>
    <p:extLst>
      <p:ext uri="{BB962C8B-B14F-4D97-AF65-F5344CB8AC3E}">
        <p14:creationId xmlns:p14="http://schemas.microsoft.com/office/powerpoint/2010/main" val="20385986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F0E94D-CC08-4470-4C2E-C09D7255AC1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875EE54-21E0-5148-26E9-6039DFDA946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B19EC45-12D8-8114-FEE9-52530B7115D1}"/>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8D28983D-7A08-644C-52B0-76284E1B4B0D}"/>
              </a:ext>
            </a:extLst>
          </p:cNvPr>
          <p:cNvSpPr>
            <a:spLocks noGrp="1"/>
          </p:cNvSpPr>
          <p:nvPr>
            <p:ph type="sldNum" sz="quarter" idx="5"/>
          </p:nvPr>
        </p:nvSpPr>
        <p:spPr/>
        <p:txBody>
          <a:bodyPr/>
          <a:lstStyle/>
          <a:p>
            <a:fld id="{6346C204-3D0E-43E8-BBCD-7E99DCEB2462}" type="slidenum">
              <a:rPr lang="fr-FR" smtClean="0"/>
              <a:t>15</a:t>
            </a:fld>
            <a:endParaRPr lang="fr-FR"/>
          </a:p>
        </p:txBody>
      </p:sp>
    </p:spTree>
    <p:extLst>
      <p:ext uri="{BB962C8B-B14F-4D97-AF65-F5344CB8AC3E}">
        <p14:creationId xmlns:p14="http://schemas.microsoft.com/office/powerpoint/2010/main" val="4184634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CA32AC-C716-BC5C-9AB9-5ADD0359E29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BB95D9C-5D9E-C770-4B30-B270E366D85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ABD506D-CE93-2986-2EDD-AE6376AADDC8}"/>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BE9E32A3-73CA-F5EF-5411-45B1B42F0953}"/>
              </a:ext>
            </a:extLst>
          </p:cNvPr>
          <p:cNvSpPr>
            <a:spLocks noGrp="1"/>
          </p:cNvSpPr>
          <p:nvPr>
            <p:ph type="sldNum" sz="quarter" idx="5"/>
          </p:nvPr>
        </p:nvSpPr>
        <p:spPr/>
        <p:txBody>
          <a:bodyPr/>
          <a:lstStyle/>
          <a:p>
            <a:fld id="{6346C204-3D0E-43E8-BBCD-7E99DCEB2462}" type="slidenum">
              <a:rPr lang="fr-FR" smtClean="0"/>
              <a:t>16</a:t>
            </a:fld>
            <a:endParaRPr lang="fr-FR"/>
          </a:p>
        </p:txBody>
      </p:sp>
    </p:spTree>
    <p:extLst>
      <p:ext uri="{BB962C8B-B14F-4D97-AF65-F5344CB8AC3E}">
        <p14:creationId xmlns:p14="http://schemas.microsoft.com/office/powerpoint/2010/main" val="25913808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280498-CE60-4BE5-FA3D-C772E6EFCF8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25CAAD5-7EDB-F117-BAB4-E6A59449948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9061265-42D4-EC29-AC40-903A765D9E9F}"/>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F4D2C491-F876-2264-97B7-27EF1C78E3F7}"/>
              </a:ext>
            </a:extLst>
          </p:cNvPr>
          <p:cNvSpPr>
            <a:spLocks noGrp="1"/>
          </p:cNvSpPr>
          <p:nvPr>
            <p:ph type="sldNum" sz="quarter" idx="5"/>
          </p:nvPr>
        </p:nvSpPr>
        <p:spPr/>
        <p:txBody>
          <a:bodyPr/>
          <a:lstStyle/>
          <a:p>
            <a:fld id="{6346C204-3D0E-43E8-BBCD-7E99DCEB2462}" type="slidenum">
              <a:rPr lang="fr-FR" smtClean="0"/>
              <a:t>17</a:t>
            </a:fld>
            <a:endParaRPr lang="fr-FR"/>
          </a:p>
        </p:txBody>
      </p:sp>
    </p:spTree>
    <p:extLst>
      <p:ext uri="{BB962C8B-B14F-4D97-AF65-F5344CB8AC3E}">
        <p14:creationId xmlns:p14="http://schemas.microsoft.com/office/powerpoint/2010/main" val="31283452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3BDAC8-B3F9-B247-386A-349D83761E9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F08452A-08C0-7E04-0491-BD8C1D549DE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D1B3BD3-BFC2-36BE-537A-9CB1A491A542}"/>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4D21A4BA-5249-C754-6A3B-46091AD1FDF6}"/>
              </a:ext>
            </a:extLst>
          </p:cNvPr>
          <p:cNvSpPr>
            <a:spLocks noGrp="1"/>
          </p:cNvSpPr>
          <p:nvPr>
            <p:ph type="sldNum" sz="quarter" idx="5"/>
          </p:nvPr>
        </p:nvSpPr>
        <p:spPr/>
        <p:txBody>
          <a:bodyPr/>
          <a:lstStyle/>
          <a:p>
            <a:fld id="{6346C204-3D0E-43E8-BBCD-7E99DCEB2462}" type="slidenum">
              <a:rPr lang="fr-FR" smtClean="0"/>
              <a:t>18</a:t>
            </a:fld>
            <a:endParaRPr lang="fr-FR"/>
          </a:p>
        </p:txBody>
      </p:sp>
    </p:spTree>
    <p:extLst>
      <p:ext uri="{BB962C8B-B14F-4D97-AF65-F5344CB8AC3E}">
        <p14:creationId xmlns:p14="http://schemas.microsoft.com/office/powerpoint/2010/main" val="34746919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4C2991-A4AD-498E-F85D-932A4CCB936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4E3AE93-63DE-5EE3-7425-2F9D16D5157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093A9C3-EFD3-1B36-43FC-5A4CB977A069}"/>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B058F2EA-8E2E-F89F-1B1E-D338A4EBC612}"/>
              </a:ext>
            </a:extLst>
          </p:cNvPr>
          <p:cNvSpPr>
            <a:spLocks noGrp="1"/>
          </p:cNvSpPr>
          <p:nvPr>
            <p:ph type="sldNum" sz="quarter" idx="5"/>
          </p:nvPr>
        </p:nvSpPr>
        <p:spPr/>
        <p:txBody>
          <a:bodyPr/>
          <a:lstStyle/>
          <a:p>
            <a:fld id="{6346C204-3D0E-43E8-BBCD-7E99DCEB2462}" type="slidenum">
              <a:rPr lang="fr-FR" smtClean="0"/>
              <a:t>19</a:t>
            </a:fld>
            <a:endParaRPr lang="fr-FR"/>
          </a:p>
        </p:txBody>
      </p:sp>
    </p:spTree>
    <p:extLst>
      <p:ext uri="{BB962C8B-B14F-4D97-AF65-F5344CB8AC3E}">
        <p14:creationId xmlns:p14="http://schemas.microsoft.com/office/powerpoint/2010/main" val="8635506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82B482-B510-12FA-F3A9-3E6777EB9A8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6A72714-8504-3DED-3BA2-9667C884283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F8380E9-B5F8-BC94-3769-6E3C883ACB50}"/>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260D8E51-287D-AD21-8291-B64949E1BAF8}"/>
              </a:ext>
            </a:extLst>
          </p:cNvPr>
          <p:cNvSpPr>
            <a:spLocks noGrp="1"/>
          </p:cNvSpPr>
          <p:nvPr>
            <p:ph type="sldNum" sz="quarter" idx="5"/>
          </p:nvPr>
        </p:nvSpPr>
        <p:spPr/>
        <p:txBody>
          <a:bodyPr/>
          <a:lstStyle/>
          <a:p>
            <a:fld id="{6346C204-3D0E-43E8-BBCD-7E99DCEB2462}" type="slidenum">
              <a:rPr lang="fr-FR" smtClean="0"/>
              <a:t>3</a:t>
            </a:fld>
            <a:endParaRPr lang="fr-FR"/>
          </a:p>
        </p:txBody>
      </p:sp>
    </p:spTree>
    <p:extLst>
      <p:ext uri="{BB962C8B-B14F-4D97-AF65-F5344CB8AC3E}">
        <p14:creationId xmlns:p14="http://schemas.microsoft.com/office/powerpoint/2010/main" val="2587303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2A5E6B-7B97-EA17-C933-6BCB5D122D8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083542F-1248-BC70-D06B-5B9BBBBFA32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DA88D53-6194-4C51-698E-B90D0440C116}"/>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61D6D0CF-3CC5-08B6-F8F1-2D9E2B9BD499}"/>
              </a:ext>
            </a:extLst>
          </p:cNvPr>
          <p:cNvSpPr>
            <a:spLocks noGrp="1"/>
          </p:cNvSpPr>
          <p:nvPr>
            <p:ph type="sldNum" sz="quarter" idx="5"/>
          </p:nvPr>
        </p:nvSpPr>
        <p:spPr/>
        <p:txBody>
          <a:bodyPr/>
          <a:lstStyle/>
          <a:p>
            <a:fld id="{6346C204-3D0E-43E8-BBCD-7E99DCEB2462}" type="slidenum">
              <a:rPr lang="fr-FR" smtClean="0"/>
              <a:t>4</a:t>
            </a:fld>
            <a:endParaRPr lang="fr-FR"/>
          </a:p>
        </p:txBody>
      </p:sp>
    </p:spTree>
    <p:extLst>
      <p:ext uri="{BB962C8B-B14F-4D97-AF65-F5344CB8AC3E}">
        <p14:creationId xmlns:p14="http://schemas.microsoft.com/office/powerpoint/2010/main" val="21843867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265EB5-D856-D744-A1BA-DD8FAC1F38C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4DBFBFD-1B61-ACD2-A880-EC7CA12B372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E6C63F3-42CA-0228-870F-54ABA3E37C3E}"/>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A336E15E-79E6-C36E-6F00-4AAA3E31245B}"/>
              </a:ext>
            </a:extLst>
          </p:cNvPr>
          <p:cNvSpPr>
            <a:spLocks noGrp="1"/>
          </p:cNvSpPr>
          <p:nvPr>
            <p:ph type="sldNum" sz="quarter" idx="5"/>
          </p:nvPr>
        </p:nvSpPr>
        <p:spPr/>
        <p:txBody>
          <a:bodyPr/>
          <a:lstStyle/>
          <a:p>
            <a:fld id="{6346C204-3D0E-43E8-BBCD-7E99DCEB2462}" type="slidenum">
              <a:rPr lang="fr-FR" smtClean="0"/>
              <a:t>6</a:t>
            </a:fld>
            <a:endParaRPr lang="fr-FR"/>
          </a:p>
        </p:txBody>
      </p:sp>
    </p:spTree>
    <p:extLst>
      <p:ext uri="{BB962C8B-B14F-4D97-AF65-F5344CB8AC3E}">
        <p14:creationId xmlns:p14="http://schemas.microsoft.com/office/powerpoint/2010/main" val="2974732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7B36CE-6CF5-E85C-0262-E23200B2F5D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2C2E704-B727-19C5-B5A5-A69DEA5B7B5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EA90164-B28F-4462-1790-A6075A9D83AE}"/>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88625249-E465-EBB4-B28D-E373F62688B8}"/>
              </a:ext>
            </a:extLst>
          </p:cNvPr>
          <p:cNvSpPr>
            <a:spLocks noGrp="1"/>
          </p:cNvSpPr>
          <p:nvPr>
            <p:ph type="sldNum" sz="quarter" idx="5"/>
          </p:nvPr>
        </p:nvSpPr>
        <p:spPr/>
        <p:txBody>
          <a:bodyPr/>
          <a:lstStyle/>
          <a:p>
            <a:fld id="{6346C204-3D0E-43E8-BBCD-7E99DCEB2462}" type="slidenum">
              <a:rPr lang="fr-FR" smtClean="0"/>
              <a:t>7</a:t>
            </a:fld>
            <a:endParaRPr lang="fr-FR"/>
          </a:p>
        </p:txBody>
      </p:sp>
    </p:spTree>
    <p:extLst>
      <p:ext uri="{BB962C8B-B14F-4D97-AF65-F5344CB8AC3E}">
        <p14:creationId xmlns:p14="http://schemas.microsoft.com/office/powerpoint/2010/main" val="9183636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88A1CD-2F0A-1FD5-2889-6A323EB3A1C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0422316-5668-882E-BF12-D4C0A32226E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7280C16-5F13-C234-BB49-57CD8AB6D22A}"/>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B34F180F-0F65-4A08-C008-071EB1DE7874}"/>
              </a:ext>
            </a:extLst>
          </p:cNvPr>
          <p:cNvSpPr>
            <a:spLocks noGrp="1"/>
          </p:cNvSpPr>
          <p:nvPr>
            <p:ph type="sldNum" sz="quarter" idx="5"/>
          </p:nvPr>
        </p:nvSpPr>
        <p:spPr/>
        <p:txBody>
          <a:bodyPr/>
          <a:lstStyle/>
          <a:p>
            <a:fld id="{6346C204-3D0E-43E8-BBCD-7E99DCEB2462}" type="slidenum">
              <a:rPr lang="fr-FR" smtClean="0"/>
              <a:t>8</a:t>
            </a:fld>
            <a:endParaRPr lang="fr-FR"/>
          </a:p>
        </p:txBody>
      </p:sp>
    </p:spTree>
    <p:extLst>
      <p:ext uri="{BB962C8B-B14F-4D97-AF65-F5344CB8AC3E}">
        <p14:creationId xmlns:p14="http://schemas.microsoft.com/office/powerpoint/2010/main" val="6350058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6B7DF-214A-21F3-A2B7-9DB7383EE37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156927A-76A1-00E5-5130-3DBE92FF152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F6657BC-9FC9-1972-FE27-4BAA95971593}"/>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1F3082B7-CB24-2A54-B77C-53D5E24C827B}"/>
              </a:ext>
            </a:extLst>
          </p:cNvPr>
          <p:cNvSpPr>
            <a:spLocks noGrp="1"/>
          </p:cNvSpPr>
          <p:nvPr>
            <p:ph type="sldNum" sz="quarter" idx="5"/>
          </p:nvPr>
        </p:nvSpPr>
        <p:spPr/>
        <p:txBody>
          <a:bodyPr/>
          <a:lstStyle/>
          <a:p>
            <a:fld id="{6346C204-3D0E-43E8-BBCD-7E99DCEB2462}" type="slidenum">
              <a:rPr lang="fr-FR" smtClean="0"/>
              <a:t>9</a:t>
            </a:fld>
            <a:endParaRPr lang="fr-FR"/>
          </a:p>
        </p:txBody>
      </p:sp>
    </p:spTree>
    <p:extLst>
      <p:ext uri="{BB962C8B-B14F-4D97-AF65-F5344CB8AC3E}">
        <p14:creationId xmlns:p14="http://schemas.microsoft.com/office/powerpoint/2010/main" val="4484822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8A4CFA-6EF4-6861-B627-9DCE640FB0A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AFBC969-6437-3B2E-54E6-F1EDD6F1E0D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0803109-B20B-243F-00B5-5AE9FFDAD738}"/>
              </a:ext>
            </a:extLst>
          </p:cNvPr>
          <p:cNvSpPr>
            <a:spLocks noGrp="1"/>
          </p:cNvSpPr>
          <p:nvPr>
            <p:ph type="body" idx="1"/>
          </p:nvPr>
        </p:nvSpPr>
        <p:spPr/>
        <p:txBody>
          <a:bodyPr/>
          <a:lstStyle/>
          <a:p>
            <a:r>
              <a:rPr lang="fr-FR" dirty="0"/>
              <a:t>CP - Le gâteau a été séparé en 8 parts. Il y a une moitié pour les enfants. Combien y a-t-il de parts pour les adultes ? </a:t>
            </a:r>
          </a:p>
          <a:p>
            <a:r>
              <a:rPr lang="fr-FR" dirty="0"/>
              <a:t>CE1 - Le gâteau a été séparé en 12 parts. Il y a une moitié pour les enfants. Combien y a-t-il de parts pour les adultes ?</a:t>
            </a:r>
          </a:p>
          <a:p>
            <a:r>
              <a:rPr lang="fr-FR" dirty="0"/>
              <a:t>CP - Dans la boite de chocolats, il y a 10 chocolats. Je mange 6 chocolats. Combien en reste-t-il ? </a:t>
            </a:r>
          </a:p>
          <a:p>
            <a:r>
              <a:rPr lang="fr-FR" dirty="0"/>
              <a:t>CE1 - Dans la boite de chocolats, il y a 20 chocolats. Je mange 3 chocolats et ma sœur en mange 4. Combien en reste-t-il ?</a:t>
            </a:r>
          </a:p>
          <a:p>
            <a:r>
              <a:rPr lang="fr-FR" dirty="0"/>
              <a:t>CP - J’ai 10€. J’achète un livre à 7€. Combien me reste-t-il d’argent ?</a:t>
            </a:r>
          </a:p>
          <a:p>
            <a:r>
              <a:rPr lang="fr-FR" dirty="0"/>
              <a:t>CE1 - J’ai 50 €. J’achète un livre à 17 €. Combien me reste-t-il d’argent  ?</a:t>
            </a:r>
          </a:p>
          <a:p>
            <a:r>
              <a:rPr lang="fr-FR" i="1" dirty="0"/>
              <a:t>On focalise sur la démarche, la stratégie. En corrigeant, expliciter si besoin les stratégies de calcul (utilisation des moitiés). Faire remarquer aux élèves que pour résoudre ces problèmes, ils utilisent leurs connaissances sur les doubles/moitiés et les compléments à 10.</a:t>
            </a:r>
          </a:p>
          <a:p>
            <a:endParaRPr lang="fr-FR" dirty="0"/>
          </a:p>
          <a:p>
            <a:endParaRPr lang="fr-FR" dirty="0"/>
          </a:p>
        </p:txBody>
      </p:sp>
      <p:sp>
        <p:nvSpPr>
          <p:cNvPr id="4" name="Espace réservé du numéro de diapositive 3">
            <a:extLst>
              <a:ext uri="{FF2B5EF4-FFF2-40B4-BE49-F238E27FC236}">
                <a16:creationId xmlns:a16="http://schemas.microsoft.com/office/drawing/2014/main" id="{FBFC0561-733B-B0D9-53C1-6B8593A9B2D2}"/>
              </a:ext>
            </a:extLst>
          </p:cNvPr>
          <p:cNvSpPr>
            <a:spLocks noGrp="1"/>
          </p:cNvSpPr>
          <p:nvPr>
            <p:ph type="sldNum" sz="quarter" idx="5"/>
          </p:nvPr>
        </p:nvSpPr>
        <p:spPr/>
        <p:txBody>
          <a:bodyPr/>
          <a:lstStyle/>
          <a:p>
            <a:fld id="{6346C204-3D0E-43E8-BBCD-7E99DCEB2462}" type="slidenum">
              <a:rPr lang="fr-FR" smtClean="0"/>
              <a:t>11</a:t>
            </a:fld>
            <a:endParaRPr lang="fr-FR"/>
          </a:p>
        </p:txBody>
      </p:sp>
    </p:spTree>
    <p:extLst>
      <p:ext uri="{BB962C8B-B14F-4D97-AF65-F5344CB8AC3E}">
        <p14:creationId xmlns:p14="http://schemas.microsoft.com/office/powerpoint/2010/main" val="3754317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063644-D4E4-1804-F19D-E4DC4F5F32C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8A504BE-21A4-F26A-125B-04FDFAF9AB0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4658D05-18C5-03B1-4A1E-1A1C1993F222}"/>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6395F484-A3D5-2EF8-C3A7-762573B62940}"/>
              </a:ext>
            </a:extLst>
          </p:cNvPr>
          <p:cNvSpPr>
            <a:spLocks noGrp="1"/>
          </p:cNvSpPr>
          <p:nvPr>
            <p:ph type="sldNum" sz="quarter" idx="5"/>
          </p:nvPr>
        </p:nvSpPr>
        <p:spPr/>
        <p:txBody>
          <a:bodyPr/>
          <a:lstStyle/>
          <a:p>
            <a:fld id="{6346C204-3D0E-43E8-BBCD-7E99DCEB2462}" type="slidenum">
              <a:rPr lang="fr-FR" smtClean="0"/>
              <a:t>13</a:t>
            </a:fld>
            <a:endParaRPr lang="fr-FR"/>
          </a:p>
        </p:txBody>
      </p:sp>
    </p:spTree>
    <p:extLst>
      <p:ext uri="{BB962C8B-B14F-4D97-AF65-F5344CB8AC3E}">
        <p14:creationId xmlns:p14="http://schemas.microsoft.com/office/powerpoint/2010/main" val="40970849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0FF217-12A7-4EEB-A87D-39421C46C5FB}"/>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66B0D682-99C3-404A-9B55-B0EDB76338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325D1FE5-DCD5-442B-91EF-495398AEF060}"/>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1E546FAD-A964-4AE6-9BFC-0EA1B48AEFF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C94CDFF-11A5-423A-A3A4-798F50B0EE54}"/>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6614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4C65BD-9992-4902-B05E-0138CCB44E5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9316A92-0319-4F63-8C86-30F0C4040A2B}"/>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5C733FA-52A9-4418-8410-88B62C12AE1A}"/>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61018959-2499-4EA8-9BA2-196A33C8E94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40D0C1B-FE07-4884-9BA9-A7A9C48E8E30}"/>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4197641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EB93DDF-FFF3-4049-9079-485FADFFEF21}"/>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3A39418-0C31-4A1D-A317-6DC2AAC088A8}"/>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5E77959-5514-4968-B846-B1131E6CED71}"/>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984D1FE4-474D-46D9-90F5-08EEB415FE4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0624A66-6612-41A5-8C15-15783BAA7F37}"/>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2875312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95D2F2-5F4A-4800-B7FF-085E8596760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7A39B51-ED64-4E76-AF73-F349095306F0}"/>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5B35532-33CD-460D-8F81-58B6BFA37F67}"/>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1D97A0FE-61A8-44B9-84A6-2380C2D57E9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CDE69B1-9C18-4D48-86EF-064450BFC8B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2893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E0C622-AF3E-44BE-89C3-1C286831440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1D9506B-CA9D-47B9-8F83-5B121707A3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15513DA7-0CF8-4F08-95C4-12EB094FDCAC}"/>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09C69D26-B318-4A1E-BE5B-B4EEECB50D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137DAFD-3EFD-492F-9725-971C293A089B}"/>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33221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FA138-BBE1-478B-962E-4868E93B631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B77C592-D2F5-4B71-A4C1-3C080158E5C8}"/>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8CC46E8-ECC3-4311-9475-B5A2720FEF7B}"/>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F837DA2-DB47-46EA-960E-1ECD86A4494C}"/>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6" name="Espace réservé du pied de page 5">
            <a:extLst>
              <a:ext uri="{FF2B5EF4-FFF2-40B4-BE49-F238E27FC236}">
                <a16:creationId xmlns:a16="http://schemas.microsoft.com/office/drawing/2014/main" id="{A2FDB679-3212-4D96-BAD4-C8F7F2F67C4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CA064E1-6753-4806-ABA0-DDA06CD16A31}"/>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5055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EE85EF-E2A3-48D0-BA9B-8EC9AC00C9E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E95029C8-40B9-4BBC-A4BE-8D5A0A038B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3183306D-F452-464B-8A5E-179B79D9ACF9}"/>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47D1BF7-B52B-4497-A5DD-00CB0636A3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38F345DD-9907-4727-88B0-188804BA8181}"/>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D3ADDBC0-7EEE-4FBA-A279-DFB0234F6A2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8" name="Espace réservé du pied de page 7">
            <a:extLst>
              <a:ext uri="{FF2B5EF4-FFF2-40B4-BE49-F238E27FC236}">
                <a16:creationId xmlns:a16="http://schemas.microsoft.com/office/drawing/2014/main" id="{41E36355-8973-4BE4-BC67-F39BBAB296AC}"/>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06AD0037-9B0D-4D25-BD1F-3E4B2391754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337702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C619AC-D66D-497B-875D-FDD6AC6CBC0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D6CEC54-9C38-47C9-8C42-8AD479B24A00}"/>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4" name="Espace réservé du pied de page 3">
            <a:extLst>
              <a:ext uri="{FF2B5EF4-FFF2-40B4-BE49-F238E27FC236}">
                <a16:creationId xmlns:a16="http://schemas.microsoft.com/office/drawing/2014/main" id="{78EDFB55-3929-4E11-BB4B-B17D5727D5D6}"/>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48EFF35C-B58E-456B-952E-5BDB700C4AF8}"/>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456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D40F451-B973-4029-925C-207B2923D53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3" name="Espace réservé du pied de page 2">
            <a:extLst>
              <a:ext uri="{FF2B5EF4-FFF2-40B4-BE49-F238E27FC236}">
                <a16:creationId xmlns:a16="http://schemas.microsoft.com/office/drawing/2014/main" id="{4DAF2F5E-9D14-4DC1-AE9A-9433C411D272}"/>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A33F8B68-7E9F-4BC2-81EE-0AC8CB87FEA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895079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E4D605-BA5A-4C63-A881-7C95B019536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098BE7B-D98E-47E7-80A3-F73C69506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D6C86DC-0AB7-487C-8748-BC84B67372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86AA718-8B4B-4504-A3E5-8CBB7840CD7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6" name="Espace réservé du pied de page 5">
            <a:extLst>
              <a:ext uri="{FF2B5EF4-FFF2-40B4-BE49-F238E27FC236}">
                <a16:creationId xmlns:a16="http://schemas.microsoft.com/office/drawing/2014/main" id="{5B694152-4D78-4308-A7AF-682FEA2C93E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D2DF173-6F9A-4225-9E74-7E039A1ED8BA}"/>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154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F65F75-7DF2-4F8F-9AD2-EFC64468618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A16C54F8-B611-41A9-B77C-0D0F558AFFB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C04307A8-2323-4F18-8438-BD6E0E413E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1FE131B-9EFC-4741-B33F-AED6166ABA3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6" name="Espace réservé du pied de page 5">
            <a:extLst>
              <a:ext uri="{FF2B5EF4-FFF2-40B4-BE49-F238E27FC236}">
                <a16:creationId xmlns:a16="http://schemas.microsoft.com/office/drawing/2014/main" id="{766B9C83-6141-42E3-BE21-B62AF638304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5EC9895-7D7A-42DC-A0C8-AE7B64D1AEB9}"/>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671333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EA9F402-D99D-456A-B8A3-F34EFAA044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0EE1E11B-C52B-4EA7-82C0-DC449B58FD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B97EB5B-ACF9-460A-9BEE-D0A581F130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708E2530-3019-4648-9044-467A6E8DE8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E5B677B-9A7C-4458-9EFB-6F8105F7AD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F82E37-F909-4EE4-A89C-7B3AE4530F18}" type="slidenum">
              <a:rPr lang="fr-FR" smtClean="0"/>
              <a:t>‹N°›</a:t>
            </a:fld>
            <a:endParaRPr lang="fr-FR"/>
          </a:p>
        </p:txBody>
      </p:sp>
    </p:spTree>
    <p:extLst>
      <p:ext uri="{BB962C8B-B14F-4D97-AF65-F5344CB8AC3E}">
        <p14:creationId xmlns:p14="http://schemas.microsoft.com/office/powerpoint/2010/main" val="1030939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4.jpe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3.pn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953602-2FB3-41C5-8BFE-6B6D989A41AA}"/>
              </a:ext>
            </a:extLst>
          </p:cNvPr>
          <p:cNvSpPr>
            <a:spLocks noGrp="1"/>
          </p:cNvSpPr>
          <p:nvPr>
            <p:ph type="title"/>
          </p:nvPr>
        </p:nvSpPr>
        <p:spPr>
          <a:xfrm>
            <a:off x="-180474" y="1"/>
            <a:ext cx="12372474" cy="6858000"/>
          </a:xfrm>
        </p:spPr>
        <p:txBody>
          <a:bodyPr>
            <a:normAutofit/>
          </a:bodyPr>
          <a:lstStyle/>
          <a:p>
            <a:pPr algn="ctr"/>
            <a:r>
              <a:rPr lang="fr-FR" sz="13800" dirty="0">
                <a:latin typeface="KG Turning Tables" panose="02000000000000000000" pitchFamily="2" charset="0"/>
              </a:rPr>
              <a:t>PERIODE 3</a:t>
            </a:r>
            <a:br>
              <a:rPr lang="fr-FR" sz="13800" dirty="0">
                <a:latin typeface="KG Turning Tables" panose="02000000000000000000" pitchFamily="2" charset="0"/>
              </a:rPr>
            </a:br>
            <a:br>
              <a:rPr lang="fr-FR" sz="13800" dirty="0">
                <a:latin typeface="KG Turning Tables" panose="02000000000000000000" pitchFamily="2" charset="0"/>
              </a:rPr>
            </a:br>
            <a:r>
              <a:rPr lang="fr-FR" sz="13800" dirty="0">
                <a:latin typeface="KG Turning Tables" panose="02000000000000000000" pitchFamily="2" charset="0"/>
              </a:rPr>
              <a:t>séance 53</a:t>
            </a:r>
          </a:p>
        </p:txBody>
      </p:sp>
    </p:spTree>
    <p:extLst>
      <p:ext uri="{BB962C8B-B14F-4D97-AF65-F5344CB8AC3E}">
        <p14:creationId xmlns:p14="http://schemas.microsoft.com/office/powerpoint/2010/main" val="40511436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75AAB1B8-70BA-F01B-EE75-5C2A91C09AC1}"/>
              </a:ext>
            </a:extLst>
          </p:cNvPr>
          <p:cNvGrpSpPr/>
          <p:nvPr/>
        </p:nvGrpSpPr>
        <p:grpSpPr>
          <a:xfrm>
            <a:off x="0" y="0"/>
            <a:ext cx="12192000" cy="6858000"/>
            <a:chOff x="0" y="330200"/>
            <a:chExt cx="9144000" cy="6527800"/>
          </a:xfrm>
          <a:solidFill>
            <a:srgbClr val="F4B183"/>
          </a:solidFill>
        </p:grpSpPr>
        <p:sp>
          <p:nvSpPr>
            <p:cNvPr id="5" name="Rectangle 4">
              <a:extLst>
                <a:ext uri="{FF2B5EF4-FFF2-40B4-BE49-F238E27FC236}">
                  <a16:creationId xmlns:a16="http://schemas.microsoft.com/office/drawing/2014/main" id="{B7AB0DA4-D129-C267-F7DF-56A8D003F93B}"/>
                </a:ext>
              </a:extLst>
            </p:cNvPr>
            <p:cNvSpPr/>
            <p:nvPr/>
          </p:nvSpPr>
          <p:spPr>
            <a:xfrm>
              <a:off x="0" y="330200"/>
              <a:ext cx="9144000" cy="6527800"/>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2B705F02-1C20-CE75-31A3-326B46FD579B}"/>
                </a:ext>
              </a:extLst>
            </p:cNvPr>
            <p:cNvSpPr txBox="1"/>
            <p:nvPr/>
          </p:nvSpPr>
          <p:spPr>
            <a:xfrm>
              <a:off x="1571946" y="2078315"/>
              <a:ext cx="7346168" cy="2900281"/>
            </a:xfrm>
            <a:prstGeom prst="rect">
              <a:avLst/>
            </a:prstGeom>
            <a:grp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additifs</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additifs / multiplicatifs</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endParaRPr lang="fr-FR" sz="3200" b="1" dirty="0">
                <a:solidFill>
                  <a:schemeClr val="bg1"/>
                </a:solidFill>
              </a:endParaRPr>
            </a:p>
          </p:txBody>
        </p:sp>
        <p:pic>
          <p:nvPicPr>
            <p:cNvPr id="7" name="Image 6">
              <a:extLst>
                <a:ext uri="{FF2B5EF4-FFF2-40B4-BE49-F238E27FC236}">
                  <a16:creationId xmlns:a16="http://schemas.microsoft.com/office/drawing/2014/main" id="{763D8586-44B6-2F44-AFFB-C5BBD5BF15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a:grpFill/>
          </p:spPr>
        </p:pic>
      </p:grpSp>
    </p:spTree>
    <p:extLst>
      <p:ext uri="{BB962C8B-B14F-4D97-AF65-F5344CB8AC3E}">
        <p14:creationId xmlns:p14="http://schemas.microsoft.com/office/powerpoint/2010/main" val="1027353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E7E43-E711-6BF2-B499-D48485CD0485}"/>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9CB73B15-EA58-9A86-F2FE-826CD30F7FD6}"/>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pic>
        <p:nvPicPr>
          <p:cNvPr id="10" name="Image 9">
            <a:extLst>
              <a:ext uri="{FF2B5EF4-FFF2-40B4-BE49-F238E27FC236}">
                <a16:creationId xmlns:a16="http://schemas.microsoft.com/office/drawing/2014/main" id="{2DBBF35B-8FD3-A069-059C-8104DFAC1D09}"/>
              </a:ext>
            </a:extLst>
          </p:cNvPr>
          <p:cNvPicPr>
            <a:picLocks noChangeAspect="1"/>
          </p:cNvPicPr>
          <p:nvPr/>
        </p:nvPicPr>
        <p:blipFill>
          <a:blip r:embed="rId3"/>
          <a:srcRect t="13596" b="13650"/>
          <a:stretch>
            <a:fillRect/>
          </a:stretch>
        </p:blipFill>
        <p:spPr>
          <a:xfrm>
            <a:off x="5415816" y="320560"/>
            <a:ext cx="1038797" cy="755747"/>
          </a:xfrm>
          <a:prstGeom prst="rect">
            <a:avLst/>
          </a:prstGeom>
        </p:spPr>
      </p:pic>
      <p:sp>
        <p:nvSpPr>
          <p:cNvPr id="2" name="ZoneTexte 1">
            <a:extLst>
              <a:ext uri="{FF2B5EF4-FFF2-40B4-BE49-F238E27FC236}">
                <a16:creationId xmlns:a16="http://schemas.microsoft.com/office/drawing/2014/main" id="{E6546488-57D0-4FCC-1CCD-F69B5D24B72B}"/>
              </a:ext>
            </a:extLst>
          </p:cNvPr>
          <p:cNvSpPr txBox="1"/>
          <p:nvPr/>
        </p:nvSpPr>
        <p:spPr>
          <a:xfrm>
            <a:off x="1728500" y="1895276"/>
            <a:ext cx="9452225" cy="2246769"/>
          </a:xfrm>
          <a:prstGeom prst="rect">
            <a:avLst/>
          </a:prstGeom>
          <a:noFill/>
        </p:spPr>
        <p:txBody>
          <a:bodyPr wrap="square" rtlCol="0">
            <a:spAutoFit/>
          </a:bodyPr>
          <a:lstStyle/>
          <a:p>
            <a:r>
              <a:rPr lang="fr-FR" sz="2800" dirty="0"/>
              <a:t>Tu vas résoudre des problèmes oraux. </a:t>
            </a:r>
          </a:p>
          <a:p>
            <a:endParaRPr lang="fr-FR" sz="2800" dirty="0"/>
          </a:p>
          <a:p>
            <a:r>
              <a:rPr lang="fr-FR" sz="2800" dirty="0"/>
              <a:t>Chaque problème sera lu deux fois.</a:t>
            </a:r>
          </a:p>
          <a:p>
            <a:r>
              <a:rPr lang="fr-FR" sz="2800" dirty="0"/>
              <a:t> </a:t>
            </a:r>
          </a:p>
          <a:p>
            <a:r>
              <a:rPr lang="fr-FR" sz="2800" dirty="0"/>
              <a:t>Tu dois faire une représentation ou un calcul en plus du résultat.</a:t>
            </a:r>
            <a:endParaRPr lang="fr-FR" sz="2600" dirty="0"/>
          </a:p>
        </p:txBody>
      </p:sp>
    </p:spTree>
    <p:extLst>
      <p:ext uri="{BB962C8B-B14F-4D97-AF65-F5344CB8AC3E}">
        <p14:creationId xmlns:p14="http://schemas.microsoft.com/office/powerpoint/2010/main" val="20636514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806D14-3228-97B8-5EEB-3DD918749C76}"/>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41F2618F-AC57-D2D3-84C4-98BDB2A9A14B}"/>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40C82442-5544-3038-D538-7CAEE7E81255}"/>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A95D2B0D-6E0E-46CB-BF5F-6008A550A464}"/>
                </a:ext>
              </a:extLst>
            </p:cNvPr>
            <p:cNvSpPr/>
            <p:nvPr/>
          </p:nvSpPr>
          <p:spPr>
            <a:xfrm>
              <a:off x="0" y="330200"/>
              <a:ext cx="9144000" cy="6527800"/>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a:extLst>
                <a:ext uri="{FF2B5EF4-FFF2-40B4-BE49-F238E27FC236}">
                  <a16:creationId xmlns:a16="http://schemas.microsoft.com/office/drawing/2014/main" id="{C71F824F-FD21-C9AA-99CA-2D6267A23B2D}"/>
                </a:ext>
              </a:extLst>
            </p:cNvPr>
            <p:cNvSpPr txBox="1"/>
            <p:nvPr/>
          </p:nvSpPr>
          <p:spPr>
            <a:xfrm>
              <a:off x="568931" y="2014896"/>
              <a:ext cx="8006137" cy="4716619"/>
            </a:xfrm>
            <a:prstGeom prst="rect">
              <a:avLst/>
            </a:prstGeom>
            <a:noFill/>
          </p:spPr>
          <p:txBody>
            <a:bodyPr wrap="square" rtlCol="0">
              <a:spAutoFit/>
            </a:bodyPr>
            <a:lstStyle/>
            <a:p>
              <a:endParaRPr lang="fr-FR" sz="2800" b="1" dirty="0">
                <a:solidFill>
                  <a:schemeClr val="bg1"/>
                </a:solidFill>
              </a:endParaRP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additifs en une ou deux étapes  - Je décompose</a:t>
              </a:r>
            </a:p>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additifs en une ou deux étapes  - J’encadre un nombre</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endParaRPr lang="fr-FR" sz="3200" b="1" dirty="0">
                <a:solidFill>
                  <a:schemeClr val="bg1"/>
                </a:solidFill>
              </a:endParaRPr>
            </a:p>
          </p:txBody>
        </p:sp>
        <p:pic>
          <p:nvPicPr>
            <p:cNvPr id="7" name="Image 6">
              <a:extLst>
                <a:ext uri="{FF2B5EF4-FFF2-40B4-BE49-F238E27FC236}">
                  <a16:creationId xmlns:a16="http://schemas.microsoft.com/office/drawing/2014/main" id="{FBC52BB5-BB5B-E311-55B0-4445C28287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8600235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3731A2-1263-6347-6BE6-1FF9831CEDCC}"/>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0AB19736-1436-D420-D3ED-671754FA3E34}"/>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sp>
        <p:nvSpPr>
          <p:cNvPr id="9" name="ZoneTexte 8">
            <a:extLst>
              <a:ext uri="{FF2B5EF4-FFF2-40B4-BE49-F238E27FC236}">
                <a16:creationId xmlns:a16="http://schemas.microsoft.com/office/drawing/2014/main" id="{8FB05578-0940-0DEC-02A6-9E3EA3A417CD}"/>
              </a:ext>
            </a:extLst>
          </p:cNvPr>
          <p:cNvSpPr txBox="1"/>
          <p:nvPr/>
        </p:nvSpPr>
        <p:spPr>
          <a:xfrm>
            <a:off x="364204" y="1658971"/>
            <a:ext cx="11383765" cy="4955203"/>
          </a:xfrm>
          <a:prstGeom prst="rect">
            <a:avLst/>
          </a:prstGeom>
          <a:noFill/>
        </p:spPr>
        <p:txBody>
          <a:bodyPr wrap="square" rtlCol="0">
            <a:spAutoFit/>
          </a:bodyPr>
          <a:lstStyle/>
          <a:p>
            <a:pPr algn="ctr"/>
            <a:r>
              <a:rPr lang="fr-FR" sz="3600" dirty="0"/>
              <a:t>La Boite à énigmes</a:t>
            </a:r>
          </a:p>
          <a:p>
            <a:pPr algn="ctr"/>
            <a:r>
              <a:rPr lang="fr-FR" sz="2800" dirty="0"/>
              <a:t> </a:t>
            </a:r>
          </a:p>
          <a:p>
            <a:r>
              <a:rPr lang="fr-FR" sz="2800" dirty="0"/>
              <a:t>Sur chaque carte, on retrouve un problème en image avec deux questions.</a:t>
            </a:r>
          </a:p>
          <a:p>
            <a:r>
              <a:rPr lang="fr-FR" sz="2800" dirty="0"/>
              <a:t> </a:t>
            </a:r>
          </a:p>
          <a:p>
            <a:r>
              <a:rPr lang="fr-FR" sz="2800" dirty="0"/>
              <a:t>Tu fais les problèmes dans l’ordre que tu veux.</a:t>
            </a:r>
          </a:p>
          <a:p>
            <a:endParaRPr lang="fr-FR" sz="2800" dirty="0"/>
          </a:p>
          <a:p>
            <a:r>
              <a:rPr lang="fr-FR" sz="2800" dirty="0"/>
              <a:t>Il y en a de plus difficiles que d’autres. </a:t>
            </a:r>
          </a:p>
          <a:p>
            <a:endParaRPr lang="fr-FR" sz="2800" dirty="0"/>
          </a:p>
          <a:p>
            <a:r>
              <a:rPr lang="fr-FR" sz="2800" dirty="0"/>
              <a:t>La recherche et les réponses sont à noter dans le cahier.</a:t>
            </a:r>
          </a:p>
          <a:p>
            <a:endParaRPr lang="fr-FR" sz="2800" dirty="0"/>
          </a:p>
          <a:p>
            <a:r>
              <a:rPr lang="fr-FR" sz="2800" dirty="0"/>
              <a:t>Elle sera utilisée en fin d’activité ou sur des moments précis.</a:t>
            </a:r>
            <a:endParaRPr lang="fr-FR" sz="2600" b="1" dirty="0"/>
          </a:p>
        </p:txBody>
      </p:sp>
      <p:pic>
        <p:nvPicPr>
          <p:cNvPr id="1026" name="Picture 2" descr="Les boites à énigmes | Professeurs des écoles">
            <a:extLst>
              <a:ext uri="{FF2B5EF4-FFF2-40B4-BE49-F238E27FC236}">
                <a16:creationId xmlns:a16="http://schemas.microsoft.com/office/drawing/2014/main" id="{DF77714A-F7D8-C5BD-4D40-EC3C03B6CB4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49128" b="51318"/>
          <a:stretch>
            <a:fillRect/>
          </a:stretch>
        </p:blipFill>
        <p:spPr bwMode="auto">
          <a:xfrm>
            <a:off x="4789262" y="-112918"/>
            <a:ext cx="2533650" cy="1598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42361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A29324-7227-05CB-0798-8161D3290C20}"/>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85439317-B70C-7022-2E13-89D16F12EEB8}"/>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sp>
        <p:nvSpPr>
          <p:cNvPr id="9" name="ZoneTexte 8">
            <a:extLst>
              <a:ext uri="{FF2B5EF4-FFF2-40B4-BE49-F238E27FC236}">
                <a16:creationId xmlns:a16="http://schemas.microsoft.com/office/drawing/2014/main" id="{CB17C95D-8CB9-A0B7-A5CE-338007774EAB}"/>
              </a:ext>
            </a:extLst>
          </p:cNvPr>
          <p:cNvSpPr txBox="1"/>
          <p:nvPr/>
        </p:nvSpPr>
        <p:spPr>
          <a:xfrm>
            <a:off x="364204" y="1658971"/>
            <a:ext cx="11383765" cy="1508105"/>
          </a:xfrm>
          <a:prstGeom prst="rect">
            <a:avLst/>
          </a:prstGeom>
          <a:noFill/>
        </p:spPr>
        <p:txBody>
          <a:bodyPr wrap="square" rtlCol="0">
            <a:spAutoFit/>
          </a:bodyPr>
          <a:lstStyle/>
          <a:p>
            <a:pPr algn="ctr"/>
            <a:r>
              <a:rPr lang="fr-FR" sz="3600" dirty="0"/>
              <a:t>La Boite à énigmes</a:t>
            </a:r>
          </a:p>
          <a:p>
            <a:pPr algn="ctr"/>
            <a:r>
              <a:rPr lang="fr-FR" sz="2800" dirty="0"/>
              <a:t> </a:t>
            </a:r>
          </a:p>
          <a:p>
            <a:pPr algn="ctr"/>
            <a:r>
              <a:rPr lang="fr-FR" sz="2800" dirty="0"/>
              <a:t>Résous une énigme</a:t>
            </a:r>
            <a:endParaRPr lang="fr-FR" sz="2600" b="1" dirty="0"/>
          </a:p>
        </p:txBody>
      </p:sp>
      <p:pic>
        <p:nvPicPr>
          <p:cNvPr id="1026" name="Picture 2" descr="Les boites à énigmes | Professeurs des écoles">
            <a:extLst>
              <a:ext uri="{FF2B5EF4-FFF2-40B4-BE49-F238E27FC236}">
                <a16:creationId xmlns:a16="http://schemas.microsoft.com/office/drawing/2014/main" id="{90062621-8461-E244-41AA-2777DAD6EEE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49128" b="51318"/>
          <a:stretch>
            <a:fillRect/>
          </a:stretch>
        </p:blipFill>
        <p:spPr bwMode="auto">
          <a:xfrm>
            <a:off x="4789262" y="-112918"/>
            <a:ext cx="2533650" cy="1598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09167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504FFB-AED8-0871-6088-B7AFBA30945E}"/>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BF976330-A0E8-9522-F881-2F0348C20E62}"/>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36696F29-7650-DBDB-726A-106CB28F12A0}"/>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E7D66584-81BA-59F1-75A8-BED4C4E6CF34}"/>
              </a:ext>
            </a:extLst>
          </p:cNvPr>
          <p:cNvPicPr>
            <a:picLocks noChangeAspect="1"/>
          </p:cNvPicPr>
          <p:nvPr/>
        </p:nvPicPr>
        <p:blipFill>
          <a:blip r:embed="rId3"/>
          <a:stretch>
            <a:fillRect/>
          </a:stretch>
        </p:blipFill>
        <p:spPr>
          <a:xfrm>
            <a:off x="1025841" y="111694"/>
            <a:ext cx="1337213" cy="1895500"/>
          </a:xfrm>
          <a:prstGeom prst="rect">
            <a:avLst/>
          </a:prstGeom>
        </p:spPr>
      </p:pic>
      <p:sp>
        <p:nvSpPr>
          <p:cNvPr id="9" name="ZoneTexte 8">
            <a:extLst>
              <a:ext uri="{FF2B5EF4-FFF2-40B4-BE49-F238E27FC236}">
                <a16:creationId xmlns:a16="http://schemas.microsoft.com/office/drawing/2014/main" id="{5B3CE81B-A849-1749-7CEA-ED4D4611C3D9}"/>
              </a:ext>
            </a:extLst>
          </p:cNvPr>
          <p:cNvSpPr txBox="1"/>
          <p:nvPr/>
        </p:nvSpPr>
        <p:spPr>
          <a:xfrm>
            <a:off x="449496" y="2782669"/>
            <a:ext cx="5606590" cy="129266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Le livre des nombres 2</a:t>
            </a:r>
          </a:p>
          <a:p>
            <a:r>
              <a:rPr lang="fr-FR" sz="2600" b="1" dirty="0"/>
              <a:t>2/ </a:t>
            </a:r>
            <a:r>
              <a:rPr lang="fr-FR" sz="2600" dirty="0"/>
              <a:t>Fais 3 exercices</a:t>
            </a:r>
            <a:endParaRPr lang="fr-FR" sz="2600" b="1" dirty="0"/>
          </a:p>
        </p:txBody>
      </p:sp>
      <p:sp>
        <p:nvSpPr>
          <p:cNvPr id="5" name="ZoneTexte 4">
            <a:extLst>
              <a:ext uri="{FF2B5EF4-FFF2-40B4-BE49-F238E27FC236}">
                <a16:creationId xmlns:a16="http://schemas.microsoft.com/office/drawing/2014/main" id="{B63DA3FF-6A0C-3DF0-ED32-D98ED2A9FBC6}"/>
              </a:ext>
            </a:extLst>
          </p:cNvPr>
          <p:cNvSpPr txBox="1"/>
          <p:nvPr/>
        </p:nvSpPr>
        <p:spPr>
          <a:xfrm>
            <a:off x="6585410" y="1554220"/>
            <a:ext cx="5606590" cy="492443"/>
          </a:xfrm>
          <a:prstGeom prst="rect">
            <a:avLst/>
          </a:prstGeom>
          <a:noFill/>
        </p:spPr>
        <p:txBody>
          <a:bodyPr wrap="square" rtlCol="0">
            <a:spAutoFit/>
          </a:bodyPr>
          <a:lstStyle/>
          <a:p>
            <a:r>
              <a:rPr lang="fr-FR" sz="2600" dirty="0"/>
              <a:t>Observe la droite numérique</a:t>
            </a:r>
          </a:p>
        </p:txBody>
      </p:sp>
      <p:pic>
        <p:nvPicPr>
          <p:cNvPr id="8" name="Image 7">
            <a:extLst>
              <a:ext uri="{FF2B5EF4-FFF2-40B4-BE49-F238E27FC236}">
                <a16:creationId xmlns:a16="http://schemas.microsoft.com/office/drawing/2014/main" id="{4420C9BF-9EE2-52F8-6A98-D07F7CBC4B0D}"/>
              </a:ext>
            </a:extLst>
          </p:cNvPr>
          <p:cNvPicPr>
            <a:picLocks noChangeAspect="1"/>
          </p:cNvPicPr>
          <p:nvPr/>
        </p:nvPicPr>
        <p:blipFill>
          <a:blip r:embed="rId4"/>
          <a:stretch>
            <a:fillRect/>
          </a:stretch>
        </p:blipFill>
        <p:spPr>
          <a:xfrm>
            <a:off x="6179532" y="3429000"/>
            <a:ext cx="5855001" cy="768389"/>
          </a:xfrm>
          <a:prstGeom prst="rect">
            <a:avLst/>
          </a:prstGeom>
        </p:spPr>
      </p:pic>
      <p:pic>
        <p:nvPicPr>
          <p:cNvPr id="2" name="Image 1">
            <a:extLst>
              <a:ext uri="{FF2B5EF4-FFF2-40B4-BE49-F238E27FC236}">
                <a16:creationId xmlns:a16="http://schemas.microsoft.com/office/drawing/2014/main" id="{7B95F90C-F554-3B4C-C663-A9335F7AD774}"/>
              </a:ext>
            </a:extLst>
          </p:cNvPr>
          <p:cNvPicPr>
            <a:picLocks noChangeAspect="1"/>
          </p:cNvPicPr>
          <p:nvPr/>
        </p:nvPicPr>
        <p:blipFill>
          <a:blip r:embed="rId5"/>
          <a:srcRect t="13596" b="13650"/>
          <a:stretch>
            <a:fillRect/>
          </a:stretch>
        </p:blipFill>
        <p:spPr>
          <a:xfrm>
            <a:off x="10995736" y="125949"/>
            <a:ext cx="1038797" cy="755747"/>
          </a:xfrm>
          <a:prstGeom prst="rect">
            <a:avLst/>
          </a:prstGeom>
        </p:spPr>
      </p:pic>
    </p:spTree>
    <p:extLst>
      <p:ext uri="{BB962C8B-B14F-4D97-AF65-F5344CB8AC3E}">
        <p14:creationId xmlns:p14="http://schemas.microsoft.com/office/powerpoint/2010/main" val="35862814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108C34-2D6E-61ED-9E7D-29A4B924C54B}"/>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1AF0F722-3FEB-FDA9-5057-332C9FF4C7FF}"/>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9E92C665-EB76-70D8-7765-D8CB7ACA66DF}"/>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CF274D4E-D949-76BB-2703-5AE53A13459C}"/>
              </a:ext>
            </a:extLst>
          </p:cNvPr>
          <p:cNvPicPr>
            <a:picLocks noChangeAspect="1"/>
          </p:cNvPicPr>
          <p:nvPr/>
        </p:nvPicPr>
        <p:blipFill>
          <a:blip r:embed="rId3"/>
          <a:stretch>
            <a:fillRect/>
          </a:stretch>
        </p:blipFill>
        <p:spPr>
          <a:xfrm>
            <a:off x="1025841" y="111694"/>
            <a:ext cx="1337213" cy="1895500"/>
          </a:xfrm>
          <a:prstGeom prst="rect">
            <a:avLst/>
          </a:prstGeom>
        </p:spPr>
      </p:pic>
      <p:sp>
        <p:nvSpPr>
          <p:cNvPr id="9" name="ZoneTexte 8">
            <a:extLst>
              <a:ext uri="{FF2B5EF4-FFF2-40B4-BE49-F238E27FC236}">
                <a16:creationId xmlns:a16="http://schemas.microsoft.com/office/drawing/2014/main" id="{EE39424C-62CD-EEBB-759A-7945A129CC42}"/>
              </a:ext>
            </a:extLst>
          </p:cNvPr>
          <p:cNvSpPr txBox="1"/>
          <p:nvPr/>
        </p:nvSpPr>
        <p:spPr>
          <a:xfrm>
            <a:off x="449496" y="2782669"/>
            <a:ext cx="5606590" cy="129266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Le livre des nombres 2</a:t>
            </a:r>
          </a:p>
          <a:p>
            <a:r>
              <a:rPr lang="fr-FR" sz="2600" b="1" dirty="0"/>
              <a:t>2/ </a:t>
            </a:r>
            <a:r>
              <a:rPr lang="fr-FR" sz="2600" dirty="0"/>
              <a:t>Fais 3 exercices</a:t>
            </a:r>
            <a:endParaRPr lang="fr-FR" sz="2600" b="1" dirty="0"/>
          </a:p>
        </p:txBody>
      </p:sp>
      <p:sp>
        <p:nvSpPr>
          <p:cNvPr id="5" name="ZoneTexte 4">
            <a:extLst>
              <a:ext uri="{FF2B5EF4-FFF2-40B4-BE49-F238E27FC236}">
                <a16:creationId xmlns:a16="http://schemas.microsoft.com/office/drawing/2014/main" id="{DB8A80E4-DB08-CB7C-200A-0274AD4A9655}"/>
              </a:ext>
            </a:extLst>
          </p:cNvPr>
          <p:cNvSpPr txBox="1"/>
          <p:nvPr/>
        </p:nvSpPr>
        <p:spPr>
          <a:xfrm>
            <a:off x="6585410" y="1554220"/>
            <a:ext cx="5606590" cy="584775"/>
          </a:xfrm>
          <a:prstGeom prst="rect">
            <a:avLst/>
          </a:prstGeom>
          <a:noFill/>
        </p:spPr>
        <p:txBody>
          <a:bodyPr wrap="square" rtlCol="0">
            <a:spAutoFit/>
          </a:bodyPr>
          <a:lstStyle/>
          <a:p>
            <a:r>
              <a:rPr lang="fr-FR" sz="2600" dirty="0"/>
              <a:t>Où se place le nombre </a:t>
            </a:r>
            <a:r>
              <a:rPr lang="fr-FR" sz="3200" b="1" dirty="0"/>
              <a:t>236 </a:t>
            </a:r>
            <a:r>
              <a:rPr lang="fr-FR" sz="2600" dirty="0"/>
              <a:t>?</a:t>
            </a:r>
            <a:r>
              <a:rPr lang="fr-FR" sz="3200" dirty="0"/>
              <a:t> </a:t>
            </a:r>
            <a:endParaRPr lang="fr-FR" sz="2600" dirty="0"/>
          </a:p>
        </p:txBody>
      </p:sp>
      <p:pic>
        <p:nvPicPr>
          <p:cNvPr id="8" name="Image 7">
            <a:extLst>
              <a:ext uri="{FF2B5EF4-FFF2-40B4-BE49-F238E27FC236}">
                <a16:creationId xmlns:a16="http://schemas.microsoft.com/office/drawing/2014/main" id="{635158A8-DAFD-724E-9568-DF3FDB5A5046}"/>
              </a:ext>
            </a:extLst>
          </p:cNvPr>
          <p:cNvPicPr>
            <a:picLocks noChangeAspect="1"/>
          </p:cNvPicPr>
          <p:nvPr/>
        </p:nvPicPr>
        <p:blipFill>
          <a:blip r:embed="rId4"/>
          <a:stretch>
            <a:fillRect/>
          </a:stretch>
        </p:blipFill>
        <p:spPr>
          <a:xfrm>
            <a:off x="6179532" y="3429000"/>
            <a:ext cx="5855001" cy="768389"/>
          </a:xfrm>
          <a:prstGeom prst="rect">
            <a:avLst/>
          </a:prstGeom>
        </p:spPr>
      </p:pic>
      <p:pic>
        <p:nvPicPr>
          <p:cNvPr id="2" name="Image 1">
            <a:extLst>
              <a:ext uri="{FF2B5EF4-FFF2-40B4-BE49-F238E27FC236}">
                <a16:creationId xmlns:a16="http://schemas.microsoft.com/office/drawing/2014/main" id="{BBFFB2AB-9E31-0DB9-FF42-C7EC31AC25A2}"/>
              </a:ext>
            </a:extLst>
          </p:cNvPr>
          <p:cNvPicPr>
            <a:picLocks noChangeAspect="1"/>
          </p:cNvPicPr>
          <p:nvPr/>
        </p:nvPicPr>
        <p:blipFill>
          <a:blip r:embed="rId5"/>
          <a:srcRect t="13596" b="13650"/>
          <a:stretch>
            <a:fillRect/>
          </a:stretch>
        </p:blipFill>
        <p:spPr>
          <a:xfrm>
            <a:off x="10995736" y="125949"/>
            <a:ext cx="1038797" cy="755747"/>
          </a:xfrm>
          <a:prstGeom prst="rect">
            <a:avLst/>
          </a:prstGeom>
        </p:spPr>
      </p:pic>
    </p:spTree>
    <p:extLst>
      <p:ext uri="{BB962C8B-B14F-4D97-AF65-F5344CB8AC3E}">
        <p14:creationId xmlns:p14="http://schemas.microsoft.com/office/powerpoint/2010/main" val="10583511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273541-649D-FF14-73F3-1D24D13D3924}"/>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E9B9838D-949F-FB55-61F4-18971FDDB59D}"/>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1E24D47C-A94C-E4FF-146B-E21659899FCB}"/>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348D422E-6B05-E66A-AF6A-19DA60C3BBD6}"/>
              </a:ext>
            </a:extLst>
          </p:cNvPr>
          <p:cNvPicPr>
            <a:picLocks noChangeAspect="1"/>
          </p:cNvPicPr>
          <p:nvPr/>
        </p:nvPicPr>
        <p:blipFill>
          <a:blip r:embed="rId3"/>
          <a:stretch>
            <a:fillRect/>
          </a:stretch>
        </p:blipFill>
        <p:spPr>
          <a:xfrm>
            <a:off x="1025841" y="111694"/>
            <a:ext cx="1337213" cy="1895500"/>
          </a:xfrm>
          <a:prstGeom prst="rect">
            <a:avLst/>
          </a:prstGeom>
        </p:spPr>
      </p:pic>
      <p:sp>
        <p:nvSpPr>
          <p:cNvPr id="9" name="ZoneTexte 8">
            <a:extLst>
              <a:ext uri="{FF2B5EF4-FFF2-40B4-BE49-F238E27FC236}">
                <a16:creationId xmlns:a16="http://schemas.microsoft.com/office/drawing/2014/main" id="{9395A87A-5A76-E740-C62C-734FC2B0EE05}"/>
              </a:ext>
            </a:extLst>
          </p:cNvPr>
          <p:cNvSpPr txBox="1"/>
          <p:nvPr/>
        </p:nvSpPr>
        <p:spPr>
          <a:xfrm>
            <a:off x="449496" y="2782669"/>
            <a:ext cx="5606590" cy="129266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Le livre des nombres 2</a:t>
            </a:r>
          </a:p>
          <a:p>
            <a:r>
              <a:rPr lang="fr-FR" sz="2600" b="1" dirty="0"/>
              <a:t>2/ </a:t>
            </a:r>
            <a:r>
              <a:rPr lang="fr-FR" sz="2600" dirty="0"/>
              <a:t>Fais 3 exercices</a:t>
            </a:r>
            <a:endParaRPr lang="fr-FR" sz="2600" b="1" dirty="0"/>
          </a:p>
        </p:txBody>
      </p:sp>
      <p:sp>
        <p:nvSpPr>
          <p:cNvPr id="5" name="ZoneTexte 4">
            <a:extLst>
              <a:ext uri="{FF2B5EF4-FFF2-40B4-BE49-F238E27FC236}">
                <a16:creationId xmlns:a16="http://schemas.microsoft.com/office/drawing/2014/main" id="{246CAFE9-5687-9ACD-FF71-F3D0CD4C9169}"/>
              </a:ext>
            </a:extLst>
          </p:cNvPr>
          <p:cNvSpPr txBox="1"/>
          <p:nvPr/>
        </p:nvSpPr>
        <p:spPr>
          <a:xfrm>
            <a:off x="6585410" y="1554220"/>
            <a:ext cx="5606590" cy="1477328"/>
          </a:xfrm>
          <a:prstGeom prst="rect">
            <a:avLst/>
          </a:prstGeom>
          <a:noFill/>
        </p:spPr>
        <p:txBody>
          <a:bodyPr wrap="square" rtlCol="0">
            <a:spAutoFit/>
          </a:bodyPr>
          <a:lstStyle/>
          <a:p>
            <a:r>
              <a:rPr lang="fr-FR" sz="2600" dirty="0"/>
              <a:t>Comment encadrer le nombre </a:t>
            </a:r>
            <a:r>
              <a:rPr lang="fr-FR" sz="3200" b="1" dirty="0"/>
              <a:t>236 </a:t>
            </a:r>
            <a:endParaRPr lang="fr-FR" sz="2600" dirty="0"/>
          </a:p>
          <a:p>
            <a:r>
              <a:rPr lang="fr-FR" sz="2600" dirty="0"/>
              <a:t>A partir des unités ?</a:t>
            </a:r>
          </a:p>
          <a:p>
            <a:r>
              <a:rPr lang="fr-FR" sz="2600" dirty="0"/>
              <a:t>A partir des dizaines ?</a:t>
            </a:r>
            <a:r>
              <a:rPr lang="fr-FR" sz="3200" dirty="0"/>
              <a:t> </a:t>
            </a:r>
            <a:endParaRPr lang="fr-FR" sz="2600" dirty="0"/>
          </a:p>
        </p:txBody>
      </p:sp>
      <p:pic>
        <p:nvPicPr>
          <p:cNvPr id="8" name="Image 7">
            <a:extLst>
              <a:ext uri="{FF2B5EF4-FFF2-40B4-BE49-F238E27FC236}">
                <a16:creationId xmlns:a16="http://schemas.microsoft.com/office/drawing/2014/main" id="{19A82B0B-1578-DE0C-5D3E-180AD4FF7787}"/>
              </a:ext>
            </a:extLst>
          </p:cNvPr>
          <p:cNvPicPr>
            <a:picLocks noChangeAspect="1"/>
          </p:cNvPicPr>
          <p:nvPr/>
        </p:nvPicPr>
        <p:blipFill>
          <a:blip r:embed="rId4"/>
          <a:stretch>
            <a:fillRect/>
          </a:stretch>
        </p:blipFill>
        <p:spPr>
          <a:xfrm>
            <a:off x="6179532" y="3429000"/>
            <a:ext cx="5855001" cy="768389"/>
          </a:xfrm>
          <a:prstGeom prst="rect">
            <a:avLst/>
          </a:prstGeom>
        </p:spPr>
      </p:pic>
      <p:pic>
        <p:nvPicPr>
          <p:cNvPr id="2" name="Image 1">
            <a:extLst>
              <a:ext uri="{FF2B5EF4-FFF2-40B4-BE49-F238E27FC236}">
                <a16:creationId xmlns:a16="http://schemas.microsoft.com/office/drawing/2014/main" id="{A832D472-C3B5-091D-FFF0-0F9B106F233D}"/>
              </a:ext>
            </a:extLst>
          </p:cNvPr>
          <p:cNvPicPr>
            <a:picLocks noChangeAspect="1"/>
          </p:cNvPicPr>
          <p:nvPr/>
        </p:nvPicPr>
        <p:blipFill>
          <a:blip r:embed="rId5"/>
          <a:srcRect t="13596" b="13650"/>
          <a:stretch>
            <a:fillRect/>
          </a:stretch>
        </p:blipFill>
        <p:spPr>
          <a:xfrm>
            <a:off x="10995736" y="125949"/>
            <a:ext cx="1038797" cy="755747"/>
          </a:xfrm>
          <a:prstGeom prst="rect">
            <a:avLst/>
          </a:prstGeom>
        </p:spPr>
      </p:pic>
    </p:spTree>
    <p:extLst>
      <p:ext uri="{BB962C8B-B14F-4D97-AF65-F5344CB8AC3E}">
        <p14:creationId xmlns:p14="http://schemas.microsoft.com/office/powerpoint/2010/main" val="2420959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D14091-4A06-2855-108E-0DCC955AEF7C}"/>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C2AA8CCD-E7C9-A2CD-43BB-8A783B888248}"/>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131E7270-D48E-A9B4-9E9D-39EF8D62A319}"/>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C3CBA427-F1FD-B7D1-49E0-7458591B1D7F}"/>
              </a:ext>
            </a:extLst>
          </p:cNvPr>
          <p:cNvPicPr>
            <a:picLocks noChangeAspect="1"/>
          </p:cNvPicPr>
          <p:nvPr/>
        </p:nvPicPr>
        <p:blipFill>
          <a:blip r:embed="rId3"/>
          <a:stretch>
            <a:fillRect/>
          </a:stretch>
        </p:blipFill>
        <p:spPr>
          <a:xfrm>
            <a:off x="1025841" y="111694"/>
            <a:ext cx="1337213" cy="1895500"/>
          </a:xfrm>
          <a:prstGeom prst="rect">
            <a:avLst/>
          </a:prstGeom>
        </p:spPr>
      </p:pic>
      <p:sp>
        <p:nvSpPr>
          <p:cNvPr id="9" name="ZoneTexte 8">
            <a:extLst>
              <a:ext uri="{FF2B5EF4-FFF2-40B4-BE49-F238E27FC236}">
                <a16:creationId xmlns:a16="http://schemas.microsoft.com/office/drawing/2014/main" id="{8C877650-1314-1151-BDF7-14652EEAA355}"/>
              </a:ext>
            </a:extLst>
          </p:cNvPr>
          <p:cNvSpPr txBox="1"/>
          <p:nvPr/>
        </p:nvSpPr>
        <p:spPr>
          <a:xfrm>
            <a:off x="449496" y="2782669"/>
            <a:ext cx="5606590" cy="129266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Le livre des nombres 2</a:t>
            </a:r>
          </a:p>
          <a:p>
            <a:r>
              <a:rPr lang="fr-FR" sz="2600" b="1" dirty="0"/>
              <a:t>2/ </a:t>
            </a:r>
            <a:r>
              <a:rPr lang="fr-FR" sz="2600" dirty="0"/>
              <a:t>Fais 3 exercices</a:t>
            </a:r>
            <a:endParaRPr lang="fr-FR" sz="2600" b="1" dirty="0"/>
          </a:p>
        </p:txBody>
      </p:sp>
      <p:sp>
        <p:nvSpPr>
          <p:cNvPr id="5" name="ZoneTexte 4">
            <a:extLst>
              <a:ext uri="{FF2B5EF4-FFF2-40B4-BE49-F238E27FC236}">
                <a16:creationId xmlns:a16="http://schemas.microsoft.com/office/drawing/2014/main" id="{03FC4225-805A-86A4-38B6-F2E9DF891E20}"/>
              </a:ext>
            </a:extLst>
          </p:cNvPr>
          <p:cNvSpPr txBox="1"/>
          <p:nvPr/>
        </p:nvSpPr>
        <p:spPr>
          <a:xfrm>
            <a:off x="6585410" y="1554220"/>
            <a:ext cx="5606590" cy="984885"/>
          </a:xfrm>
          <a:prstGeom prst="rect">
            <a:avLst/>
          </a:prstGeom>
          <a:noFill/>
        </p:spPr>
        <p:txBody>
          <a:bodyPr wrap="square" rtlCol="0">
            <a:spAutoFit/>
          </a:bodyPr>
          <a:lstStyle/>
          <a:p>
            <a:r>
              <a:rPr lang="fr-FR" sz="2600" dirty="0"/>
              <a:t>Comment encadrer le nombre </a:t>
            </a:r>
            <a:r>
              <a:rPr lang="fr-FR" sz="3200" b="1" dirty="0"/>
              <a:t>236 </a:t>
            </a:r>
            <a:endParaRPr lang="fr-FR" sz="2600" dirty="0"/>
          </a:p>
          <a:p>
            <a:r>
              <a:rPr lang="fr-FR" sz="2600" dirty="0"/>
              <a:t>A partir des centaines ?</a:t>
            </a:r>
          </a:p>
        </p:txBody>
      </p:sp>
      <p:pic>
        <p:nvPicPr>
          <p:cNvPr id="4" name="Image 3">
            <a:extLst>
              <a:ext uri="{FF2B5EF4-FFF2-40B4-BE49-F238E27FC236}">
                <a16:creationId xmlns:a16="http://schemas.microsoft.com/office/drawing/2014/main" id="{9EECF428-A06C-3811-9ED1-BA405EF47593}"/>
              </a:ext>
            </a:extLst>
          </p:cNvPr>
          <p:cNvPicPr>
            <a:picLocks noChangeAspect="1"/>
          </p:cNvPicPr>
          <p:nvPr/>
        </p:nvPicPr>
        <p:blipFill>
          <a:blip r:embed="rId4"/>
          <a:stretch>
            <a:fillRect/>
          </a:stretch>
        </p:blipFill>
        <p:spPr>
          <a:xfrm>
            <a:off x="6135915" y="3264942"/>
            <a:ext cx="5893103" cy="482625"/>
          </a:xfrm>
          <a:prstGeom prst="rect">
            <a:avLst/>
          </a:prstGeom>
        </p:spPr>
      </p:pic>
      <p:pic>
        <p:nvPicPr>
          <p:cNvPr id="2" name="Image 1">
            <a:extLst>
              <a:ext uri="{FF2B5EF4-FFF2-40B4-BE49-F238E27FC236}">
                <a16:creationId xmlns:a16="http://schemas.microsoft.com/office/drawing/2014/main" id="{2169E664-0453-CCA5-AE8C-633679B7122A}"/>
              </a:ext>
            </a:extLst>
          </p:cNvPr>
          <p:cNvPicPr>
            <a:picLocks noChangeAspect="1"/>
          </p:cNvPicPr>
          <p:nvPr/>
        </p:nvPicPr>
        <p:blipFill>
          <a:blip r:embed="rId5"/>
          <a:srcRect t="13596" b="13650"/>
          <a:stretch>
            <a:fillRect/>
          </a:stretch>
        </p:blipFill>
        <p:spPr>
          <a:xfrm>
            <a:off x="10995736" y="125949"/>
            <a:ext cx="1038797" cy="755747"/>
          </a:xfrm>
          <a:prstGeom prst="rect">
            <a:avLst/>
          </a:prstGeom>
        </p:spPr>
      </p:pic>
    </p:spTree>
    <p:extLst>
      <p:ext uri="{BB962C8B-B14F-4D97-AF65-F5344CB8AC3E}">
        <p14:creationId xmlns:p14="http://schemas.microsoft.com/office/powerpoint/2010/main" val="34633052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229F21-B26E-0DC7-9AB3-3D6D30EBAE60}"/>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B43F6BBB-BAF2-2F29-0271-711A97C447BD}"/>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10CB7FB3-0C1E-FC32-F2A3-7117501B7128}"/>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a16="http://schemas.microsoft.com/office/drawing/2014/main" id="{BB941638-6174-E6FF-5635-09CB23151FDA}"/>
              </a:ext>
            </a:extLst>
          </p:cNvPr>
          <p:cNvSpPr txBox="1"/>
          <p:nvPr/>
        </p:nvSpPr>
        <p:spPr>
          <a:xfrm>
            <a:off x="955496" y="2782669"/>
            <a:ext cx="4843735" cy="492443"/>
          </a:xfrm>
          <a:prstGeom prst="rect">
            <a:avLst/>
          </a:prstGeom>
          <a:noFill/>
        </p:spPr>
        <p:txBody>
          <a:bodyPr wrap="square" rtlCol="0">
            <a:spAutoFit/>
          </a:bodyPr>
          <a:lstStyle/>
          <a:p>
            <a:r>
              <a:rPr lang="fr-FR" sz="2600" dirty="0"/>
              <a:t>Résous une énigme</a:t>
            </a:r>
          </a:p>
        </p:txBody>
      </p:sp>
      <p:sp>
        <p:nvSpPr>
          <p:cNvPr id="5" name="ZoneTexte 4">
            <a:extLst>
              <a:ext uri="{FF2B5EF4-FFF2-40B4-BE49-F238E27FC236}">
                <a16:creationId xmlns:a16="http://schemas.microsoft.com/office/drawing/2014/main" id="{51939211-36C8-733B-0F23-4843506E3476}"/>
              </a:ext>
            </a:extLst>
          </p:cNvPr>
          <p:cNvSpPr txBox="1"/>
          <p:nvPr/>
        </p:nvSpPr>
        <p:spPr>
          <a:xfrm>
            <a:off x="6303738" y="2782669"/>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Numerus 2</a:t>
            </a:r>
          </a:p>
          <a:p>
            <a:r>
              <a:rPr lang="fr-FR" sz="2600" b="1" dirty="0"/>
              <a:t>2/ </a:t>
            </a:r>
            <a:r>
              <a:rPr lang="fr-FR" sz="2600" dirty="0"/>
              <a:t>Fais l’exercice </a:t>
            </a:r>
            <a:r>
              <a:rPr lang="fr-FR" sz="2600" b="1" dirty="0"/>
              <a:t>5</a:t>
            </a:r>
          </a:p>
        </p:txBody>
      </p:sp>
      <p:pic>
        <p:nvPicPr>
          <p:cNvPr id="2" name="Picture 2" descr="Les boites à énigmes | Professeurs des écoles">
            <a:extLst>
              <a:ext uri="{FF2B5EF4-FFF2-40B4-BE49-F238E27FC236}">
                <a16:creationId xmlns:a16="http://schemas.microsoft.com/office/drawing/2014/main" id="{9D814E41-E0EE-D2A8-1870-2A34909F19D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49128" b="51318"/>
          <a:stretch>
            <a:fillRect/>
          </a:stretch>
        </p:blipFill>
        <p:spPr bwMode="auto">
          <a:xfrm>
            <a:off x="1071546" y="164585"/>
            <a:ext cx="2533650" cy="159880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a:extLst>
              <a:ext uri="{FF2B5EF4-FFF2-40B4-BE49-F238E27FC236}">
                <a16:creationId xmlns:a16="http://schemas.microsoft.com/office/drawing/2014/main" id="{ECDDC199-698B-B502-7125-0B97F1E6367C}"/>
              </a:ext>
            </a:extLst>
          </p:cNvPr>
          <p:cNvPicPr>
            <a:picLocks noChangeAspect="1"/>
          </p:cNvPicPr>
          <p:nvPr/>
        </p:nvPicPr>
        <p:blipFill>
          <a:blip r:embed="rId4"/>
          <a:stretch>
            <a:fillRect/>
          </a:stretch>
        </p:blipFill>
        <p:spPr>
          <a:xfrm>
            <a:off x="10560829" y="196524"/>
            <a:ext cx="1352120" cy="1889930"/>
          </a:xfrm>
          <a:prstGeom prst="rect">
            <a:avLst/>
          </a:prstGeom>
        </p:spPr>
      </p:pic>
    </p:spTree>
    <p:extLst>
      <p:ext uri="{BB962C8B-B14F-4D97-AF65-F5344CB8AC3E}">
        <p14:creationId xmlns:p14="http://schemas.microsoft.com/office/powerpoint/2010/main" val="3917855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494CE5-932C-E132-4435-4EF5B391A860}"/>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10055F95-7248-9B6C-188B-1775883C4FF2}"/>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DA6D2F8E-6EA5-4D8C-4DC4-593D62F1A3D8}"/>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843CDB1B-99AF-6111-F5E4-78DE3F22E6E1}"/>
                </a:ext>
              </a:extLst>
            </p:cNvPr>
            <p:cNvSpPr/>
            <p:nvPr/>
          </p:nvSpPr>
          <p:spPr>
            <a:xfrm>
              <a:off x="0" y="330200"/>
              <a:ext cx="9144000" cy="652780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C98047B5-7A54-A816-F539-2F02E18E4993}"/>
                </a:ext>
              </a:extLst>
            </p:cNvPr>
            <p:cNvSpPr txBox="1"/>
            <p:nvPr/>
          </p:nvSpPr>
          <p:spPr>
            <a:xfrm>
              <a:off x="1887877" y="2762493"/>
              <a:ext cx="6870842" cy="1962817"/>
            </a:xfrm>
            <a:prstGeom prst="rect">
              <a:avLst/>
            </a:prstGeom>
            <a:no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connais la suite des nombres</a:t>
              </a:r>
            </a:p>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sais décomposer un nombre</a:t>
              </a:r>
            </a:p>
          </p:txBody>
        </p:sp>
        <p:pic>
          <p:nvPicPr>
            <p:cNvPr id="7" name="Image 6">
              <a:extLst>
                <a:ext uri="{FF2B5EF4-FFF2-40B4-BE49-F238E27FC236}">
                  <a16:creationId xmlns:a16="http://schemas.microsoft.com/office/drawing/2014/main" id="{FBD875D2-605B-FCF4-29D9-88469696BF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163270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ADBE10-C264-6AAA-9996-9A483FAB6E95}"/>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0D374756-F90F-CBF5-7B08-6D1CFD634CC1}"/>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069BD9D4-74E1-87F8-3F89-BBAE1D6DB676}"/>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7888416B-1F80-3313-AD7F-EA1B26ACBE53}"/>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sp>
        <p:nvSpPr>
          <p:cNvPr id="3" name="ZoneTexte 2">
            <a:extLst>
              <a:ext uri="{FF2B5EF4-FFF2-40B4-BE49-F238E27FC236}">
                <a16:creationId xmlns:a16="http://schemas.microsoft.com/office/drawing/2014/main" id="{41F24ED0-70A1-9815-3843-C27FB4FA6ACA}"/>
              </a:ext>
            </a:extLst>
          </p:cNvPr>
          <p:cNvSpPr txBox="1"/>
          <p:nvPr/>
        </p:nvSpPr>
        <p:spPr>
          <a:xfrm>
            <a:off x="6510394" y="2230105"/>
            <a:ext cx="5126802" cy="1077218"/>
          </a:xfrm>
          <a:prstGeom prst="rect">
            <a:avLst/>
          </a:prstGeom>
          <a:noFill/>
        </p:spPr>
        <p:txBody>
          <a:bodyPr wrap="square" rtlCol="0">
            <a:spAutoFit/>
          </a:bodyPr>
          <a:lstStyle/>
          <a:p>
            <a:r>
              <a:rPr lang="fr-FR" sz="3200" dirty="0"/>
              <a:t>Ecris la comptine des dizaines à partir de</a:t>
            </a:r>
            <a:r>
              <a:rPr lang="fr-FR" sz="3200" b="1" dirty="0"/>
              <a:t> 100 </a:t>
            </a:r>
            <a:r>
              <a:rPr lang="fr-FR" sz="3200" dirty="0"/>
              <a:t>jusqu’à </a:t>
            </a:r>
            <a:r>
              <a:rPr lang="fr-FR" sz="3200" b="1" dirty="0"/>
              <a:t>250</a:t>
            </a:r>
          </a:p>
        </p:txBody>
      </p:sp>
      <p:pic>
        <p:nvPicPr>
          <p:cNvPr id="4" name="Image 3">
            <a:extLst>
              <a:ext uri="{FF2B5EF4-FFF2-40B4-BE49-F238E27FC236}">
                <a16:creationId xmlns:a16="http://schemas.microsoft.com/office/drawing/2014/main" id="{5E720E24-0D7A-81DF-B10A-2776EF10D5A2}"/>
              </a:ext>
            </a:extLst>
          </p:cNvPr>
          <p:cNvPicPr>
            <a:picLocks noChangeAspect="1"/>
          </p:cNvPicPr>
          <p:nvPr/>
        </p:nvPicPr>
        <p:blipFill>
          <a:blip r:embed="rId3"/>
          <a:stretch>
            <a:fillRect/>
          </a:stretch>
        </p:blipFill>
        <p:spPr>
          <a:xfrm>
            <a:off x="1498978" y="126267"/>
            <a:ext cx="957596" cy="1174409"/>
          </a:xfrm>
          <a:prstGeom prst="rect">
            <a:avLst/>
          </a:prstGeom>
        </p:spPr>
      </p:pic>
      <p:cxnSp>
        <p:nvCxnSpPr>
          <p:cNvPr id="2" name="Connecteur droit 1">
            <a:extLst>
              <a:ext uri="{FF2B5EF4-FFF2-40B4-BE49-F238E27FC236}">
                <a16:creationId xmlns:a16="http://schemas.microsoft.com/office/drawing/2014/main" id="{71070740-65F8-0E89-B45B-1128F8FA6F98}"/>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sp>
        <p:nvSpPr>
          <p:cNvPr id="5" name="ZoneTexte 4">
            <a:extLst>
              <a:ext uri="{FF2B5EF4-FFF2-40B4-BE49-F238E27FC236}">
                <a16:creationId xmlns:a16="http://schemas.microsoft.com/office/drawing/2014/main" id="{E48E1901-B15F-FAC8-EC59-F7CB98E65965}"/>
              </a:ext>
            </a:extLst>
          </p:cNvPr>
          <p:cNvSpPr txBox="1"/>
          <p:nvPr/>
        </p:nvSpPr>
        <p:spPr>
          <a:xfrm>
            <a:off x="388707" y="1426943"/>
            <a:ext cx="5529205" cy="4524315"/>
          </a:xfrm>
          <a:prstGeom prst="rect">
            <a:avLst/>
          </a:prstGeom>
          <a:noFill/>
        </p:spPr>
        <p:txBody>
          <a:bodyPr wrap="square" rtlCol="0">
            <a:spAutoFit/>
          </a:bodyPr>
          <a:lstStyle/>
          <a:p>
            <a:r>
              <a:rPr lang="fr-FR" sz="3200" b="1" dirty="0"/>
              <a:t>1/ </a:t>
            </a:r>
            <a:r>
              <a:rPr lang="fr-FR" sz="3200" dirty="0"/>
              <a:t>Récitons collectivement la comptine des dizaines.</a:t>
            </a:r>
          </a:p>
          <a:p>
            <a:endParaRPr lang="fr-FR" sz="3200" dirty="0"/>
          </a:p>
          <a:p>
            <a:r>
              <a:rPr lang="fr-FR" sz="3200" b="1" dirty="0"/>
              <a:t>2/ </a:t>
            </a:r>
            <a:r>
              <a:rPr lang="fr-FR" sz="3200" dirty="0"/>
              <a:t>Comment commence le nom des nombres avec :</a:t>
            </a:r>
          </a:p>
          <a:p>
            <a:r>
              <a:rPr lang="fr-FR" sz="3200" dirty="0"/>
              <a:t>2 dizaines, 3 dizaines, 4 dizaines, 5 dizaines, 6 dizaines, 7 dizaines, 8 dizaines, 9 dizaines ?</a:t>
            </a:r>
          </a:p>
        </p:txBody>
      </p:sp>
      <p:pic>
        <p:nvPicPr>
          <p:cNvPr id="6" name="Image 5">
            <a:extLst>
              <a:ext uri="{FF2B5EF4-FFF2-40B4-BE49-F238E27FC236}">
                <a16:creationId xmlns:a16="http://schemas.microsoft.com/office/drawing/2014/main" id="{54D6771B-6D89-0A9A-7201-F069E3CB00E4}"/>
              </a:ext>
            </a:extLst>
          </p:cNvPr>
          <p:cNvPicPr>
            <a:picLocks noChangeAspect="1"/>
          </p:cNvPicPr>
          <p:nvPr/>
        </p:nvPicPr>
        <p:blipFill>
          <a:blip r:embed="rId4"/>
          <a:srcRect t="13596" b="13650"/>
          <a:stretch>
            <a:fillRect/>
          </a:stretch>
        </p:blipFill>
        <p:spPr>
          <a:xfrm>
            <a:off x="10972604" y="126267"/>
            <a:ext cx="1038797" cy="755747"/>
          </a:xfrm>
          <a:prstGeom prst="rect">
            <a:avLst/>
          </a:prstGeom>
        </p:spPr>
      </p:pic>
    </p:spTree>
    <p:extLst>
      <p:ext uri="{BB962C8B-B14F-4D97-AF65-F5344CB8AC3E}">
        <p14:creationId xmlns:p14="http://schemas.microsoft.com/office/powerpoint/2010/main" val="1210148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199E78-6C5C-11C9-0B4C-EF6E8A93BB1E}"/>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B92DDAFB-2B48-E6E5-FC01-EBB61CBA1440}"/>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29E262A4-8F85-3EFD-51C1-FE168E4EF261}"/>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3238A3EB-351F-04E7-B68E-8240406E533E}"/>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2" name="Connecteur droit 1">
            <a:extLst>
              <a:ext uri="{FF2B5EF4-FFF2-40B4-BE49-F238E27FC236}">
                <a16:creationId xmlns:a16="http://schemas.microsoft.com/office/drawing/2014/main" id="{D197AED6-DFA0-F5A6-B76B-A49EF55AE4BB}"/>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sp>
        <p:nvSpPr>
          <p:cNvPr id="8" name="ZoneTexte 7">
            <a:extLst>
              <a:ext uri="{FF2B5EF4-FFF2-40B4-BE49-F238E27FC236}">
                <a16:creationId xmlns:a16="http://schemas.microsoft.com/office/drawing/2014/main" id="{977DB5F7-FCD0-6ECE-1187-90B0273A53AC}"/>
              </a:ext>
            </a:extLst>
          </p:cNvPr>
          <p:cNvSpPr txBox="1"/>
          <p:nvPr/>
        </p:nvSpPr>
        <p:spPr>
          <a:xfrm>
            <a:off x="489409" y="1954239"/>
            <a:ext cx="5606590" cy="2092881"/>
          </a:xfrm>
          <a:prstGeom prst="rect">
            <a:avLst/>
          </a:prstGeom>
          <a:noFill/>
        </p:spPr>
        <p:txBody>
          <a:bodyPr wrap="square" rtlCol="0">
            <a:spAutoFit/>
          </a:bodyPr>
          <a:lstStyle/>
          <a:p>
            <a:r>
              <a:rPr lang="fr-FR" sz="2600" dirty="0"/>
              <a:t>Une dizaine et trois unités</a:t>
            </a:r>
          </a:p>
          <a:p>
            <a:endParaRPr lang="fr-FR" sz="2600" dirty="0"/>
          </a:p>
          <a:p>
            <a:r>
              <a:rPr lang="fr-FR" sz="2600" dirty="0"/>
              <a:t>Une dizaine et huit unités</a:t>
            </a:r>
          </a:p>
          <a:p>
            <a:endParaRPr lang="fr-FR" sz="2600" dirty="0"/>
          </a:p>
          <a:p>
            <a:r>
              <a:rPr lang="fr-FR" sz="2600" dirty="0"/>
              <a:t>Trois dizaines et cinq unités</a:t>
            </a:r>
          </a:p>
        </p:txBody>
      </p:sp>
      <p:sp>
        <p:nvSpPr>
          <p:cNvPr id="12" name="ZoneTexte 11">
            <a:extLst>
              <a:ext uri="{FF2B5EF4-FFF2-40B4-BE49-F238E27FC236}">
                <a16:creationId xmlns:a16="http://schemas.microsoft.com/office/drawing/2014/main" id="{9CAAEF28-C053-59C5-66F5-9981AE5DB2BD}"/>
              </a:ext>
            </a:extLst>
          </p:cNvPr>
          <p:cNvSpPr txBox="1"/>
          <p:nvPr/>
        </p:nvSpPr>
        <p:spPr>
          <a:xfrm>
            <a:off x="3008616" y="952271"/>
            <a:ext cx="6174767" cy="492443"/>
          </a:xfrm>
          <a:prstGeom prst="rect">
            <a:avLst/>
          </a:prstGeom>
          <a:noFill/>
        </p:spPr>
        <p:txBody>
          <a:bodyPr wrap="square">
            <a:spAutoFit/>
          </a:bodyPr>
          <a:lstStyle/>
          <a:p>
            <a:r>
              <a:rPr lang="fr-FR" sz="2600" dirty="0"/>
              <a:t>Ecris le nom du nombre et sa décomposition</a:t>
            </a:r>
          </a:p>
        </p:txBody>
      </p:sp>
      <p:pic>
        <p:nvPicPr>
          <p:cNvPr id="14" name="Image 13">
            <a:extLst>
              <a:ext uri="{FF2B5EF4-FFF2-40B4-BE49-F238E27FC236}">
                <a16:creationId xmlns:a16="http://schemas.microsoft.com/office/drawing/2014/main" id="{1854E27F-EB94-609A-2D74-9F2E25303929}"/>
              </a:ext>
            </a:extLst>
          </p:cNvPr>
          <p:cNvPicPr>
            <a:picLocks noChangeAspect="1"/>
          </p:cNvPicPr>
          <p:nvPr/>
        </p:nvPicPr>
        <p:blipFill>
          <a:blip r:embed="rId3"/>
          <a:srcRect t="13596" b="13650"/>
          <a:stretch>
            <a:fillRect/>
          </a:stretch>
        </p:blipFill>
        <p:spPr>
          <a:xfrm>
            <a:off x="4972495" y="196524"/>
            <a:ext cx="1038797" cy="755747"/>
          </a:xfrm>
          <a:prstGeom prst="rect">
            <a:avLst/>
          </a:prstGeom>
        </p:spPr>
      </p:pic>
      <p:pic>
        <p:nvPicPr>
          <p:cNvPr id="3" name="Picture 2" descr="LUNDI 30 MARS CALEPIN DES NOMBRES - YouTube">
            <a:extLst>
              <a:ext uri="{FF2B5EF4-FFF2-40B4-BE49-F238E27FC236}">
                <a16:creationId xmlns:a16="http://schemas.microsoft.com/office/drawing/2014/main" id="{DECD012E-EE0C-BA11-9582-42900FD23D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80709" y="65577"/>
            <a:ext cx="1352120" cy="1012785"/>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a:extLst>
              <a:ext uri="{FF2B5EF4-FFF2-40B4-BE49-F238E27FC236}">
                <a16:creationId xmlns:a16="http://schemas.microsoft.com/office/drawing/2014/main" id="{509D682D-ABFE-C1F5-C3FB-6D81D1C4DBB4}"/>
              </a:ext>
            </a:extLst>
          </p:cNvPr>
          <p:cNvSpPr txBox="1"/>
          <p:nvPr/>
        </p:nvSpPr>
        <p:spPr>
          <a:xfrm>
            <a:off x="6380088" y="1965056"/>
            <a:ext cx="5606590" cy="2492990"/>
          </a:xfrm>
          <a:prstGeom prst="rect">
            <a:avLst/>
          </a:prstGeom>
          <a:noFill/>
        </p:spPr>
        <p:txBody>
          <a:bodyPr wrap="square" rtlCol="0">
            <a:spAutoFit/>
          </a:bodyPr>
          <a:lstStyle/>
          <a:p>
            <a:r>
              <a:rPr lang="fr-FR" sz="2600" dirty="0"/>
              <a:t>Six centaines, une dizaine et trois unités</a:t>
            </a:r>
          </a:p>
          <a:p>
            <a:endParaRPr lang="fr-FR" sz="2600" dirty="0"/>
          </a:p>
          <a:p>
            <a:r>
              <a:rPr lang="fr-FR" sz="2600" dirty="0"/>
              <a:t>Cinq centaines et huit unités</a:t>
            </a:r>
          </a:p>
          <a:p>
            <a:endParaRPr lang="fr-FR" sz="2600" dirty="0"/>
          </a:p>
          <a:p>
            <a:r>
              <a:rPr lang="fr-FR" sz="2600" dirty="0"/>
              <a:t>Trois centaines, sept dizaines et cinq unités</a:t>
            </a:r>
          </a:p>
        </p:txBody>
      </p:sp>
    </p:spTree>
    <p:extLst>
      <p:ext uri="{BB962C8B-B14F-4D97-AF65-F5344CB8AC3E}">
        <p14:creationId xmlns:p14="http://schemas.microsoft.com/office/powerpoint/2010/main" val="1003359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7498EB-D913-4EFD-8F28-5C16EE129BB1}"/>
              </a:ext>
            </a:extLst>
          </p:cNvPr>
          <p:cNvSpPr>
            <a:spLocks noGrp="1"/>
          </p:cNvSpPr>
          <p:nvPr>
            <p:ph type="title"/>
          </p:nvPr>
        </p:nvSpPr>
        <p:spPr/>
        <p:txBody>
          <a:bodyPr/>
          <a:lstStyle/>
          <a:p>
            <a:endParaRPr lang="fr-FR"/>
          </a:p>
        </p:txBody>
      </p:sp>
      <p:grpSp>
        <p:nvGrpSpPr>
          <p:cNvPr id="3" name="Groupe 2">
            <a:extLst>
              <a:ext uri="{FF2B5EF4-FFF2-40B4-BE49-F238E27FC236}">
                <a16:creationId xmlns:a16="http://schemas.microsoft.com/office/drawing/2014/main" id="{4EC5DE38-5D09-84BE-0ED6-DE379542DBA4}"/>
              </a:ext>
            </a:extLst>
          </p:cNvPr>
          <p:cNvGrpSpPr/>
          <p:nvPr/>
        </p:nvGrpSpPr>
        <p:grpSpPr>
          <a:xfrm>
            <a:off x="0" y="0"/>
            <a:ext cx="12192000" cy="6858000"/>
            <a:chOff x="0" y="330200"/>
            <a:chExt cx="9144000" cy="6527800"/>
          </a:xfrm>
        </p:grpSpPr>
        <p:sp>
          <p:nvSpPr>
            <p:cNvPr id="4" name="Rectangle 3">
              <a:extLst>
                <a:ext uri="{FF2B5EF4-FFF2-40B4-BE49-F238E27FC236}">
                  <a16:creationId xmlns:a16="http://schemas.microsoft.com/office/drawing/2014/main" id="{9C966ACC-715D-E932-EAAE-60043F04A73B}"/>
                </a:ext>
              </a:extLst>
            </p:cNvPr>
            <p:cNvSpPr/>
            <p:nvPr/>
          </p:nvSpPr>
          <p:spPr>
            <a:xfrm>
              <a:off x="0" y="330200"/>
              <a:ext cx="9144000" cy="6527800"/>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31343C2C-46D5-27F5-ACC1-7934222628BC}"/>
                </a:ext>
              </a:extLst>
            </p:cNvPr>
            <p:cNvSpPr txBox="1"/>
            <p:nvPr/>
          </p:nvSpPr>
          <p:spPr>
            <a:xfrm>
              <a:off x="477749" y="2980562"/>
              <a:ext cx="7813496" cy="556619"/>
            </a:xfrm>
            <a:prstGeom prst="rect">
              <a:avLst/>
            </a:prstGeom>
            <a:noFill/>
          </p:spPr>
          <p:txBody>
            <a:bodyPr wrap="square" rtlCol="0">
              <a:spAutoFit/>
            </a:bodyPr>
            <a:lstStyle/>
            <a:p>
              <a:endParaRPr lang="fr-FR" sz="3200" b="1" dirty="0">
                <a:solidFill>
                  <a:schemeClr val="bg1"/>
                </a:solidFill>
              </a:endParaRPr>
            </a:p>
          </p:txBody>
        </p:sp>
        <p:pic>
          <p:nvPicPr>
            <p:cNvPr id="6" name="Image 5">
              <a:extLst>
                <a:ext uri="{FF2B5EF4-FFF2-40B4-BE49-F238E27FC236}">
                  <a16:creationId xmlns:a16="http://schemas.microsoft.com/office/drawing/2014/main" id="{4D6A2D50-2F24-BC76-21C6-52F57C5FA8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
        <p:nvSpPr>
          <p:cNvPr id="7" name="ZoneTexte 6">
            <a:extLst>
              <a:ext uri="{FF2B5EF4-FFF2-40B4-BE49-F238E27FC236}">
                <a16:creationId xmlns:a16="http://schemas.microsoft.com/office/drawing/2014/main" id="{44B80A3D-619E-9736-5B01-FD3B60000497}"/>
              </a:ext>
            </a:extLst>
          </p:cNvPr>
          <p:cNvSpPr txBox="1"/>
          <p:nvPr/>
        </p:nvSpPr>
        <p:spPr>
          <a:xfrm>
            <a:off x="1894678" y="2643538"/>
            <a:ext cx="9660323" cy="4031873"/>
          </a:xfrm>
          <a:prstGeom prst="rect">
            <a:avLst/>
          </a:prstGeom>
          <a:noFill/>
        </p:spPr>
        <p:txBody>
          <a:bodyPr wrap="square" rtlCol="0">
            <a:spAutoFit/>
          </a:bodyPr>
          <a:lstStyle/>
          <a:p>
            <a:pPr marL="457200" indent="-457200">
              <a:buFont typeface="Wingdings" panose="05000000000000000000" pitchFamily="2" charset="2"/>
              <a:buChar char="è"/>
            </a:pPr>
            <a:r>
              <a:rPr lang="fr-FR" sz="3200" b="1" dirty="0">
                <a:solidFill>
                  <a:schemeClr val="bg1"/>
                </a:solidFill>
              </a:rPr>
              <a:t>Je sais ajouter des dizaines à un nombre</a:t>
            </a:r>
          </a:p>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calcule rapidement - Je sais multiplier des nombres</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endParaRPr lang="fr-FR" sz="3200" b="1" dirty="0">
              <a:solidFill>
                <a:schemeClr val="bg1"/>
              </a:solidFill>
            </a:endParaRPr>
          </a:p>
          <a:p>
            <a:r>
              <a:rPr lang="fr-FR" sz="3200" b="1" dirty="0">
                <a:solidFill>
                  <a:schemeClr val="bg1"/>
                </a:solidFill>
              </a:rPr>
              <a:t> </a:t>
            </a:r>
          </a:p>
          <a:p>
            <a:endParaRPr lang="fr-FR" sz="3200" b="1" dirty="0">
              <a:solidFill>
                <a:schemeClr val="bg1"/>
              </a:solidFill>
            </a:endParaRPr>
          </a:p>
        </p:txBody>
      </p:sp>
    </p:spTree>
    <p:extLst>
      <p:ext uri="{BB962C8B-B14F-4D97-AF65-F5344CB8AC3E}">
        <p14:creationId xmlns:p14="http://schemas.microsoft.com/office/powerpoint/2010/main" val="42501136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ECEA4D-56DE-695E-995E-5A074397B250}"/>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CF084DE9-3E0F-67A4-857E-F3B0E9968A7A}"/>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3" name="Connecteur droit 2">
            <a:extLst>
              <a:ext uri="{FF2B5EF4-FFF2-40B4-BE49-F238E27FC236}">
                <a16:creationId xmlns:a16="http://schemas.microsoft.com/office/drawing/2014/main" id="{1861DEDB-D107-6D75-DFBD-984B141FFAB1}"/>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pic>
        <p:nvPicPr>
          <p:cNvPr id="12" name="Picture 2" descr="fiche › Pride Mobility France">
            <a:extLst>
              <a:ext uri="{FF2B5EF4-FFF2-40B4-BE49-F238E27FC236}">
                <a16:creationId xmlns:a16="http://schemas.microsoft.com/office/drawing/2014/main" id="{986D1C7E-B3DF-7A1F-9774-74D4C375D7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44316" y="126273"/>
            <a:ext cx="1144327" cy="1144327"/>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a:extLst>
              <a:ext uri="{FF2B5EF4-FFF2-40B4-BE49-F238E27FC236}">
                <a16:creationId xmlns:a16="http://schemas.microsoft.com/office/drawing/2014/main" id="{3E7B17DA-C49C-092D-B528-2F790EFC0251}"/>
              </a:ext>
            </a:extLst>
          </p:cNvPr>
          <p:cNvSpPr txBox="1"/>
          <p:nvPr/>
        </p:nvSpPr>
        <p:spPr>
          <a:xfrm>
            <a:off x="890701" y="2282004"/>
            <a:ext cx="3633752" cy="2092881"/>
          </a:xfrm>
          <a:prstGeom prst="rect">
            <a:avLst/>
          </a:prstGeom>
          <a:noFill/>
        </p:spPr>
        <p:txBody>
          <a:bodyPr wrap="none" rtlCol="0">
            <a:spAutoFit/>
          </a:bodyPr>
          <a:lstStyle/>
          <a:p>
            <a:r>
              <a:rPr lang="fr-FR" sz="2600" b="1" dirty="0"/>
              <a:t>1/ </a:t>
            </a:r>
            <a:r>
              <a:rPr lang="fr-FR" sz="2600" dirty="0"/>
              <a:t>Fabrique le nombre </a:t>
            </a:r>
            <a:r>
              <a:rPr lang="fr-FR" sz="2600" b="1" dirty="0"/>
              <a:t>13</a:t>
            </a:r>
          </a:p>
          <a:p>
            <a:endParaRPr lang="fr-FR" sz="2600" b="1" dirty="0"/>
          </a:p>
          <a:p>
            <a:r>
              <a:rPr lang="fr-FR" sz="2600" b="1" dirty="0"/>
              <a:t>2/ </a:t>
            </a:r>
            <a:r>
              <a:rPr lang="fr-FR" sz="2600" dirty="0"/>
              <a:t>Ajoute </a:t>
            </a:r>
            <a:r>
              <a:rPr lang="fr-FR" sz="2600" b="1" dirty="0"/>
              <a:t>20</a:t>
            </a:r>
          </a:p>
          <a:p>
            <a:endParaRPr lang="fr-FR" sz="2600" b="1" dirty="0"/>
          </a:p>
          <a:p>
            <a:r>
              <a:rPr lang="fr-FR" sz="2600" b="1" dirty="0"/>
              <a:t>3/ </a:t>
            </a:r>
            <a:r>
              <a:rPr lang="fr-FR" sz="2600" dirty="0"/>
              <a:t>Ecris l’opération</a:t>
            </a:r>
          </a:p>
        </p:txBody>
      </p:sp>
      <p:pic>
        <p:nvPicPr>
          <p:cNvPr id="9" name="Image 8">
            <a:extLst>
              <a:ext uri="{FF2B5EF4-FFF2-40B4-BE49-F238E27FC236}">
                <a16:creationId xmlns:a16="http://schemas.microsoft.com/office/drawing/2014/main" id="{3FD1AD9D-FAD8-C2E3-68E0-9242FB82EA8E}"/>
              </a:ext>
            </a:extLst>
          </p:cNvPr>
          <p:cNvPicPr>
            <a:picLocks noChangeAspect="1"/>
          </p:cNvPicPr>
          <p:nvPr/>
        </p:nvPicPr>
        <p:blipFill>
          <a:blip r:embed="rId4"/>
          <a:srcRect t="13596" b="13650"/>
          <a:stretch>
            <a:fillRect/>
          </a:stretch>
        </p:blipFill>
        <p:spPr>
          <a:xfrm>
            <a:off x="1450490" y="117559"/>
            <a:ext cx="1038797" cy="755747"/>
          </a:xfrm>
          <a:prstGeom prst="rect">
            <a:avLst/>
          </a:prstGeom>
        </p:spPr>
      </p:pic>
      <p:pic>
        <p:nvPicPr>
          <p:cNvPr id="2" name="Image 1">
            <a:extLst>
              <a:ext uri="{FF2B5EF4-FFF2-40B4-BE49-F238E27FC236}">
                <a16:creationId xmlns:a16="http://schemas.microsoft.com/office/drawing/2014/main" id="{9DF33D5C-F9D8-12E6-8752-0C8E3CCC880A}"/>
              </a:ext>
            </a:extLst>
          </p:cNvPr>
          <p:cNvPicPr>
            <a:picLocks noChangeAspect="1"/>
          </p:cNvPicPr>
          <p:nvPr/>
        </p:nvPicPr>
        <p:blipFill>
          <a:blip r:embed="rId5"/>
          <a:srcRect t="62456"/>
          <a:stretch>
            <a:fillRect/>
          </a:stretch>
        </p:blipFill>
        <p:spPr>
          <a:xfrm>
            <a:off x="2707577" y="130720"/>
            <a:ext cx="2028825" cy="750977"/>
          </a:xfrm>
          <a:prstGeom prst="rect">
            <a:avLst/>
          </a:prstGeom>
        </p:spPr>
      </p:pic>
      <p:pic>
        <p:nvPicPr>
          <p:cNvPr id="10" name="Image 9">
            <a:extLst>
              <a:ext uri="{FF2B5EF4-FFF2-40B4-BE49-F238E27FC236}">
                <a16:creationId xmlns:a16="http://schemas.microsoft.com/office/drawing/2014/main" id="{849336EF-C3CD-6078-9B5A-E22FF884B9B5}"/>
              </a:ext>
            </a:extLst>
          </p:cNvPr>
          <p:cNvPicPr>
            <a:picLocks noChangeAspect="1"/>
          </p:cNvPicPr>
          <p:nvPr/>
        </p:nvPicPr>
        <p:blipFill>
          <a:blip r:embed="rId6"/>
          <a:stretch>
            <a:fillRect/>
          </a:stretch>
        </p:blipFill>
        <p:spPr>
          <a:xfrm>
            <a:off x="6548869" y="583291"/>
            <a:ext cx="4083493" cy="5587388"/>
          </a:xfrm>
          <a:prstGeom prst="rect">
            <a:avLst/>
          </a:prstGeom>
        </p:spPr>
      </p:pic>
    </p:spTree>
    <p:extLst>
      <p:ext uri="{BB962C8B-B14F-4D97-AF65-F5344CB8AC3E}">
        <p14:creationId xmlns:p14="http://schemas.microsoft.com/office/powerpoint/2010/main" val="29770170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392B79-499B-AEF0-D404-0D7A1AB7CF9B}"/>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701D2463-95F2-50E1-E74B-CCC96B288EFA}"/>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3" name="Connecteur droit 2">
            <a:extLst>
              <a:ext uri="{FF2B5EF4-FFF2-40B4-BE49-F238E27FC236}">
                <a16:creationId xmlns:a16="http://schemas.microsoft.com/office/drawing/2014/main" id="{E621F799-7E61-B846-484A-3B9B80F42905}"/>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pic>
        <p:nvPicPr>
          <p:cNvPr id="12" name="Picture 2" descr="fiche › Pride Mobility France">
            <a:extLst>
              <a:ext uri="{FF2B5EF4-FFF2-40B4-BE49-F238E27FC236}">
                <a16:creationId xmlns:a16="http://schemas.microsoft.com/office/drawing/2014/main" id="{E3503A7E-9245-4E4B-8AEC-D5184743B8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44316" y="126273"/>
            <a:ext cx="1144327" cy="1144327"/>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a:extLst>
              <a:ext uri="{FF2B5EF4-FFF2-40B4-BE49-F238E27FC236}">
                <a16:creationId xmlns:a16="http://schemas.microsoft.com/office/drawing/2014/main" id="{26165B16-5BF9-6FC2-9135-0782F2F879D4}"/>
              </a:ext>
            </a:extLst>
          </p:cNvPr>
          <p:cNvSpPr txBox="1"/>
          <p:nvPr/>
        </p:nvSpPr>
        <p:spPr>
          <a:xfrm>
            <a:off x="890701" y="2282004"/>
            <a:ext cx="3633752" cy="2092881"/>
          </a:xfrm>
          <a:prstGeom prst="rect">
            <a:avLst/>
          </a:prstGeom>
          <a:noFill/>
        </p:spPr>
        <p:txBody>
          <a:bodyPr wrap="none" rtlCol="0">
            <a:spAutoFit/>
          </a:bodyPr>
          <a:lstStyle/>
          <a:p>
            <a:r>
              <a:rPr lang="fr-FR" sz="2600" b="1" dirty="0"/>
              <a:t>1/ </a:t>
            </a:r>
            <a:r>
              <a:rPr lang="fr-FR" sz="2600" dirty="0"/>
              <a:t>Fabrique le nombre </a:t>
            </a:r>
            <a:r>
              <a:rPr lang="fr-FR" sz="2600" b="1" dirty="0"/>
              <a:t>25</a:t>
            </a:r>
          </a:p>
          <a:p>
            <a:endParaRPr lang="fr-FR" sz="2600" b="1" dirty="0"/>
          </a:p>
          <a:p>
            <a:r>
              <a:rPr lang="fr-FR" sz="2600" b="1" dirty="0"/>
              <a:t>2/ </a:t>
            </a:r>
            <a:r>
              <a:rPr lang="fr-FR" sz="2600" dirty="0"/>
              <a:t>Ajoute </a:t>
            </a:r>
            <a:r>
              <a:rPr lang="fr-FR" sz="2600" b="1" dirty="0"/>
              <a:t>30</a:t>
            </a:r>
          </a:p>
          <a:p>
            <a:endParaRPr lang="fr-FR" sz="2600" b="1" dirty="0"/>
          </a:p>
          <a:p>
            <a:r>
              <a:rPr lang="fr-FR" sz="2600" b="1" dirty="0"/>
              <a:t>3/ </a:t>
            </a:r>
            <a:r>
              <a:rPr lang="fr-FR" sz="2600" dirty="0"/>
              <a:t>Ecris l’opération</a:t>
            </a:r>
          </a:p>
        </p:txBody>
      </p:sp>
      <p:pic>
        <p:nvPicPr>
          <p:cNvPr id="9" name="Image 8">
            <a:extLst>
              <a:ext uri="{FF2B5EF4-FFF2-40B4-BE49-F238E27FC236}">
                <a16:creationId xmlns:a16="http://schemas.microsoft.com/office/drawing/2014/main" id="{9217713A-CF2C-33DE-20FF-AAA5F3509900}"/>
              </a:ext>
            </a:extLst>
          </p:cNvPr>
          <p:cNvPicPr>
            <a:picLocks noChangeAspect="1"/>
          </p:cNvPicPr>
          <p:nvPr/>
        </p:nvPicPr>
        <p:blipFill>
          <a:blip r:embed="rId4"/>
          <a:srcRect t="13596" b="13650"/>
          <a:stretch>
            <a:fillRect/>
          </a:stretch>
        </p:blipFill>
        <p:spPr>
          <a:xfrm>
            <a:off x="1450490" y="117559"/>
            <a:ext cx="1038797" cy="755747"/>
          </a:xfrm>
          <a:prstGeom prst="rect">
            <a:avLst/>
          </a:prstGeom>
        </p:spPr>
      </p:pic>
      <p:pic>
        <p:nvPicPr>
          <p:cNvPr id="2" name="Image 1">
            <a:extLst>
              <a:ext uri="{FF2B5EF4-FFF2-40B4-BE49-F238E27FC236}">
                <a16:creationId xmlns:a16="http://schemas.microsoft.com/office/drawing/2014/main" id="{875B7209-FB98-4691-003A-4F865BA82E66}"/>
              </a:ext>
            </a:extLst>
          </p:cNvPr>
          <p:cNvPicPr>
            <a:picLocks noChangeAspect="1"/>
          </p:cNvPicPr>
          <p:nvPr/>
        </p:nvPicPr>
        <p:blipFill>
          <a:blip r:embed="rId5"/>
          <a:srcRect t="62456"/>
          <a:stretch>
            <a:fillRect/>
          </a:stretch>
        </p:blipFill>
        <p:spPr>
          <a:xfrm>
            <a:off x="2707577" y="130720"/>
            <a:ext cx="2028825" cy="750977"/>
          </a:xfrm>
          <a:prstGeom prst="rect">
            <a:avLst/>
          </a:prstGeom>
        </p:spPr>
      </p:pic>
      <p:pic>
        <p:nvPicPr>
          <p:cNvPr id="4" name="Image 3">
            <a:extLst>
              <a:ext uri="{FF2B5EF4-FFF2-40B4-BE49-F238E27FC236}">
                <a16:creationId xmlns:a16="http://schemas.microsoft.com/office/drawing/2014/main" id="{4F43008C-DDE2-636E-7DB9-90370ADFBFD6}"/>
              </a:ext>
            </a:extLst>
          </p:cNvPr>
          <p:cNvPicPr>
            <a:picLocks noChangeAspect="1"/>
          </p:cNvPicPr>
          <p:nvPr/>
        </p:nvPicPr>
        <p:blipFill>
          <a:blip r:embed="rId6"/>
          <a:stretch>
            <a:fillRect/>
          </a:stretch>
        </p:blipFill>
        <p:spPr>
          <a:xfrm>
            <a:off x="6548869" y="583291"/>
            <a:ext cx="4083493" cy="5587388"/>
          </a:xfrm>
          <a:prstGeom prst="rect">
            <a:avLst/>
          </a:prstGeom>
        </p:spPr>
      </p:pic>
    </p:spTree>
    <p:extLst>
      <p:ext uri="{BB962C8B-B14F-4D97-AF65-F5344CB8AC3E}">
        <p14:creationId xmlns:p14="http://schemas.microsoft.com/office/powerpoint/2010/main" val="7167384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0C0F3C-8BCA-D816-461A-4FE6DA92E5C4}"/>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D7431F03-8808-FF73-A6F1-76A3360DC59B}"/>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3" name="Connecteur droit 2">
            <a:extLst>
              <a:ext uri="{FF2B5EF4-FFF2-40B4-BE49-F238E27FC236}">
                <a16:creationId xmlns:a16="http://schemas.microsoft.com/office/drawing/2014/main" id="{2E41F866-AAFE-457D-6880-8F71D25E53E0}"/>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8" name="ZoneTexte 7">
            <a:extLst>
              <a:ext uri="{FF2B5EF4-FFF2-40B4-BE49-F238E27FC236}">
                <a16:creationId xmlns:a16="http://schemas.microsoft.com/office/drawing/2014/main" id="{97FF6CD7-C4C9-9AA2-0069-63E1FE90C6F9}"/>
              </a:ext>
            </a:extLst>
          </p:cNvPr>
          <p:cNvSpPr txBox="1"/>
          <p:nvPr/>
        </p:nvSpPr>
        <p:spPr>
          <a:xfrm>
            <a:off x="260283" y="5129014"/>
            <a:ext cx="5835717" cy="954107"/>
          </a:xfrm>
          <a:prstGeom prst="rect">
            <a:avLst/>
          </a:prstGeom>
          <a:noFill/>
        </p:spPr>
        <p:txBody>
          <a:bodyPr wrap="square" rtlCol="0">
            <a:spAutoFit/>
          </a:bodyPr>
          <a:lstStyle/>
          <a:p>
            <a:r>
              <a:rPr lang="fr-FR" sz="2800" dirty="0"/>
              <a:t>Ajouter 20, 30, 40… c’est ajouter 2, 3, 4… dizaines au nombre.</a:t>
            </a:r>
            <a:endParaRPr lang="fr-FR" sz="2600" dirty="0"/>
          </a:p>
        </p:txBody>
      </p:sp>
      <p:pic>
        <p:nvPicPr>
          <p:cNvPr id="6" name="Image 5">
            <a:extLst>
              <a:ext uri="{FF2B5EF4-FFF2-40B4-BE49-F238E27FC236}">
                <a16:creationId xmlns:a16="http://schemas.microsoft.com/office/drawing/2014/main" id="{D958B38C-D845-797F-265E-476C21CE8EA3}"/>
              </a:ext>
            </a:extLst>
          </p:cNvPr>
          <p:cNvPicPr>
            <a:picLocks noChangeAspect="1"/>
          </p:cNvPicPr>
          <p:nvPr/>
        </p:nvPicPr>
        <p:blipFill>
          <a:blip r:embed="rId3"/>
          <a:stretch>
            <a:fillRect/>
          </a:stretch>
        </p:blipFill>
        <p:spPr>
          <a:xfrm>
            <a:off x="56882" y="1122835"/>
            <a:ext cx="5835720" cy="3437852"/>
          </a:xfrm>
          <a:prstGeom prst="rect">
            <a:avLst/>
          </a:prstGeom>
        </p:spPr>
      </p:pic>
      <p:pic>
        <p:nvPicPr>
          <p:cNvPr id="10" name="Image 9">
            <a:extLst>
              <a:ext uri="{FF2B5EF4-FFF2-40B4-BE49-F238E27FC236}">
                <a16:creationId xmlns:a16="http://schemas.microsoft.com/office/drawing/2014/main" id="{A2EE2B67-9C8A-40C2-F910-960BA01F3B3E}"/>
              </a:ext>
            </a:extLst>
          </p:cNvPr>
          <p:cNvPicPr>
            <a:picLocks noChangeAspect="1"/>
          </p:cNvPicPr>
          <p:nvPr/>
        </p:nvPicPr>
        <p:blipFill>
          <a:blip r:embed="rId4"/>
          <a:srcRect t="62456"/>
          <a:stretch>
            <a:fillRect/>
          </a:stretch>
        </p:blipFill>
        <p:spPr>
          <a:xfrm>
            <a:off x="2707577" y="130720"/>
            <a:ext cx="2028825" cy="750977"/>
          </a:xfrm>
          <a:prstGeom prst="rect">
            <a:avLst/>
          </a:prstGeom>
        </p:spPr>
      </p:pic>
      <p:pic>
        <p:nvPicPr>
          <p:cNvPr id="11" name="Picture 2" descr="LUNDI 30 MARS CALEPIN DES NOMBRES - YouTube">
            <a:extLst>
              <a:ext uri="{FF2B5EF4-FFF2-40B4-BE49-F238E27FC236}">
                <a16:creationId xmlns:a16="http://schemas.microsoft.com/office/drawing/2014/main" id="{79D61B79-5A12-E754-ED01-02434ABEA7A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2059" y="126273"/>
            <a:ext cx="1352120" cy="1012785"/>
          </a:xfrm>
          <a:prstGeom prst="rect">
            <a:avLst/>
          </a:prstGeom>
          <a:noFill/>
          <a:extLst>
            <a:ext uri="{909E8E84-426E-40DD-AFC4-6F175D3DCCD1}">
              <a14:hiddenFill xmlns:a14="http://schemas.microsoft.com/office/drawing/2010/main">
                <a:solidFill>
                  <a:srgbClr val="FFFFFF"/>
                </a:solidFill>
              </a14:hiddenFill>
            </a:ext>
          </a:extLst>
        </p:spPr>
      </p:pic>
      <p:pic>
        <p:nvPicPr>
          <p:cNvPr id="14" name="Image 13">
            <a:extLst>
              <a:ext uri="{FF2B5EF4-FFF2-40B4-BE49-F238E27FC236}">
                <a16:creationId xmlns:a16="http://schemas.microsoft.com/office/drawing/2014/main" id="{7251F9A7-E6C6-51A0-B2C7-F775DE8D6977}"/>
              </a:ext>
            </a:extLst>
          </p:cNvPr>
          <p:cNvPicPr>
            <a:picLocks noChangeAspect="1"/>
          </p:cNvPicPr>
          <p:nvPr/>
        </p:nvPicPr>
        <p:blipFill>
          <a:blip r:embed="rId6"/>
          <a:stretch>
            <a:fillRect/>
          </a:stretch>
        </p:blipFill>
        <p:spPr>
          <a:xfrm>
            <a:off x="6408027" y="506208"/>
            <a:ext cx="4431563" cy="5922872"/>
          </a:xfrm>
          <a:prstGeom prst="rect">
            <a:avLst/>
          </a:prstGeom>
        </p:spPr>
      </p:pic>
    </p:spTree>
    <p:extLst>
      <p:ext uri="{BB962C8B-B14F-4D97-AF65-F5344CB8AC3E}">
        <p14:creationId xmlns:p14="http://schemas.microsoft.com/office/powerpoint/2010/main" val="598465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7062D5-5256-0839-A46E-7A1792E0A188}"/>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CB7CDF12-4676-E9A4-E455-5B1F7BCCD367}"/>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3" name="Connecteur droit 2">
            <a:extLst>
              <a:ext uri="{FF2B5EF4-FFF2-40B4-BE49-F238E27FC236}">
                <a16:creationId xmlns:a16="http://schemas.microsoft.com/office/drawing/2014/main" id="{54EE7F02-E6D1-CB7B-9D12-8E5747C5C682}"/>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8" name="ZoneTexte 7">
            <a:extLst>
              <a:ext uri="{FF2B5EF4-FFF2-40B4-BE49-F238E27FC236}">
                <a16:creationId xmlns:a16="http://schemas.microsoft.com/office/drawing/2014/main" id="{E43D1F6C-515C-E239-E792-DD805AE37608}"/>
              </a:ext>
            </a:extLst>
          </p:cNvPr>
          <p:cNvSpPr txBox="1"/>
          <p:nvPr/>
        </p:nvSpPr>
        <p:spPr>
          <a:xfrm>
            <a:off x="434945" y="2434554"/>
            <a:ext cx="5421326" cy="1815882"/>
          </a:xfrm>
          <a:prstGeom prst="rect">
            <a:avLst/>
          </a:prstGeom>
          <a:noFill/>
        </p:spPr>
        <p:txBody>
          <a:bodyPr wrap="square" rtlCol="0">
            <a:spAutoFit/>
          </a:bodyPr>
          <a:lstStyle/>
          <a:p>
            <a:r>
              <a:rPr lang="fr-FR" sz="2800" dirty="0"/>
              <a:t>Invente en binômes des calculs du même type en utilisant le matériel de numération et le calepin des nombres.</a:t>
            </a:r>
            <a:endParaRPr lang="fr-FR" sz="2600" dirty="0"/>
          </a:p>
        </p:txBody>
      </p:sp>
      <p:pic>
        <p:nvPicPr>
          <p:cNvPr id="10" name="Image 9">
            <a:extLst>
              <a:ext uri="{FF2B5EF4-FFF2-40B4-BE49-F238E27FC236}">
                <a16:creationId xmlns:a16="http://schemas.microsoft.com/office/drawing/2014/main" id="{8DABBC5E-5A9F-FAE3-74FD-F3BB6C4D6965}"/>
              </a:ext>
            </a:extLst>
          </p:cNvPr>
          <p:cNvPicPr>
            <a:picLocks noChangeAspect="1"/>
          </p:cNvPicPr>
          <p:nvPr/>
        </p:nvPicPr>
        <p:blipFill>
          <a:blip r:embed="rId3"/>
          <a:srcRect t="62456"/>
          <a:stretch>
            <a:fillRect/>
          </a:stretch>
        </p:blipFill>
        <p:spPr>
          <a:xfrm>
            <a:off x="2489287" y="130720"/>
            <a:ext cx="2028825" cy="750977"/>
          </a:xfrm>
          <a:prstGeom prst="rect">
            <a:avLst/>
          </a:prstGeom>
        </p:spPr>
      </p:pic>
      <p:pic>
        <p:nvPicPr>
          <p:cNvPr id="11" name="Picture 2" descr="LUNDI 30 MARS CALEPIN DES NOMBRES - YouTube">
            <a:extLst>
              <a:ext uri="{FF2B5EF4-FFF2-40B4-BE49-F238E27FC236}">
                <a16:creationId xmlns:a16="http://schemas.microsoft.com/office/drawing/2014/main" id="{0223269A-BF84-96BD-307B-705F05EBB8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8621" y="113226"/>
            <a:ext cx="1352120" cy="1012785"/>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 1">
            <a:extLst>
              <a:ext uri="{FF2B5EF4-FFF2-40B4-BE49-F238E27FC236}">
                <a16:creationId xmlns:a16="http://schemas.microsoft.com/office/drawing/2014/main" id="{34842DF1-4B55-E0E6-F9EB-7769BD3AC4CA}"/>
              </a:ext>
            </a:extLst>
          </p:cNvPr>
          <p:cNvPicPr>
            <a:picLocks noChangeAspect="1"/>
          </p:cNvPicPr>
          <p:nvPr/>
        </p:nvPicPr>
        <p:blipFill>
          <a:blip r:embed="rId5"/>
          <a:srcRect t="13596" b="13650"/>
          <a:stretch>
            <a:fillRect/>
          </a:stretch>
        </p:blipFill>
        <p:spPr>
          <a:xfrm>
            <a:off x="1450490" y="117559"/>
            <a:ext cx="1038797" cy="755747"/>
          </a:xfrm>
          <a:prstGeom prst="rect">
            <a:avLst/>
          </a:prstGeom>
        </p:spPr>
      </p:pic>
      <p:pic>
        <p:nvPicPr>
          <p:cNvPr id="4" name="Image 3">
            <a:extLst>
              <a:ext uri="{FF2B5EF4-FFF2-40B4-BE49-F238E27FC236}">
                <a16:creationId xmlns:a16="http://schemas.microsoft.com/office/drawing/2014/main" id="{D838C45B-2FA0-6C85-2061-AF3148BDBFAA}"/>
              </a:ext>
            </a:extLst>
          </p:cNvPr>
          <p:cNvPicPr>
            <a:picLocks noChangeAspect="1"/>
          </p:cNvPicPr>
          <p:nvPr/>
        </p:nvPicPr>
        <p:blipFill>
          <a:blip r:embed="rId6"/>
          <a:stretch>
            <a:fillRect/>
          </a:stretch>
        </p:blipFill>
        <p:spPr>
          <a:xfrm>
            <a:off x="10783678" y="123507"/>
            <a:ext cx="1362758" cy="1343564"/>
          </a:xfrm>
          <a:prstGeom prst="rect">
            <a:avLst/>
          </a:prstGeom>
        </p:spPr>
      </p:pic>
      <p:sp>
        <p:nvSpPr>
          <p:cNvPr id="13" name="ZoneTexte 12">
            <a:extLst>
              <a:ext uri="{FF2B5EF4-FFF2-40B4-BE49-F238E27FC236}">
                <a16:creationId xmlns:a16="http://schemas.microsoft.com/office/drawing/2014/main" id="{808BA55B-2B00-4F65-FEC2-CB8A408A0354}"/>
              </a:ext>
            </a:extLst>
          </p:cNvPr>
          <p:cNvSpPr txBox="1"/>
          <p:nvPr/>
        </p:nvSpPr>
        <p:spPr>
          <a:xfrm>
            <a:off x="6558331" y="2142632"/>
            <a:ext cx="5198724" cy="2862322"/>
          </a:xfrm>
          <a:prstGeom prst="rect">
            <a:avLst/>
          </a:prstGeom>
          <a:noFill/>
        </p:spPr>
        <p:txBody>
          <a:bodyPr wrap="square">
            <a:spAutoFit/>
          </a:bodyPr>
          <a:lstStyle/>
          <a:p>
            <a:r>
              <a:rPr lang="fr-FR" sz="2800" dirty="0"/>
              <a:t>Représente et calcule les deux opérations suivantes :</a:t>
            </a:r>
          </a:p>
          <a:p>
            <a:endParaRPr lang="fr-FR" sz="2800" dirty="0"/>
          </a:p>
          <a:p>
            <a:r>
              <a:rPr lang="fr-FR" sz="3200" dirty="0">
                <a:solidFill>
                  <a:srgbClr val="0070C0"/>
                </a:solidFill>
              </a:rPr>
              <a:t>3 × 5 = …</a:t>
            </a:r>
          </a:p>
          <a:p>
            <a:endParaRPr lang="fr-FR" sz="3200" dirty="0">
              <a:solidFill>
                <a:srgbClr val="0070C0"/>
              </a:solidFill>
            </a:endParaRPr>
          </a:p>
          <a:p>
            <a:r>
              <a:rPr lang="fr-FR" sz="3200" dirty="0">
                <a:solidFill>
                  <a:srgbClr val="0070C0"/>
                </a:solidFill>
              </a:rPr>
              <a:t>7 × 2 = …</a:t>
            </a:r>
          </a:p>
        </p:txBody>
      </p:sp>
    </p:spTree>
    <p:extLst>
      <p:ext uri="{BB962C8B-B14F-4D97-AF65-F5344CB8AC3E}">
        <p14:creationId xmlns:p14="http://schemas.microsoft.com/office/powerpoint/2010/main" val="10216090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15154</TotalTime>
  <Words>683</Words>
  <Application>Microsoft Office PowerPoint</Application>
  <PresentationFormat>Grand écran</PresentationFormat>
  <Paragraphs>114</Paragraphs>
  <Slides>19</Slides>
  <Notes>15</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19</vt:i4>
      </vt:variant>
    </vt:vector>
  </HeadingPairs>
  <TitlesOfParts>
    <vt:vector size="25" baseType="lpstr">
      <vt:lpstr>Arial</vt:lpstr>
      <vt:lpstr>Calibri</vt:lpstr>
      <vt:lpstr>Calibri Light</vt:lpstr>
      <vt:lpstr>KG Turning Tables</vt:lpstr>
      <vt:lpstr>Wingdings</vt:lpstr>
      <vt:lpstr>Thème Office</vt:lpstr>
      <vt:lpstr>PERIODE 3  séance 53</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Laetitia</dc:creator>
  <cp:lastModifiedBy>VALERIE BAILLY</cp:lastModifiedBy>
  <cp:revision>346</cp:revision>
  <dcterms:created xsi:type="dcterms:W3CDTF">2018-07-28T07:30:27Z</dcterms:created>
  <dcterms:modified xsi:type="dcterms:W3CDTF">2026-01-02T08:55:18Z</dcterms:modified>
</cp:coreProperties>
</file>