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87" r:id="rId2"/>
    <p:sldId id="281" r:id="rId3"/>
    <p:sldId id="1373" r:id="rId4"/>
    <p:sldId id="1436" r:id="rId5"/>
    <p:sldId id="1438" r:id="rId6"/>
    <p:sldId id="1437" r:id="rId7"/>
    <p:sldId id="467" r:id="rId8"/>
    <p:sldId id="1216" r:id="rId9"/>
    <p:sldId id="1441" r:id="rId10"/>
    <p:sldId id="1442" r:id="rId11"/>
    <p:sldId id="1439" r:id="rId12"/>
    <p:sldId id="1443" r:id="rId13"/>
    <p:sldId id="1444" r:id="rId14"/>
    <p:sldId id="1445" r:id="rId15"/>
    <p:sldId id="1440" r:id="rId16"/>
    <p:sldId id="532" r:id="rId17"/>
    <p:sldId id="1348" r:id="rId18"/>
    <p:sldId id="1446" r:id="rId19"/>
    <p:sldId id="275" r:id="rId20"/>
    <p:sldId id="1365" r:id="rId21"/>
    <p:sldId id="1432" r:id="rId22"/>
    <p:sldId id="1448" r:id="rId23"/>
    <p:sldId id="1449" r:id="rId24"/>
    <p:sldId id="1450" r:id="rId25"/>
    <p:sldId id="1447" r:id="rId26"/>
    <p:sldId id="1451" r:id="rId2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FF0066"/>
    <a:srgbClr val="FF6600"/>
    <a:srgbClr val="3333FF"/>
    <a:srgbClr val="FECEF8"/>
    <a:srgbClr val="9933FF"/>
    <a:srgbClr val="00FF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05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4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AC8-E53F-4404-B0A6-590CBA06ACD9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6C204-3D0E-43E8-BBCD-7E99DCEB24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74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03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8D22E4-767B-3736-3452-E4891C981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D69C0C8-7525-4457-8C45-3370F88946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912D1EA-ECB6-E37D-AFEC-2D492FEAA7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Distribuer la fiche élève </a:t>
            </a:r>
            <a:r>
              <a:rPr lang="fr-FR" dirty="0" err="1"/>
              <a:t>Chronomaths</a:t>
            </a:r>
            <a:r>
              <a:rPr lang="fr-FR" dirty="0"/>
              <a:t> 7. Avant de commencer, rappeler collectivement les procédures pour ajouter ou soustraire 1 ou 2 à un nombre ainsi que les stratégies C1 et C2 du Cahier de stratégies . Lancer le chronomètre (3 min) et arrêter les élèves à la fin du temps.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FC85FB9-9FBB-C3AF-E05B-9011F43C29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677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C6746D-C27C-B05F-9465-47FE0A3C3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78D506A-D84C-8EAE-AB9C-F0B182F9D5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267E30C-8C3B-3890-31FF-2D329C4F7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Distribuer la fiche élève </a:t>
            </a:r>
            <a:r>
              <a:rPr lang="fr-FR" dirty="0" err="1"/>
              <a:t>Chronomaths</a:t>
            </a:r>
            <a:r>
              <a:rPr lang="fr-FR" dirty="0"/>
              <a:t> 7. Avant de commencer, rappeler collectivement les procédures pour ajouter ou soustraire 1 ou 2 à un nombre ainsi que les stratégies C1 et C2 du Cahier de stratégies . Lancer le chronomètre (3 min) et arrêter les élèves à la fin du temps.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DAD5E4-CC2D-6C3C-9F86-6274807D02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998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14680-AAFD-667C-AC72-9AA31A25C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2AECA98-5BAB-80A2-851D-3C447C3DAD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A680410-0DAB-1BCA-BFAE-0FCCB0E409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Distribuer la fiche élève </a:t>
            </a:r>
            <a:r>
              <a:rPr lang="fr-FR" dirty="0" err="1"/>
              <a:t>Chronomaths</a:t>
            </a:r>
            <a:r>
              <a:rPr lang="fr-FR" dirty="0"/>
              <a:t> 7. Avant de commencer, rappeler collectivement les procédures pour ajouter ou soustraire 1 ou 2 à un nombre ainsi que les stratégies C1 et C2 du Cahier de stratégies . Lancer le chronomètre (3 min) et arrêter les élèves à la fin du temps.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323DF7-5100-C805-EBF9-B4336147B4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209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2DA78-C444-D134-9CD3-655EAD6B2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BF2B048-9330-44CC-C549-6B627A1FC1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5AC22AC-1D9A-63C9-7C66-5F62C1A6A0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DE70F88-9B4C-A3EA-A1BB-0C6B1FBF6E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90493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A4CFA-6EF4-6861-B627-9DCE640FB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AFBC969-6437-3B2E-54E6-F1EDD6F1E0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0803109-B20B-243F-00B5-5AE9FFDAD7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Rappeler : Il faut se servir de l’image. Vous allez d’abord réfléchir par deux pendant 5 min. Puis quand je dirai stop, vous continuerez à chercher seuls. Je veux l’explication et la réponse dans le cahier de maths.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FC0561-733B-B0D9-53C1-6B8593A9B2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4317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2FCBF-2B6B-29F9-C41C-E609EF022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6F40ABB-EAD5-2D8B-B533-D753827383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AB88DD-D445-601B-46E6-814F8FBA14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Corriger collectivement en aidant les élèves à visualiser dans l’espace à l’aide de vrais cubes. Faire l’analogie avec les problèmes numériques : On cherche ici une partie d’un tout.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4842213-BEB1-B087-B893-6AF90A65D8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63169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63644-D4E4-1804-F19D-E4DC4F5F3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8A504BE-21A4-F26A-125B-04FDFAF9AB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658D05-18C5-03B1-4A1E-1A1C1993F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Présenter le mini-fichier Les géomètres. Rappeler les règles de fonctionnement. Lire le nom du mini-fichier et l’expliciter : C’est la suite du mini-fichier Les apprentis géomètres. Vous allez continuer à vous entrainer à tracer des traits droits, mais aussi à vous repérer et à tracer ou reconnaitre des figures géométriques.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95F484-A3D5-2EF8-C3A7-762573B629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0849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CFAB-C212-3A93-872F-04DC6D4E0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E31C2E-2BDE-9BBF-76CC-2491CBE9E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50DD7E-B1D9-5094-66E7-A69A87425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386662-6DAA-AAE1-AF57-93697E6C9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00681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CFAB-C212-3A93-872F-04DC6D4E0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E31C2E-2BDE-9BBF-76CC-2491CBE9E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50DD7E-B1D9-5094-66E7-A69A87425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il faut être attentif à l’endroit où l’on commence, à ses repères… Après chaque case, on vérifie qu’on a bien fait. Il faut être rigoureux, c’est-à dire être précis et attentif.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386662-6DAA-AAE1-AF57-93697E6C9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4960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CFAB-C212-3A93-872F-04DC6D4E0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E31C2E-2BDE-9BBF-76CC-2491CBE9E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50DD7E-B1D9-5094-66E7-A69A87425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- CP - il faut être attentif à l’endroit où l’on commence, à ses repères… Après chaque case, on vérifie qu’on a bien fait. Il faut être rigoureux, c’est-à dire être précis et attentif.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386662-6DAA-AAE1-AF57-93697E6C9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973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3C077-31FD-4F78-6564-A14240121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B355E50-3289-8448-4441-AF7EC88C28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AD0F7F-1D3F-EA6D-6EE4-537DA9955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59168-C415-9E65-5214-EBB5432733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6067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3CFAB-C212-3A93-872F-04DC6D4E0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9E31C2E-2BDE-9BBF-76CC-2491CBE9E7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50DD7E-B1D9-5094-66E7-A69A874258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- CP - il faut être attentif à l’endroit où l’on commence, à ses repères… Après chaque case, on vérifie qu’on a bien fait. Il faut être rigoureux, c’est-à dire être précis et attentif.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386662-6DAA-AAE1-AF57-93697E6C9D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03536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87721-1CC5-5157-7DB8-6AC12DDA2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361B7BB-FD17-E7FB-C03C-25B2F372FF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4F56F3A-8477-7737-289F-01D01860B4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Présenter le mini-fichier Les géomètres. Rappeler les règles de fonctionnement. Lire le nom du mini-fichier et l’expliciter : C’est la suite du mini-fichier Les apprentis géomètres. Vous allez continuer à vous entrainer à tracer des traits droits, mais aussi à vous repérer et à tracer ou reconnaitre des figures géométriques.</a:t>
            </a:r>
          </a:p>
          <a:p>
            <a:r>
              <a:rPr lang="fr-FR" dirty="0"/>
              <a:t>CE1 - Demander aux élèves de prendre la leçon 9 : Les figures géométriques du Cahier de leçons et de vérifier les coins des carrés et rectangle. Faire une synthèse: Les carrés et les rectangles ont quatre angles droits. Pour savoir si une figure est un carré, il faut donc vérifier deux choses : la longueur identique des 4 côtés et les 4 angles droits. Pour le rectangle, on vérifie l’égalité des mesures des côtés opposés (à reformuler si besoin) et les angles droits.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E85E6BB-2074-1F25-5ECB-F7DE9FB04C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756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DAEA7-0970-A2AD-3E9D-F4466A0A5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923DD11-C13B-74C1-943F-B918E909F2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52B4AF-B936-08DC-A430-FB3518E27D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Présenter le mini-fichier Les géomètres. Rappeler les règles de fonctionnement. Lire le nom du mini-fichier et l’expliciter : C’est la suite du mini-fichier Les apprentis géomètres. Vous allez continuer à vous entrainer à tracer des traits droits, mais aussi à vous repérer et à tracer ou reconnaitre des figures géométriques.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3DFF33-60E2-F110-6D7D-1462506961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767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97D60-1B0A-BF2E-993E-3456EDE561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3195296-D189-E545-DA5D-D38512EFC6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6043078-1FE1-A100-9FAE-2957E62C22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Laisser les élèves chercher et corriger en montrant la manipulation: La bande se reporte six fois. Elle représente donc 1/6 (à écrire au tableau), qui s’appelle «un sixième» de la grande bande.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15CF0C5-9A59-7DA2-3103-BC1F97EEA1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000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89B31-0E2D-B7BD-EFD6-C88859C37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5A95C20-4DEF-1091-83CC-F7C0AFD21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3CF57B8-E585-6282-7D95-FCCB147DD4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Laisser les élèves chercher et corriger en montrant la manipulation: La bande se reporte six fois. Elle représente donc 1/6 (à écrire au tableau), qui s’appelle «un sixième» de la grande bande.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F9C40EC-9EB8-403C-45B4-3FBAE0F2D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1546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A5E6B-7B97-EA17-C933-6BCB5D122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083542F-1248-BC70-D06B-5B9BBBBFA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DA88D53-6194-4C51-698E-B90D0440C1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Corriger collectivement en faisant verbaliser ce qui justifie que c’est un carré : les côtés de mêmes longueurs et les angles droits, que les élèves désigneront avec leur vocabulaire. Comparer alors plusieurs productions d’élèves pour valider celles qui ressemblent à des carrés et celles qui ne sont pas valides. </a:t>
            </a:r>
          </a:p>
          <a:p>
            <a:r>
              <a:rPr lang="fr-FR" dirty="0"/>
              <a:t>Après plusieurs temps de travail sur les mesures, ce rituel et cette séance sont davantage consacrés à la géométrie, pour réactiver le travail mené depuis le début de l’année.</a:t>
            </a:r>
          </a:p>
          <a:p>
            <a:r>
              <a:rPr lang="fr-FR" dirty="0"/>
              <a:t>CE1 - Expliquer la consigne de l’exercice 3 : il s’agit d’identifier si la partie coloriée est plus ou moins grande que la fraction donnée.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1D6D0CF-3CC5-08B6-F8F1-2D9E2B9BD4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4386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65EB5-D856-D744-A1BA-DD8FAC1F3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4DBFBFD-1B61-ACD2-A880-EC7CA12B3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E6C63F3-42CA-0228-870F-54ABA3E37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Rappeler le principe : Il s’agit de vérifier des résultats à connaitre par cœur, ici les doubles et les moitiés. L’objectif est d’avoir 8 résultats justes sur les 10.  LA CORRECTION EST DIFFEREE</a:t>
            </a:r>
          </a:p>
          <a:p>
            <a:r>
              <a:rPr lang="fr-FR" dirty="0"/>
              <a:t>CE1 - Expliquer la consigne : Il faut calculer l’addition sans la poser. Les élèves ont 2 min pour la recopier sur leur ardoise et trouver le résultat. Corriger en explicitant la procédure par décomposition.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6E15E-79E6-C36E-6F00-4AAA3E312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732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02A97-10B5-CE21-0238-75239F2AA7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E2EF03-1749-1F2A-68A8-657EE218D7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8F7B114-3ED4-3B35-6CAC-562CEA1F2B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Rappeler le principe : Il s’agit de vérifier des résultats à connaitre par cœur, ici les doubles et les moitiés. L’objectif est d’avoir 8 résultats justes sur les 10.  LA CORRECTION EST DIFFEREE</a:t>
            </a:r>
          </a:p>
          <a:p>
            <a:r>
              <a:rPr lang="fr-FR" dirty="0"/>
              <a:t>CE1 - Expliquer la consigne : Il faut calculer l’addition sans la poser. Les élèves ont 2 min pour la recopier sur leur ardoise et trouver le résultat. Corriger en explicitant la procédure par décomposition.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0C2C762-9749-969C-117A-498380D852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1450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AC1FA-0187-1510-B140-C858EF8DB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715A1A7-E217-6BB8-5892-7AA10E763B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0B558D6-0B41-204F-4FC6-1CECDB7F9B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Rappeler le principe : Il s’agit de vérifier des résultats à connaitre par cœur, ici les doubles et les moitiés. L’objectif est d’avoir 8 résultats justes sur les 10.  LA CORRECTION EST DIFFEREE</a:t>
            </a:r>
          </a:p>
          <a:p>
            <a:r>
              <a:rPr lang="fr-FR" dirty="0"/>
              <a:t>CE1 - Expliquer la consigne : Il faut calculer l’addition sans la poser. Les élèves ont 2 min pour la recopier sur leur ardoise et trouver le résultat. Corriger en explicitant la procédure par décomposition.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99D515-A963-A488-8E40-6B4C4571B0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8181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73B566-2E7F-C5FC-1BDF-7DFE75385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D3FD3D-AA44-046F-07D5-6F06912900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60AC037-F7D3-731F-A6F5-B1185B15F3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Distribuer la fiche élève </a:t>
            </a:r>
            <a:r>
              <a:rPr lang="fr-FR" dirty="0" err="1"/>
              <a:t>Chronomaths</a:t>
            </a:r>
            <a:r>
              <a:rPr lang="fr-FR" dirty="0"/>
              <a:t> 7. Avant de commencer, rappeler collectivement les procédures pour ajouter ou soustraire 1 ou 2 à un nombre ainsi que les stratégies C1 et C2 du Cahier de stratégies . Lancer le chronomètre (3 min) et arrêter les élèves à la fin du temps.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233369-507F-ECB1-69D5-B769D602F1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247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F217-12A7-4EEB-A87D-39421C46C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B0D682-99C3-404A-9B55-B0EDB7633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5D1FE5-DCD5-442B-91EF-495398AE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546FAD-A964-4AE6-9BFC-0EA1B48AE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94CDFF-11A5-423A-A3A4-798F50B0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C65BD-9992-4902-B05E-0138CCB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316A92-0319-4F63-8C86-30F0C4040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C733FA-52A9-4418-8410-88B62C12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018959-2499-4EA8-9BA2-196A33C8E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0D0C1B-FE07-4884-9BA9-A7A9C48E8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64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B93DDF-FFF3-4049-9079-485FADFFE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A39418-0C31-4A1D-A317-6DC2AAC08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77959-5514-4968-B846-B1131E6C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4D1FE4-474D-46D9-90F5-08EEB415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624A66-6612-41A5-8C15-15783BAA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31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5D2F2-5F4A-4800-B7FF-085E8596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A39B51-ED64-4E76-AF73-F34909530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5532-33CD-460D-8F81-58B6BFA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97A0FE-61A8-44B9-84A6-2380C2D5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E69B1-9C18-4D48-86EF-064450BFC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89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E0C622-AF3E-44BE-89C3-1C286831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D9506B-CA9D-47B9-8F83-5B121707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513DA7-0CF8-4F08-95C4-12EB094F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69D26-B318-4A1E-BE5B-B4EEECB50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37DAFD-3EFD-492F-9725-971C293A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22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A138-BBE1-478B-962E-4868E93B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77C592-D2F5-4B71-A4C1-3C080158E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CC46E8-ECC3-4311-9475-B5A2720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837DA2-DB47-46EA-960E-1ECD86A4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FDB679-3212-4D96-BAD4-C8F7F2F67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A064E1-6753-4806-ABA0-DDA06CD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5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E85EF-E2A3-48D0-BA9B-8EC9AC00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5029C8-40B9-4BBC-A4BE-8D5A0A03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83306D-F452-464B-8A5E-179B79D9A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7D1BF7-B52B-4497-A5DD-00CB0636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8F345DD-9907-4727-88B0-188804BA8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ADDBC0-7EEE-4FBA-A279-DFB0234F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1E36355-8973-4BE4-BC67-F39BBAB2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AD0037-9B0D-4D25-BD1F-3E4B239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0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C619AC-D66D-497B-875D-FDD6AC6CB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6CEC54-9C38-47C9-8C42-8AD479B2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DFB55-3929-4E11-BB4B-B17D5727D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EFF35C-B58E-456B-952E-5BDB700C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45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40F451-B973-4029-925C-207B2923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DAF2F5E-9D14-4DC1-AE9A-9433C411D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F8B68-7E9F-4BC2-81EE-0AC8CB87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07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E4D605-BA5A-4C63-A881-7C95B019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98BE7B-D98E-47E7-80A3-F73C69506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6C86DC-0AB7-487C-8748-BC84B6737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6AA718-8B4B-4504-A3E5-8CBB7840C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4152-4D78-4308-A7AF-682FEA2C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2DF173-6F9A-4225-9E74-7E039A1E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1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F65F75-7DF2-4F8F-9AD2-EFC644686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16C54F8-B611-41A9-B77C-0D0F558AF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307A8-2323-4F18-8438-BD6E0E413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FE131B-9EFC-4741-B33F-AED6166A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6B9C83-6141-42E3-BE21-B62AF63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C9895-7D7A-42DC-A0C8-AE7B64D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3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A9F402-D99D-456A-B8A3-F34EFAA0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1E11B-C52B-4EA7-82C0-DC449B58F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97EB5B-ACF9-460A-9BEE-D0A581F13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BC7A-5159-4D50-ABF3-2D2561C69278}" type="datetimeFigureOut">
              <a:rPr lang="fr-FR" smtClean="0"/>
              <a:t>02/01/2026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E2530-3019-4648-9044-467A6E8DE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5B677B-9A7C-4458-9EFB-6F8105F7A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53602-2FB3-41C5-8BFE-6B6D989A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474" y="1"/>
            <a:ext cx="12372474" cy="6858000"/>
          </a:xfrm>
        </p:spPr>
        <p:txBody>
          <a:bodyPr>
            <a:normAutofit/>
          </a:bodyPr>
          <a:lstStyle/>
          <a:p>
            <a:pPr algn="ctr"/>
            <a:r>
              <a:rPr lang="fr-FR" sz="13800" dirty="0">
                <a:latin typeface="KG Turning Tables" panose="02000000000000000000" pitchFamily="2" charset="0"/>
              </a:rPr>
              <a:t>PERIODE 3</a:t>
            </a:r>
            <a:br>
              <a:rPr lang="fr-FR" sz="13800" dirty="0">
                <a:latin typeface="KG Turning Tables" panose="02000000000000000000" pitchFamily="2" charset="0"/>
              </a:rPr>
            </a:br>
            <a:br>
              <a:rPr lang="fr-FR" sz="13800" dirty="0">
                <a:latin typeface="KG Turning Tables" panose="02000000000000000000" pitchFamily="2" charset="0"/>
              </a:rPr>
            </a:br>
            <a:r>
              <a:rPr lang="fr-FR" sz="13800" dirty="0">
                <a:latin typeface="KG Turning Tables" panose="02000000000000000000" pitchFamily="2" charset="0"/>
              </a:rPr>
              <a:t>séance 52</a:t>
            </a:r>
          </a:p>
        </p:txBody>
      </p:sp>
    </p:spTree>
    <p:extLst>
      <p:ext uri="{BB962C8B-B14F-4D97-AF65-F5344CB8AC3E}">
        <p14:creationId xmlns:p14="http://schemas.microsoft.com/office/powerpoint/2010/main" val="40511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BB59D-43E8-8D5A-FFE6-E5FDF7A2C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430AC1AA-904E-956F-4E72-6C661BF28A3F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3A0665C-2B15-A992-345F-DA057998FDEA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84810D2F-8064-B2DF-B97A-2897D9FC5E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E69E1E-0D09-F8B1-D1D5-B99D409861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45" y="1537324"/>
            <a:ext cx="5063540" cy="382578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9DAA23E-5B01-15BC-E2B3-66FEED250C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4A03261-9E87-6175-3B3B-75E0C9C54C57}"/>
              </a:ext>
            </a:extLst>
          </p:cNvPr>
          <p:cNvSpPr txBox="1"/>
          <p:nvPr/>
        </p:nvSpPr>
        <p:spPr>
          <a:xfrm>
            <a:off x="7669771" y="2434554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65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25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049BCB3-42DA-CB5D-4EE2-7922D2C8DB90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</p:spTree>
    <p:extLst>
      <p:ext uri="{BB962C8B-B14F-4D97-AF65-F5344CB8AC3E}">
        <p14:creationId xmlns:p14="http://schemas.microsoft.com/office/powerpoint/2010/main" val="25257189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26EA22-A986-5D3E-792A-3B1A8A964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18EF1AA6-27D5-ADDC-05B5-1E861845BC4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6DD44E4-9488-1FF1-DB63-540BE83433B7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57FF9526-904C-BF69-1029-F86EF2FB74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9AA4A4B-8E8C-661A-79A9-3103CADE2D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07" y="1513022"/>
            <a:ext cx="4963484" cy="437407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0D311C1C-5CE2-813F-DB30-29C8A8B359DB}"/>
              </a:ext>
            </a:extLst>
          </p:cNvPr>
          <p:cNvSpPr txBox="1"/>
          <p:nvPr/>
        </p:nvSpPr>
        <p:spPr>
          <a:xfrm>
            <a:off x="7514821" y="2413337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73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18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F824838-8881-A6A9-7037-10195BD9C954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F82B46B9-8C69-0212-7631-D2986B57E2B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25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D2487-1D1E-8D04-2299-0A79AD4B6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A4D003D9-BA3F-4C71-4319-29B16587DF11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FFCDFB6F-7853-27E2-0494-D3578B9E8A66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2C1FBD28-2BD2-2951-F35A-C313A192B6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16AB35B-9F23-C20C-8A4C-711750DB8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07" y="1513022"/>
            <a:ext cx="4963484" cy="437407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C9CAAA3-0D37-67CD-4CB2-21C9916879A9}"/>
              </a:ext>
            </a:extLst>
          </p:cNvPr>
          <p:cNvSpPr txBox="1"/>
          <p:nvPr/>
        </p:nvSpPr>
        <p:spPr>
          <a:xfrm>
            <a:off x="7514821" y="2413337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51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57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AF6E372-D49C-C182-B680-22E157D9E25E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BBEE03-8FDF-404F-79C3-392850D63A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45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80CC3-3789-54D3-9FF7-045FA9E64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312BB5AF-5526-9DA3-1B0D-9DF4D3E2F81B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07DDC8B-6FC9-1BA2-0913-3E97D20F03D7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24EE065B-CF48-19B1-5B75-036204D3E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B824EC5-CA02-679E-CB80-73BC131CE8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07" y="1513022"/>
            <a:ext cx="4963484" cy="437407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FF2A67B-4945-0D26-F97B-CA206B5A766A}"/>
              </a:ext>
            </a:extLst>
          </p:cNvPr>
          <p:cNvSpPr txBox="1"/>
          <p:nvPr/>
        </p:nvSpPr>
        <p:spPr>
          <a:xfrm>
            <a:off x="7514821" y="2413337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143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26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7BC9564-FB3A-EC0D-1707-D5CBB109AAEC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3B5A6D5-746D-4C9E-9EF4-742939E6DC7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717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1FF4E-53E5-A466-4AE5-D65520291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F7C4C254-FC63-2CBB-1164-5EF4024AA9B9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D35E546-14E7-8B3D-D675-A8A923981F53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E5C2328E-779B-8037-3C54-C078298F38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509FAA2-1A1F-5EE6-E144-2A5A148298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407" y="1513022"/>
            <a:ext cx="4963484" cy="437407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B60AF15-BFFE-7FD0-E986-1DEFBA546B50}"/>
              </a:ext>
            </a:extLst>
          </p:cNvPr>
          <p:cNvSpPr txBox="1"/>
          <p:nvPr/>
        </p:nvSpPr>
        <p:spPr>
          <a:xfrm>
            <a:off x="7514821" y="2413337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134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10A40AC-0C2B-6F6F-11CB-CD740AA0767D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CAFF864-5775-9B4D-F629-700CD326E19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0607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35ACC-14D7-DC95-B883-F66481BF5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4FEEB9B3-7362-3DBB-9C26-9DF9880574DB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9CC72878-79AD-5F52-E118-0F586E837C28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B5B2F3D9-D0AF-5881-4FFB-7326E28E33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24E1C14-9544-89A7-7BA8-87C9FF0A3B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090" y="1440863"/>
            <a:ext cx="3670251" cy="4898292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69A68E15-798F-1ABE-5B63-3665A99B0B49}"/>
              </a:ext>
            </a:extLst>
          </p:cNvPr>
          <p:cNvSpPr txBox="1"/>
          <p:nvPr/>
        </p:nvSpPr>
        <p:spPr>
          <a:xfrm>
            <a:off x="7514821" y="2413337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134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17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64FB223-EF3D-95DC-9C14-71BDF92390C6}"/>
              </a:ext>
            </a:extLst>
          </p:cNvPr>
          <p:cNvSpPr txBox="1"/>
          <p:nvPr/>
        </p:nvSpPr>
        <p:spPr>
          <a:xfrm>
            <a:off x="6647380" y="1517173"/>
            <a:ext cx="46975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Calcule l’opération sans la poser avec la même méthode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257DB45-35AC-E939-9487-FC821A83527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97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  <a:solidFill>
            <a:srgbClr val="F4B183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1641296" y="2684643"/>
              <a:ext cx="7292228" cy="196281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en image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027353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E7E43-E711-6BF2-B499-D48485CD0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9CB73B15-EA58-9A86-F2FE-826CD30F7FD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E4701D4E-70DB-9F09-4594-F239B3DDFBC4}"/>
              </a:ext>
            </a:extLst>
          </p:cNvPr>
          <p:cNvCxnSpPr>
            <a:cxnSpLocks/>
          </p:cNvCxnSpPr>
          <p:nvPr/>
        </p:nvCxnSpPr>
        <p:spPr>
          <a:xfrm>
            <a:off x="6056086" y="1479479"/>
            <a:ext cx="0" cy="513794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2DBBF35B-8FD3-A069-059C-8104DFAC1D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15816" y="320560"/>
            <a:ext cx="1038797" cy="755747"/>
          </a:xfrm>
          <a:prstGeom prst="rect">
            <a:avLst/>
          </a:prstGeom>
        </p:spPr>
      </p:pic>
      <p:sp>
        <p:nvSpPr>
          <p:cNvPr id="3" name="Zone de texte 2">
            <a:extLst>
              <a:ext uri="{FF2B5EF4-FFF2-40B4-BE49-F238E27FC236}">
                <a16:creationId xmlns:a16="http://schemas.microsoft.com/office/drawing/2014/main" id="{93E0ED1F-0C1E-4A2B-7739-E46719297FF8}"/>
              </a:ext>
            </a:extLst>
          </p:cNvPr>
          <p:cNvSpPr txBox="1"/>
          <p:nvPr/>
        </p:nvSpPr>
        <p:spPr>
          <a:xfrm>
            <a:off x="3565654" y="1374060"/>
            <a:ext cx="4739120" cy="627039"/>
          </a:xfrm>
          <a:prstGeom prst="roundRect">
            <a:avLst>
              <a:gd name="adj" fmla="val 4242"/>
            </a:avLst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tIns="108000" rIns="216000" bIns="108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6000"/>
            <a:r>
              <a:rPr lang="fr-FR" dirty="0">
                <a:solidFill>
                  <a:schemeClr val="tx1"/>
                </a:solidFill>
              </a:rPr>
              <a:t>Combien y a-t-il de cubes ?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6F57BE2C-EC9B-01B8-1C84-E3B38FE60A29}"/>
              </a:ext>
            </a:extLst>
          </p:cNvPr>
          <p:cNvGrpSpPr/>
          <p:nvPr/>
        </p:nvGrpSpPr>
        <p:grpSpPr>
          <a:xfrm>
            <a:off x="1242683" y="4083149"/>
            <a:ext cx="2072785" cy="1583415"/>
            <a:chOff x="765663" y="2119866"/>
            <a:chExt cx="3269874" cy="2497880"/>
          </a:xfrm>
        </p:grpSpPr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4F8C49ED-FA36-49B2-ECEA-CA0A72A32B75}"/>
                </a:ext>
              </a:extLst>
            </p:cNvPr>
            <p:cNvSpPr/>
            <p:nvPr/>
          </p:nvSpPr>
          <p:spPr>
            <a:xfrm>
              <a:off x="1049205" y="3065218"/>
              <a:ext cx="11880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33BE4326-B494-2760-AD34-C8047D58D0A4}"/>
                </a:ext>
              </a:extLst>
            </p:cNvPr>
            <p:cNvSpPr/>
            <p:nvPr/>
          </p:nvSpPr>
          <p:spPr>
            <a:xfrm>
              <a:off x="1958444" y="3065218"/>
              <a:ext cx="11880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9095BC87-8A43-482D-CA55-480241943EFA}"/>
                </a:ext>
              </a:extLst>
            </p:cNvPr>
            <p:cNvSpPr/>
            <p:nvPr/>
          </p:nvSpPr>
          <p:spPr>
            <a:xfrm>
              <a:off x="2854737" y="3066355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26CE1816-2734-2831-ABB0-35D95A3F6D42}"/>
                </a:ext>
              </a:extLst>
            </p:cNvPr>
            <p:cNvSpPr/>
            <p:nvPr/>
          </p:nvSpPr>
          <p:spPr>
            <a:xfrm>
              <a:off x="765663" y="3352657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B37718C3-DE89-BA88-D470-37F063DF60D1}"/>
                </a:ext>
              </a:extLst>
            </p:cNvPr>
            <p:cNvSpPr/>
            <p:nvPr/>
          </p:nvSpPr>
          <p:spPr>
            <a:xfrm>
              <a:off x="2556044" y="3361305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E610E710-A048-B17A-4F99-CD6BF6D0465C}"/>
                </a:ext>
              </a:extLst>
            </p:cNvPr>
            <p:cNvSpPr/>
            <p:nvPr/>
          </p:nvSpPr>
          <p:spPr>
            <a:xfrm>
              <a:off x="1953663" y="2119866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E2986DAF-F078-9D7C-5DB4-CE524E9199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28212" y="3351637"/>
            <a:ext cx="2432276" cy="2661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83285-1B78-6DC1-0FF0-94FF535C2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1FD6FF8E-A83A-64B9-882C-E965E3E10288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C5B82218-78BD-F766-1949-B6E63A528D36}"/>
              </a:ext>
            </a:extLst>
          </p:cNvPr>
          <p:cNvCxnSpPr>
            <a:cxnSpLocks/>
          </p:cNvCxnSpPr>
          <p:nvPr/>
        </p:nvCxnSpPr>
        <p:spPr>
          <a:xfrm>
            <a:off x="6056086" y="1479479"/>
            <a:ext cx="0" cy="513794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F62F8195-C23E-76A7-924F-B0FAE4F10C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15816" y="320560"/>
            <a:ext cx="1038797" cy="755747"/>
          </a:xfrm>
          <a:prstGeom prst="rect">
            <a:avLst/>
          </a:prstGeom>
        </p:spPr>
      </p:pic>
      <p:sp>
        <p:nvSpPr>
          <p:cNvPr id="3" name="Zone de texte 2">
            <a:extLst>
              <a:ext uri="{FF2B5EF4-FFF2-40B4-BE49-F238E27FC236}">
                <a16:creationId xmlns:a16="http://schemas.microsoft.com/office/drawing/2014/main" id="{3FE1AC66-4CCB-E4EC-2C9B-E8CFFA3C11A8}"/>
              </a:ext>
            </a:extLst>
          </p:cNvPr>
          <p:cNvSpPr txBox="1"/>
          <p:nvPr/>
        </p:nvSpPr>
        <p:spPr>
          <a:xfrm>
            <a:off x="395772" y="1435670"/>
            <a:ext cx="5460705" cy="1960391"/>
          </a:xfrm>
          <a:prstGeom prst="roundRect">
            <a:avLst>
              <a:gd name="adj" fmla="val 4242"/>
            </a:avLst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tIns="108000" rIns="216000" bIns="108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6000"/>
            <a:r>
              <a:rPr lang="fr-FR" dirty="0">
                <a:solidFill>
                  <a:schemeClr val="tx1"/>
                </a:solidFill>
              </a:rPr>
              <a:t>Combien faut-il de cubes pour faire un grand bloc de trois cubes de longueur sur deux cubes de hauteur ?</a:t>
            </a:r>
          </a:p>
        </p:txBody>
      </p:sp>
      <p:grpSp>
        <p:nvGrpSpPr>
          <p:cNvPr id="11" name="Groupe 10">
            <a:extLst>
              <a:ext uri="{FF2B5EF4-FFF2-40B4-BE49-F238E27FC236}">
                <a16:creationId xmlns:a16="http://schemas.microsoft.com/office/drawing/2014/main" id="{CEC9AE15-DBED-F9D8-CEE2-A74548BB200E}"/>
              </a:ext>
            </a:extLst>
          </p:cNvPr>
          <p:cNvGrpSpPr/>
          <p:nvPr/>
        </p:nvGrpSpPr>
        <p:grpSpPr>
          <a:xfrm>
            <a:off x="1242683" y="4083149"/>
            <a:ext cx="2072785" cy="1583415"/>
            <a:chOff x="765663" y="2119866"/>
            <a:chExt cx="3269874" cy="2497880"/>
          </a:xfrm>
        </p:grpSpPr>
        <p:sp>
          <p:nvSpPr>
            <p:cNvPr id="12" name="Cube 11">
              <a:extLst>
                <a:ext uri="{FF2B5EF4-FFF2-40B4-BE49-F238E27FC236}">
                  <a16:creationId xmlns:a16="http://schemas.microsoft.com/office/drawing/2014/main" id="{F7266890-1B8D-ECE2-7793-3052A06AA56E}"/>
                </a:ext>
              </a:extLst>
            </p:cNvPr>
            <p:cNvSpPr/>
            <p:nvPr/>
          </p:nvSpPr>
          <p:spPr>
            <a:xfrm>
              <a:off x="1049205" y="3065218"/>
              <a:ext cx="11880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2BDABCAB-99A1-BE79-40D9-0B45CB9BEE15}"/>
                </a:ext>
              </a:extLst>
            </p:cNvPr>
            <p:cNvSpPr/>
            <p:nvPr/>
          </p:nvSpPr>
          <p:spPr>
            <a:xfrm>
              <a:off x="1958444" y="3065218"/>
              <a:ext cx="11880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E744C213-EC22-EE4E-3EAE-24579FB77D8A}"/>
                </a:ext>
              </a:extLst>
            </p:cNvPr>
            <p:cNvSpPr/>
            <p:nvPr/>
          </p:nvSpPr>
          <p:spPr>
            <a:xfrm>
              <a:off x="2854737" y="3066355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45FD34B2-1D9A-6A44-67B8-DB47C8EA0972}"/>
                </a:ext>
              </a:extLst>
            </p:cNvPr>
            <p:cNvSpPr/>
            <p:nvPr/>
          </p:nvSpPr>
          <p:spPr>
            <a:xfrm>
              <a:off x="765663" y="3352657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7FF7D81F-E20A-24ED-8243-6DE180595E87}"/>
                </a:ext>
              </a:extLst>
            </p:cNvPr>
            <p:cNvSpPr/>
            <p:nvPr/>
          </p:nvSpPr>
          <p:spPr>
            <a:xfrm>
              <a:off x="2556044" y="3361305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4566717A-55C1-0B25-D0AD-6E369E283579}"/>
                </a:ext>
              </a:extLst>
            </p:cNvPr>
            <p:cNvSpPr/>
            <p:nvPr/>
          </p:nvSpPr>
          <p:spPr>
            <a:xfrm>
              <a:off x="1953663" y="2119866"/>
              <a:ext cx="1180800" cy="1256441"/>
            </a:xfrm>
            <a:prstGeom prst="cube">
              <a:avLst/>
            </a:prstGeom>
            <a:solidFill>
              <a:schemeClr val="bg1">
                <a:lumMod val="6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9" name="Graphique 18">
            <a:extLst>
              <a:ext uri="{FF2B5EF4-FFF2-40B4-BE49-F238E27FC236}">
                <a16:creationId xmlns:a16="http://schemas.microsoft.com/office/drawing/2014/main" id="{528C6A2B-FFDE-AD23-0688-3BA1A09B7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88701" y="3670135"/>
            <a:ext cx="2432276" cy="2661548"/>
          </a:xfrm>
          <a:prstGeom prst="rect">
            <a:avLst/>
          </a:prstGeom>
        </p:spPr>
      </p:pic>
      <p:sp>
        <p:nvSpPr>
          <p:cNvPr id="2" name="Zone de texte 2">
            <a:extLst>
              <a:ext uri="{FF2B5EF4-FFF2-40B4-BE49-F238E27FC236}">
                <a16:creationId xmlns:a16="http://schemas.microsoft.com/office/drawing/2014/main" id="{6CBCD6D4-F165-29A0-A209-CFE8896F9BEA}"/>
              </a:ext>
            </a:extLst>
          </p:cNvPr>
          <p:cNvSpPr txBox="1"/>
          <p:nvPr/>
        </p:nvSpPr>
        <p:spPr>
          <a:xfrm>
            <a:off x="6335523" y="1435669"/>
            <a:ext cx="5460705" cy="1960391"/>
          </a:xfrm>
          <a:prstGeom prst="roundRect">
            <a:avLst>
              <a:gd name="adj" fmla="val 4242"/>
            </a:avLst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96000" tIns="108000" rIns="216000" bIns="108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36000"/>
            <a:r>
              <a:rPr lang="fr-FR" dirty="0">
                <a:solidFill>
                  <a:schemeClr val="tx1"/>
                </a:solidFill>
              </a:rPr>
              <a:t>Combien faut-il de cubes pour faire un grand bloc de trois cubes de longueur sur trois cubes de hauteur ?</a:t>
            </a:r>
          </a:p>
        </p:txBody>
      </p:sp>
    </p:spTree>
    <p:extLst>
      <p:ext uri="{BB962C8B-B14F-4D97-AF65-F5344CB8AC3E}">
        <p14:creationId xmlns:p14="http://schemas.microsoft.com/office/powerpoint/2010/main" val="41274617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06D14-3228-97B8-5EEB-3DD91874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2618F-AC57-D2D3-84C4-98BDB2A9A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C82442-5544-3038-D538-7CAEE7E8125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5D2B0D-6E0E-46CB-BF5F-6008A550A464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1F824F-FD21-C9AA-99CA-2D6267A23B2D}"/>
                </a:ext>
              </a:extLst>
            </p:cNvPr>
            <p:cNvSpPr txBox="1"/>
            <p:nvPr/>
          </p:nvSpPr>
          <p:spPr>
            <a:xfrm>
              <a:off x="1040258" y="2184884"/>
              <a:ext cx="7674795" cy="28416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le vocabulaire spatial – Je reproduis une figure sur un quadrillage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reconnais les angles droits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C52BB5-BB5B-E311-55B0-4445C2828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23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017142" y="2762493"/>
              <a:ext cx="7741577" cy="1962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décrire des figures géométriques</a:t>
              </a:r>
            </a:p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sais interpréter, représenter, écrire et lire des fractions 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731A2-1263-6347-6BE6-1FF9831CE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0AB19736-1436-D420-D3ED-671754FA3E34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77E575D-4D7C-91A2-72C3-22B2E2281E41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49AB035-8267-2467-1345-F890AE680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FB05578-0940-0DEC-02A6-9E3EA3A417CD}"/>
              </a:ext>
            </a:extLst>
          </p:cNvPr>
          <p:cNvSpPr txBox="1"/>
          <p:nvPr/>
        </p:nvSpPr>
        <p:spPr>
          <a:xfrm>
            <a:off x="449496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Faisons ensemble l’exercice </a:t>
            </a:r>
            <a:r>
              <a:rPr lang="fr-FR" sz="2600" b="1" dirty="0"/>
              <a:t>1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E3E0281-7440-00AF-7A45-5172BAEE1D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6208" y="166382"/>
            <a:ext cx="1214120" cy="169037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25B047D-C95C-8215-41F6-15E3A35E5B8C}"/>
              </a:ext>
            </a:extLst>
          </p:cNvPr>
          <p:cNvSpPr txBox="1"/>
          <p:nvPr/>
        </p:nvSpPr>
        <p:spPr>
          <a:xfrm>
            <a:off x="6303738" y="2782669"/>
            <a:ext cx="56065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apprentis géomètres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600" b="1" dirty="0"/>
          </a:p>
        </p:txBody>
      </p:sp>
    </p:spTree>
    <p:extLst>
      <p:ext uri="{BB962C8B-B14F-4D97-AF65-F5344CB8AC3E}">
        <p14:creationId xmlns:p14="http://schemas.microsoft.com/office/powerpoint/2010/main" val="9742361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BCA-DE3B-CDA7-8D71-2A9EA0353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F233AA9-1589-44AF-6098-FF23DFC5AF92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FB3BFB7-4F9E-A7BD-5A94-433B67EFC912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D7C6655E-33BC-EC55-023C-1301E80D06C3}"/>
              </a:ext>
            </a:extLst>
          </p:cNvPr>
          <p:cNvSpPr txBox="1"/>
          <p:nvPr/>
        </p:nvSpPr>
        <p:spPr>
          <a:xfrm>
            <a:off x="2051685" y="474669"/>
            <a:ext cx="24272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/>
              <a:t>Regarde la vidéo</a:t>
            </a:r>
          </a:p>
        </p:txBody>
      </p:sp>
      <p:pic>
        <p:nvPicPr>
          <p:cNvPr id="2" name="20251119-1417-34.6779713">
            <a:hlinkClick r:id="" action="ppaction://media"/>
            <a:extLst>
              <a:ext uri="{FF2B5EF4-FFF2-40B4-BE49-F238E27FC236}">
                <a16:creationId xmlns:a16="http://schemas.microsoft.com/office/drawing/2014/main" id="{85405A1C-89F5-7A48-7162-F44776DC346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59" y="1763394"/>
            <a:ext cx="5869978" cy="438745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D4FCAFB-FAB0-013F-1ACE-355B7AC028B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7948" b="19130"/>
          <a:stretch>
            <a:fillRect/>
          </a:stretch>
        </p:blipFill>
        <p:spPr>
          <a:xfrm>
            <a:off x="11053327" y="222836"/>
            <a:ext cx="941882" cy="592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57C42BA-4264-1F6E-E585-B3AA2FCAE8D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995" r="10418"/>
          <a:stretch>
            <a:fillRect/>
          </a:stretch>
        </p:blipFill>
        <p:spPr>
          <a:xfrm>
            <a:off x="9834727" y="222836"/>
            <a:ext cx="1056304" cy="1361442"/>
          </a:xfrm>
          <a:prstGeom prst="rect">
            <a:avLst/>
          </a:prstGeom>
        </p:spPr>
      </p:pic>
      <p:pic>
        <p:nvPicPr>
          <p:cNvPr id="1030" name="Picture 6" descr="Mon avis sur la box Blissim, une box beauté - Birds &amp; Bicycles, blog  lifestyle et voyage">
            <a:extLst>
              <a:ext uri="{FF2B5EF4-FFF2-40B4-BE49-F238E27FC236}">
                <a16:creationId xmlns:a16="http://schemas.microsoft.com/office/drawing/2014/main" id="{1EC552AD-9DE3-C91F-1FD2-C4F5B7318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6667" r="16537" b="54933"/>
          <a:stretch>
            <a:fillRect/>
          </a:stretch>
        </p:blipFill>
        <p:spPr bwMode="auto">
          <a:xfrm>
            <a:off x="8257592" y="263690"/>
            <a:ext cx="135105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01CFCCCA-669D-051E-E8CF-38AEC5EE25F2}"/>
              </a:ext>
            </a:extLst>
          </p:cNvPr>
          <p:cNvSpPr txBox="1"/>
          <p:nvPr/>
        </p:nvSpPr>
        <p:spPr>
          <a:xfrm>
            <a:off x="6276896" y="1986538"/>
            <a:ext cx="56000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Étape 1</a:t>
            </a:r>
            <a:r>
              <a:rPr lang="fr-FR" sz="2400" b="1" dirty="0"/>
              <a:t> </a:t>
            </a:r>
            <a:r>
              <a:rPr lang="fr-FR" sz="2400" dirty="0"/>
              <a:t>: </a:t>
            </a:r>
            <a:r>
              <a:rPr lang="fr-FR" sz="2400" b="0" i="0" u="none" strike="noStrike" baseline="0" dirty="0">
                <a:latin typeface="Graviola-Medium"/>
              </a:rPr>
              <a:t>Trace deux traits, en suivant deux des côtés de ton objet, de part et d’autre d’un sommet.</a:t>
            </a:r>
            <a:endParaRPr lang="fr-FR" sz="2400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35D9A93-0304-3EB0-CDE6-980749937941}"/>
              </a:ext>
            </a:extLst>
          </p:cNvPr>
          <p:cNvPicPr>
            <a:picLocks noChangeAspect="1"/>
          </p:cNvPicPr>
          <p:nvPr/>
        </p:nvPicPr>
        <p:blipFill>
          <a:blip r:embed="rId9">
            <a:lum contrast="20000"/>
          </a:blip>
          <a:stretch>
            <a:fillRect/>
          </a:stretch>
        </p:blipFill>
        <p:spPr>
          <a:xfrm>
            <a:off x="6414144" y="3593055"/>
            <a:ext cx="5325535" cy="300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39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BCA-DE3B-CDA7-8D71-2A9EA0353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F233AA9-1589-44AF-6098-FF23DFC5AF92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FB3BFB7-4F9E-A7BD-5A94-433B67EFC912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D7C6655E-33BC-EC55-023C-1301E80D06C3}"/>
              </a:ext>
            </a:extLst>
          </p:cNvPr>
          <p:cNvSpPr txBox="1"/>
          <p:nvPr/>
        </p:nvSpPr>
        <p:spPr>
          <a:xfrm>
            <a:off x="645964" y="2736502"/>
            <a:ext cx="5201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Quels sont les points importants pour bien réussir à reproduire une figure ?</a:t>
            </a:r>
            <a:endParaRPr lang="fr-FR" sz="26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4FCAFB-FAB0-013F-1ACE-355B7AC028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948" b="19130"/>
          <a:stretch>
            <a:fillRect/>
          </a:stretch>
        </p:blipFill>
        <p:spPr>
          <a:xfrm>
            <a:off x="11053327" y="222836"/>
            <a:ext cx="941882" cy="592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57C42BA-4264-1F6E-E585-B3AA2FCAE8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995" r="10418"/>
          <a:stretch>
            <a:fillRect/>
          </a:stretch>
        </p:blipFill>
        <p:spPr>
          <a:xfrm>
            <a:off x="9834727" y="222836"/>
            <a:ext cx="1056304" cy="1361442"/>
          </a:xfrm>
          <a:prstGeom prst="rect">
            <a:avLst/>
          </a:prstGeom>
        </p:spPr>
      </p:pic>
      <p:pic>
        <p:nvPicPr>
          <p:cNvPr id="1030" name="Picture 6" descr="Mon avis sur la box Blissim, une box beauté - Birds &amp; Bicycles, blog  lifestyle et voyage">
            <a:extLst>
              <a:ext uri="{FF2B5EF4-FFF2-40B4-BE49-F238E27FC236}">
                <a16:creationId xmlns:a16="http://schemas.microsoft.com/office/drawing/2014/main" id="{1EC552AD-9DE3-C91F-1FD2-C4F5B7318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6667" r="16537" b="54933"/>
          <a:stretch>
            <a:fillRect/>
          </a:stretch>
        </p:blipFill>
        <p:spPr bwMode="auto">
          <a:xfrm>
            <a:off x="8257592" y="263690"/>
            <a:ext cx="135105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8A673E79-915B-41D5-58DE-938DC74FAF77}"/>
              </a:ext>
            </a:extLst>
          </p:cNvPr>
          <p:cNvSpPr txBox="1"/>
          <p:nvPr/>
        </p:nvSpPr>
        <p:spPr>
          <a:xfrm>
            <a:off x="6056087" y="1645661"/>
            <a:ext cx="593912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Étape 2</a:t>
            </a:r>
            <a:r>
              <a:rPr lang="fr-FR" sz="2400" b="1" dirty="0"/>
              <a:t> </a:t>
            </a:r>
            <a:r>
              <a:rPr lang="fr-FR" sz="2400" dirty="0"/>
              <a:t>: </a:t>
            </a:r>
            <a:r>
              <a:rPr lang="fr-FR" sz="2400" b="0" i="0" u="none" strike="noStrike" baseline="0" dirty="0">
                <a:latin typeface="Graviola-Medium"/>
              </a:rPr>
              <a:t>Tu obtiens des dessins semblables à ceux ci-contre. Chacun est appelé </a:t>
            </a:r>
            <a:r>
              <a:rPr lang="fr-FR" sz="2400" b="1" i="0" u="none" strike="noStrike" baseline="0" dirty="0">
                <a:latin typeface="Graviola-Medium"/>
              </a:rPr>
              <a:t>angle droit</a:t>
            </a:r>
            <a:r>
              <a:rPr lang="fr-FR" sz="2400" b="0" i="0" u="none" strike="noStrike" baseline="0" dirty="0">
                <a:latin typeface="Graviola-Medium"/>
              </a:rPr>
              <a:t>.</a:t>
            </a:r>
            <a:br>
              <a:rPr lang="fr-FR" sz="2400" b="0" i="0" u="none" strike="noStrike" baseline="0" dirty="0">
                <a:latin typeface="Graviola-Medium"/>
              </a:rPr>
            </a:br>
            <a:r>
              <a:rPr lang="fr-FR" sz="2400" b="0" i="0" u="none" strike="noStrike" baseline="0" dirty="0">
                <a:latin typeface="Graviola-Medium"/>
              </a:rPr>
              <a:t>Un </a:t>
            </a:r>
            <a:r>
              <a:rPr lang="fr-FR" sz="2400" b="1" i="0" u="none" strike="noStrike" baseline="0" dirty="0">
                <a:latin typeface="Graviola-Bold"/>
              </a:rPr>
              <a:t>angle droit</a:t>
            </a:r>
            <a:r>
              <a:rPr lang="fr-FR" sz="2400" b="0" i="0" u="none" strike="noStrike" baseline="0" dirty="0">
                <a:latin typeface="Graviola-Medium"/>
              </a:rPr>
              <a:t>, c’est comme le coin d’un carré </a:t>
            </a:r>
            <a:br>
              <a:rPr lang="fr-FR" sz="2400" b="0" i="0" u="none" strike="noStrike" baseline="0" dirty="0">
                <a:latin typeface="Graviola-Medium"/>
              </a:rPr>
            </a:br>
            <a:r>
              <a:rPr lang="fr-FR" sz="2400" b="0" i="0" u="none" strike="noStrike" baseline="0" dirty="0">
                <a:latin typeface="Graviola-Medium"/>
              </a:rPr>
              <a:t>ou d’un rectangle.</a:t>
            </a:r>
            <a:endParaRPr lang="fr-FR" sz="24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7F6DDA5-820D-35A1-6DEF-434B1D2B508F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6472604" y="3276704"/>
            <a:ext cx="5106087" cy="350056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128833B-7EC5-E751-4C45-6BD8428892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9850" y="133685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774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BCA-DE3B-CDA7-8D71-2A9EA0353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F233AA9-1589-44AF-6098-FF23DFC5AF92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FB3BFB7-4F9E-A7BD-5A94-433B67EFC912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6D4FCAFB-FAB0-013F-1ACE-355B7AC028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948" b="19130"/>
          <a:stretch>
            <a:fillRect/>
          </a:stretch>
        </p:blipFill>
        <p:spPr>
          <a:xfrm>
            <a:off x="11053327" y="222836"/>
            <a:ext cx="941882" cy="592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57C42BA-4264-1F6E-E585-B3AA2FCAE8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995" r="10418"/>
          <a:stretch>
            <a:fillRect/>
          </a:stretch>
        </p:blipFill>
        <p:spPr>
          <a:xfrm>
            <a:off x="9834727" y="222836"/>
            <a:ext cx="1056304" cy="1361442"/>
          </a:xfrm>
          <a:prstGeom prst="rect">
            <a:avLst/>
          </a:prstGeom>
        </p:spPr>
      </p:pic>
      <p:pic>
        <p:nvPicPr>
          <p:cNvPr id="1030" name="Picture 6" descr="Mon avis sur la box Blissim, une box beauté - Birds &amp; Bicycles, blog  lifestyle et voyage">
            <a:extLst>
              <a:ext uri="{FF2B5EF4-FFF2-40B4-BE49-F238E27FC236}">
                <a16:creationId xmlns:a16="http://schemas.microsoft.com/office/drawing/2014/main" id="{1EC552AD-9DE3-C91F-1FD2-C4F5B7318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6667" r="16537" b="54933"/>
          <a:stretch>
            <a:fillRect/>
          </a:stretch>
        </p:blipFill>
        <p:spPr bwMode="auto">
          <a:xfrm>
            <a:off x="8257592" y="263690"/>
            <a:ext cx="135105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76B0389-1C51-F58F-CB8E-3D3AE8D21004}"/>
              </a:ext>
            </a:extLst>
          </p:cNvPr>
          <p:cNvSpPr txBox="1"/>
          <p:nvPr/>
        </p:nvSpPr>
        <p:spPr>
          <a:xfrm>
            <a:off x="6176336" y="1606525"/>
            <a:ext cx="58188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Étape 3</a:t>
            </a:r>
            <a:r>
              <a:rPr lang="fr-FR" sz="2400" b="1" dirty="0"/>
              <a:t> </a:t>
            </a:r>
            <a:r>
              <a:rPr lang="fr-FR" sz="2400" dirty="0"/>
              <a:t>: </a:t>
            </a:r>
            <a:r>
              <a:rPr lang="fr-FR" sz="2400" b="0" i="0" u="none" strike="noStrike" baseline="0" dirty="0">
                <a:latin typeface="Graviola-Medium"/>
              </a:rPr>
              <a:t>Le coin de l’équerre est un angle droit.  L’équerre sert à vérifier si les coins sont bien des angles droits. Utilise l’équerre pour vérifier !</a:t>
            </a:r>
            <a:endParaRPr lang="fr-FR" sz="24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5E24D4E-712F-2C1F-D1CA-1E15B86AFB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6336" y="3198432"/>
            <a:ext cx="3895338" cy="219010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163CD688-7FA8-AF34-D185-572188DE9ED1}"/>
              </a:ext>
            </a:extLst>
          </p:cNvPr>
          <p:cNvSpPr txBox="1"/>
          <p:nvPr/>
        </p:nvSpPr>
        <p:spPr>
          <a:xfrm>
            <a:off x="645964" y="2736502"/>
            <a:ext cx="5201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Quels sont les points importants pour bien réussir à reproduire une figure ?</a:t>
            </a:r>
            <a:endParaRPr lang="fr-FR" sz="26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3B2029C7-41A8-697A-9C2B-DDCB63722D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9850" y="133685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03BCA-DE3B-CDA7-8D71-2A9EA0353C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F233AA9-1589-44AF-6098-FF23DFC5AF92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FB3BFB7-4F9E-A7BD-5A94-433B67EFC912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6D4FCAFB-FAB0-013F-1ACE-355B7AC028B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7948" b="19130"/>
          <a:stretch>
            <a:fillRect/>
          </a:stretch>
        </p:blipFill>
        <p:spPr>
          <a:xfrm>
            <a:off x="11053327" y="222836"/>
            <a:ext cx="941882" cy="59264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57C42BA-4264-1F6E-E585-B3AA2FCAE8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995" r="10418"/>
          <a:stretch>
            <a:fillRect/>
          </a:stretch>
        </p:blipFill>
        <p:spPr>
          <a:xfrm>
            <a:off x="9834727" y="222836"/>
            <a:ext cx="1056304" cy="1361442"/>
          </a:xfrm>
          <a:prstGeom prst="rect">
            <a:avLst/>
          </a:prstGeom>
        </p:spPr>
      </p:pic>
      <p:pic>
        <p:nvPicPr>
          <p:cNvPr id="1030" name="Picture 6" descr="Mon avis sur la box Blissim, une box beauté - Birds &amp; Bicycles, blog  lifestyle et voyage">
            <a:extLst>
              <a:ext uri="{FF2B5EF4-FFF2-40B4-BE49-F238E27FC236}">
                <a16:creationId xmlns:a16="http://schemas.microsoft.com/office/drawing/2014/main" id="{1EC552AD-9DE3-C91F-1FD2-C4F5B73187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4" t="6667" r="16537" b="54933"/>
          <a:stretch>
            <a:fillRect/>
          </a:stretch>
        </p:blipFill>
        <p:spPr bwMode="auto">
          <a:xfrm>
            <a:off x="8257592" y="263690"/>
            <a:ext cx="1351057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54E5378-A38C-201C-C635-4847F17D9F1B}"/>
              </a:ext>
            </a:extLst>
          </p:cNvPr>
          <p:cNvSpPr txBox="1"/>
          <p:nvPr/>
        </p:nvSpPr>
        <p:spPr>
          <a:xfrm>
            <a:off x="6225082" y="2068609"/>
            <a:ext cx="577012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b="1" dirty="0">
                <a:solidFill>
                  <a:srgbClr val="0070C0"/>
                </a:solidFill>
              </a:rPr>
              <a:t>Étape 4 </a:t>
            </a:r>
            <a:r>
              <a:rPr lang="fr-FR" sz="2400" dirty="0"/>
              <a:t>: </a:t>
            </a:r>
            <a:r>
              <a:rPr lang="fr-FR" sz="2400" b="0" i="0" u="none" strike="noStrike" baseline="0" dirty="0">
                <a:latin typeface="Graviola-Medium"/>
              </a:rPr>
              <a:t>Marque avec un petit carré rouge </a:t>
            </a:r>
            <a:br>
              <a:rPr lang="fr-FR" sz="2400" b="0" i="0" u="none" strike="noStrike" baseline="0" dirty="0">
                <a:latin typeface="Graviola-Medium"/>
              </a:rPr>
            </a:br>
            <a:r>
              <a:rPr lang="fr-FR" sz="2400" b="0" i="0" u="none" strike="noStrike" baseline="0" dirty="0">
                <a:latin typeface="Graviola-Medium"/>
              </a:rPr>
              <a:t>les angles droits de ta feuille.</a:t>
            </a:r>
            <a:endParaRPr lang="fr-FR" sz="24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BD56BC8-ED78-2DC5-5C37-F8FB6040726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contrast="20000"/>
          </a:blip>
          <a:stretch>
            <a:fillRect/>
          </a:stretch>
        </p:blipFill>
        <p:spPr>
          <a:xfrm>
            <a:off x="6581337" y="3075104"/>
            <a:ext cx="4703566" cy="322461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D07FC0F-EED8-2305-4D0A-952604AA36C8}"/>
              </a:ext>
            </a:extLst>
          </p:cNvPr>
          <p:cNvSpPr txBox="1"/>
          <p:nvPr/>
        </p:nvSpPr>
        <p:spPr>
          <a:xfrm>
            <a:off x="645964" y="2736502"/>
            <a:ext cx="520186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Quels sont les points importants pour bien réussir à reproduire une figure ?</a:t>
            </a:r>
            <a:endParaRPr lang="fr-FR" sz="2600" dirty="0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F0345EB-19C2-4A75-37D2-0A0E89D35E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9850" y="133685"/>
            <a:ext cx="957596" cy="117440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60A24B4-FABF-78A6-77F2-1EE34EE19718}"/>
              </a:ext>
            </a:extLst>
          </p:cNvPr>
          <p:cNvSpPr/>
          <p:nvPr/>
        </p:nvSpPr>
        <p:spPr>
          <a:xfrm rot="3177003">
            <a:off x="10154145" y="5395975"/>
            <a:ext cx="231689" cy="231689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DBF0065-532A-5145-8F94-04F98D73AFBD}"/>
              </a:ext>
            </a:extLst>
          </p:cNvPr>
          <p:cNvSpPr/>
          <p:nvPr/>
        </p:nvSpPr>
        <p:spPr>
          <a:xfrm rot="881068">
            <a:off x="8222406" y="5899407"/>
            <a:ext cx="231689" cy="231689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C083500-ECEE-908E-5469-2B3AE8AB9605}"/>
              </a:ext>
            </a:extLst>
          </p:cNvPr>
          <p:cNvSpPr/>
          <p:nvPr/>
        </p:nvSpPr>
        <p:spPr>
          <a:xfrm rot="1659742">
            <a:off x="10015503" y="4127313"/>
            <a:ext cx="231689" cy="231689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780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A11A0-8A65-DAD9-598B-6DD715A12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FB329A67-3258-3741-9870-9D8FB419408E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16F1DAA-5C60-A622-B557-28E2FBC81E17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21962D37-6B38-F5C1-CF51-D33D5ADEB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89696C4-FD9C-CD86-58B2-6EE682B3DD1D}"/>
              </a:ext>
            </a:extLst>
          </p:cNvPr>
          <p:cNvSpPr txBox="1"/>
          <p:nvPr/>
        </p:nvSpPr>
        <p:spPr>
          <a:xfrm>
            <a:off x="449496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Fais les exercices </a:t>
            </a:r>
            <a:r>
              <a:rPr lang="fr-FR" sz="2600" b="1" dirty="0"/>
              <a:t>2 </a:t>
            </a:r>
            <a:r>
              <a:rPr lang="fr-FR" sz="2600" dirty="0"/>
              <a:t>et </a:t>
            </a:r>
            <a:r>
              <a:rPr lang="fr-FR" sz="2600" b="1" dirty="0"/>
              <a:t>3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8E674C2A-88BE-DE2E-C443-9268C3057CA4}"/>
              </a:ext>
            </a:extLst>
          </p:cNvPr>
          <p:cNvSpPr txBox="1">
            <a:spLocks/>
          </p:cNvSpPr>
          <p:nvPr/>
        </p:nvSpPr>
        <p:spPr>
          <a:xfrm>
            <a:off x="6135915" y="233811"/>
            <a:ext cx="5464674" cy="832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 et vérifie les coins des carrés et des rectangles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5F084DA-2445-7978-4873-EB27AC3E36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927" y="1316297"/>
            <a:ext cx="3851632" cy="545823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6D68206-F8CF-3AF0-831D-B2838358B05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7948" b="19130"/>
          <a:stretch>
            <a:fillRect/>
          </a:stretch>
        </p:blipFill>
        <p:spPr>
          <a:xfrm>
            <a:off x="11053327" y="222836"/>
            <a:ext cx="941882" cy="59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955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CD4CE-4259-C7F3-0C75-85A837B271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AAB6E4C5-19F9-C941-14EB-8A5FBBDA3C96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3C5D48A9-540B-79DF-B595-59852B491B87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931BF38-9E92-182F-B022-9171B7DF46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62B88B1-9ED6-DE2C-B01D-F713F5350CCF}"/>
              </a:ext>
            </a:extLst>
          </p:cNvPr>
          <p:cNvSpPr txBox="1"/>
          <p:nvPr/>
        </p:nvSpPr>
        <p:spPr>
          <a:xfrm>
            <a:off x="449496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Fais les exercices </a:t>
            </a:r>
            <a:r>
              <a:rPr lang="fr-FR" sz="2600" b="1" dirty="0"/>
              <a:t>2 </a:t>
            </a:r>
            <a:r>
              <a:rPr lang="fr-FR" sz="2600" dirty="0"/>
              <a:t>et </a:t>
            </a:r>
            <a:r>
              <a:rPr lang="fr-FR" sz="2600" b="1" dirty="0"/>
              <a:t>3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BB77E9A-A0A7-982F-5279-5608DEB23A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5212" y="1011566"/>
            <a:ext cx="3875249" cy="5310165"/>
          </a:xfrm>
          <a:prstGeom prst="rect">
            <a:avLst/>
          </a:prstGeom>
        </p:spPr>
      </p:pic>
      <p:pic>
        <p:nvPicPr>
          <p:cNvPr id="10" name="Picture 2" descr="fiche › Pride Mobility France">
            <a:extLst>
              <a:ext uri="{FF2B5EF4-FFF2-40B4-BE49-F238E27FC236}">
                <a16:creationId xmlns:a16="http://schemas.microsoft.com/office/drawing/2014/main" id="{C96A3C8A-B08A-7F0F-AD51-39267D05A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4590" y="111694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95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D0D66-E3CE-9FBA-AFDA-3C9CEB3F3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20E5D1A-4693-68FE-FA7D-C125D18B1670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9D465541-000E-036E-478A-D4393A4B089B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51AE38B-0CE2-1DCD-89F9-1E3A2D43144A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1EF9AD14-39F1-E366-0504-B6F1AF3F5189}"/>
              </a:ext>
            </a:extLst>
          </p:cNvPr>
          <p:cNvCxnSpPr>
            <a:cxnSpLocks/>
          </p:cNvCxnSpPr>
          <p:nvPr/>
        </p:nvCxnSpPr>
        <p:spPr>
          <a:xfrm>
            <a:off x="6096000" y="1265179"/>
            <a:ext cx="0" cy="516390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itre 1">
            <a:extLst>
              <a:ext uri="{FF2B5EF4-FFF2-40B4-BE49-F238E27FC236}">
                <a16:creationId xmlns:a16="http://schemas.microsoft.com/office/drawing/2014/main" id="{1F2DB4F1-92DF-B5B7-E09D-A6B7B9D29862}"/>
              </a:ext>
            </a:extLst>
          </p:cNvPr>
          <p:cNvSpPr txBox="1">
            <a:spLocks/>
          </p:cNvSpPr>
          <p:nvPr/>
        </p:nvSpPr>
        <p:spPr>
          <a:xfrm>
            <a:off x="2584604" y="0"/>
            <a:ext cx="2348133" cy="6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1F358AA-252A-FEBF-0E37-09B9344C1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39" y="882015"/>
            <a:ext cx="4088854" cy="554706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EAFBF44-2461-4BCB-B0AA-FBEE7D825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588" y="2026342"/>
            <a:ext cx="5430219" cy="3850519"/>
          </a:xfrm>
          <a:prstGeom prst="rect">
            <a:avLst/>
          </a:prstGeom>
        </p:spPr>
      </p:pic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B302404F-9DC0-05E9-7BBF-0B7C0DF39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414" y="120852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052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6F34C-7FFC-02E8-0E09-999553257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FED80AC3-94E2-6ADB-696A-C581A862E7A0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D0F4C923-6DA4-FEA8-6AF8-7DC5B0B39BF2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F8F49D6F-3201-6792-EE46-FA3C858D787F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030288FC-E703-F7D1-AD00-69BA5BB439A9}"/>
              </a:ext>
            </a:extLst>
          </p:cNvPr>
          <p:cNvCxnSpPr>
            <a:cxnSpLocks/>
          </p:cNvCxnSpPr>
          <p:nvPr/>
        </p:nvCxnSpPr>
        <p:spPr>
          <a:xfrm>
            <a:off x="6096000" y="1265179"/>
            <a:ext cx="0" cy="516390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itre 1">
            <a:extLst>
              <a:ext uri="{FF2B5EF4-FFF2-40B4-BE49-F238E27FC236}">
                <a16:creationId xmlns:a16="http://schemas.microsoft.com/office/drawing/2014/main" id="{C2173F0E-D96A-19D0-EAEE-FFB44EE77180}"/>
              </a:ext>
            </a:extLst>
          </p:cNvPr>
          <p:cNvSpPr txBox="1">
            <a:spLocks/>
          </p:cNvSpPr>
          <p:nvPr/>
        </p:nvSpPr>
        <p:spPr>
          <a:xfrm>
            <a:off x="2584604" y="0"/>
            <a:ext cx="2348133" cy="6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ECA0A4-6E98-5AA1-2BC0-4A927C5506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8539" y="882015"/>
            <a:ext cx="4088854" cy="554706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9FB96B3-AA3B-97BD-B471-D2F36FC4F9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5661" y="117757"/>
            <a:ext cx="2155599" cy="152851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20CD852-3887-48DA-85A5-94B3436B4F92}"/>
              </a:ext>
            </a:extLst>
          </p:cNvPr>
          <p:cNvSpPr txBox="1"/>
          <p:nvPr/>
        </p:nvSpPr>
        <p:spPr>
          <a:xfrm>
            <a:off x="6096000" y="1764030"/>
            <a:ext cx="5917914" cy="4549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/>
              <a:t>Avec ton camarade, cherche :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b="1" dirty="0"/>
              <a:t>1/ </a:t>
            </a:r>
            <a:r>
              <a:rPr lang="fr-FR" sz="2800" dirty="0"/>
              <a:t>Combien de fois y a-t-il chaque petite bande dans la grande bande ?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/>
              <a:t> </a:t>
            </a:r>
            <a:r>
              <a:rPr lang="fr-FR" sz="2800" b="1" dirty="0"/>
              <a:t>2/ </a:t>
            </a:r>
            <a:r>
              <a:rPr lang="fr-FR" sz="2800" dirty="0"/>
              <a:t>Quelle fraction de la bande bleue représente la petite bande ? </a:t>
            </a:r>
            <a:endParaRPr lang="fr-FR" sz="2800" dirty="0"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1046D3A-EA0F-AE10-39EE-F1AE528A252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8672397" y="332619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43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1BBEC-B53A-066D-6DBE-494EF2B57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E358B490-8C9C-0075-68EC-55C02686C58D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6FBDF966-6304-230A-0B4E-5330D52F2702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7A93CB06-A1FC-8AAC-A545-605FD898F862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7CD567B9-4EC0-F59E-0536-354F3B0F44D0}"/>
              </a:ext>
            </a:extLst>
          </p:cNvPr>
          <p:cNvCxnSpPr>
            <a:cxnSpLocks/>
          </p:cNvCxnSpPr>
          <p:nvPr/>
        </p:nvCxnSpPr>
        <p:spPr>
          <a:xfrm>
            <a:off x="6096000" y="1265179"/>
            <a:ext cx="0" cy="516390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CB83552B-1362-E409-D66F-AF2541C87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5661" y="117757"/>
            <a:ext cx="2155599" cy="152851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0240EB7-8B9C-766C-5D22-6E2E0CB03934}"/>
              </a:ext>
            </a:extLst>
          </p:cNvPr>
          <p:cNvSpPr txBox="1"/>
          <p:nvPr/>
        </p:nvSpPr>
        <p:spPr>
          <a:xfrm>
            <a:off x="6096000" y="1764030"/>
            <a:ext cx="5917914" cy="4549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/>
              <a:t>Avec ton camarade, cherche :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b="1" dirty="0"/>
              <a:t>1/ </a:t>
            </a:r>
            <a:r>
              <a:rPr lang="fr-FR" sz="2800" dirty="0"/>
              <a:t>Combien de fois y a-t-il chaque petite bande dans la grande bande ?</a:t>
            </a:r>
          </a:p>
          <a:p>
            <a:pPr>
              <a:lnSpc>
                <a:spcPct val="150000"/>
              </a:lnSpc>
            </a:pPr>
            <a:endParaRPr lang="fr-FR" sz="2800" dirty="0"/>
          </a:p>
          <a:p>
            <a:pPr>
              <a:lnSpc>
                <a:spcPct val="150000"/>
              </a:lnSpc>
            </a:pPr>
            <a:r>
              <a:rPr lang="fr-FR" sz="2800" dirty="0"/>
              <a:t> </a:t>
            </a:r>
            <a:r>
              <a:rPr lang="fr-FR" sz="2800" b="1" dirty="0"/>
              <a:t>2/ </a:t>
            </a:r>
            <a:r>
              <a:rPr lang="fr-FR" sz="2800" dirty="0"/>
              <a:t>Quelle fraction de la bande bleue représente la petite bande ? </a:t>
            </a:r>
            <a:endParaRPr lang="fr-FR" sz="2800" dirty="0"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A8FDCB6-A49E-1C92-C888-05A600B73F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5465656" y="319763"/>
            <a:ext cx="1038797" cy="755747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96699BA-9D6C-3B0C-4541-059F8E544ED5}"/>
              </a:ext>
            </a:extLst>
          </p:cNvPr>
          <p:cNvSpPr txBox="1"/>
          <p:nvPr/>
        </p:nvSpPr>
        <p:spPr>
          <a:xfrm>
            <a:off x="523982" y="1265179"/>
            <a:ext cx="526736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600" dirty="0"/>
              <a:t>Prends ton ardoise verticalement</a:t>
            </a:r>
          </a:p>
          <a:p>
            <a:endParaRPr lang="fr-FR" sz="2600" dirty="0"/>
          </a:p>
          <a:p>
            <a:r>
              <a:rPr lang="fr-FR" sz="2600" b="1" dirty="0"/>
              <a:t>1/ </a:t>
            </a:r>
            <a:r>
              <a:rPr lang="fr-FR" sz="2600" dirty="0"/>
              <a:t>Trace un point en haut à droite de l’ardoise.</a:t>
            </a:r>
          </a:p>
          <a:p>
            <a:endParaRPr lang="fr-FR" sz="2600" dirty="0"/>
          </a:p>
          <a:p>
            <a:r>
              <a:rPr lang="fr-FR" sz="2600" b="1" dirty="0"/>
              <a:t>2/ </a:t>
            </a:r>
            <a:r>
              <a:rPr lang="fr-FR" sz="2600" dirty="0"/>
              <a:t>Trace un point en bas à droite de l’ardoise. </a:t>
            </a:r>
          </a:p>
          <a:p>
            <a:endParaRPr lang="fr-FR" sz="2600" dirty="0"/>
          </a:p>
          <a:p>
            <a:r>
              <a:rPr lang="fr-FR" sz="2600" b="1" dirty="0"/>
              <a:t>3/ </a:t>
            </a:r>
            <a:r>
              <a:rPr lang="fr-FR" sz="2600" dirty="0"/>
              <a:t>Relie les deux points avec un segment en utilisant la règle. </a:t>
            </a:r>
          </a:p>
          <a:p>
            <a:endParaRPr lang="fr-FR" sz="2600" dirty="0"/>
          </a:p>
          <a:p>
            <a:r>
              <a:rPr lang="fr-FR" sz="2600" b="1" dirty="0"/>
              <a:t>4/ </a:t>
            </a:r>
            <a:r>
              <a:rPr lang="fr-FR" sz="2600" dirty="0"/>
              <a:t>Trace un carré.</a:t>
            </a:r>
          </a:p>
        </p:txBody>
      </p:sp>
    </p:spTree>
    <p:extLst>
      <p:ext uri="{BB962C8B-B14F-4D97-AF65-F5344CB8AC3E}">
        <p14:creationId xmlns:p14="http://schemas.microsoft.com/office/powerpoint/2010/main" val="2640879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99E78-6C5C-11C9-0B4C-EF6E8A93B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B92DDAFB-2B48-E6E5-FC01-EBB61CBA1440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29E262A4-8F85-3EFD-51C1-FE168E4EF261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3238A3EB-351F-04E7-B68E-8240406E533E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2" name="Connecteur droit 1">
            <a:extLst>
              <a:ext uri="{FF2B5EF4-FFF2-40B4-BE49-F238E27FC236}">
                <a16:creationId xmlns:a16="http://schemas.microsoft.com/office/drawing/2014/main" id="{D197AED6-DFA0-F5A6-B76B-A49EF55AE4BB}"/>
              </a:ext>
            </a:extLst>
          </p:cNvPr>
          <p:cNvCxnSpPr>
            <a:cxnSpLocks/>
          </p:cNvCxnSpPr>
          <p:nvPr/>
        </p:nvCxnSpPr>
        <p:spPr>
          <a:xfrm>
            <a:off x="6096000" y="1265179"/>
            <a:ext cx="0" cy="516390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C97EB7C6-4CA9-6FB1-DC74-B7014503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77DB5F7-FCD0-6ECE-1187-90B0273A53AC}"/>
              </a:ext>
            </a:extLst>
          </p:cNvPr>
          <p:cNvSpPr txBox="1"/>
          <p:nvPr/>
        </p:nvSpPr>
        <p:spPr>
          <a:xfrm>
            <a:off x="6306359" y="3173087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Fractio</a:t>
            </a:r>
            <a:endParaRPr lang="fr-F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600" b="1" dirty="0"/>
              <a:t>2/ </a:t>
            </a:r>
            <a:r>
              <a:rPr lang="fr-FR" sz="2600" dirty="0"/>
              <a:t>Fais l’exercice </a:t>
            </a:r>
            <a:r>
              <a:rPr lang="fr-FR" sz="2600" b="1" dirty="0"/>
              <a:t>3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CAAEF28-C053-59C5-66F5-9981AE5DB2BD}"/>
              </a:ext>
            </a:extLst>
          </p:cNvPr>
          <p:cNvSpPr txBox="1"/>
          <p:nvPr/>
        </p:nvSpPr>
        <p:spPr>
          <a:xfrm>
            <a:off x="618279" y="1400305"/>
            <a:ext cx="526736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600" dirty="0"/>
              <a:t>Prends ton ardoise verticalement</a:t>
            </a:r>
          </a:p>
          <a:p>
            <a:endParaRPr lang="fr-FR" sz="2600" dirty="0"/>
          </a:p>
          <a:p>
            <a:r>
              <a:rPr lang="fr-FR" sz="2600" b="1" dirty="0"/>
              <a:t>1/ </a:t>
            </a:r>
            <a:r>
              <a:rPr lang="fr-FR" sz="2600" dirty="0"/>
              <a:t>Trace un point en haut à droite de l’ardoise.</a:t>
            </a:r>
          </a:p>
          <a:p>
            <a:endParaRPr lang="fr-FR" sz="2600" dirty="0"/>
          </a:p>
          <a:p>
            <a:r>
              <a:rPr lang="fr-FR" sz="2600" b="1" dirty="0"/>
              <a:t>2/ </a:t>
            </a:r>
            <a:r>
              <a:rPr lang="fr-FR" sz="2600" dirty="0"/>
              <a:t>Trace un point en bas à droite de l’ardoise. </a:t>
            </a:r>
          </a:p>
          <a:p>
            <a:endParaRPr lang="fr-FR" sz="2600" dirty="0"/>
          </a:p>
          <a:p>
            <a:r>
              <a:rPr lang="fr-FR" sz="2600" b="1" dirty="0"/>
              <a:t>3/ </a:t>
            </a:r>
            <a:r>
              <a:rPr lang="fr-FR" sz="2600" dirty="0"/>
              <a:t>Relie les deux points avec un segment en utilisant la règle. </a:t>
            </a:r>
          </a:p>
          <a:p>
            <a:endParaRPr lang="fr-FR" sz="2600" dirty="0"/>
          </a:p>
          <a:p>
            <a:r>
              <a:rPr lang="fr-FR" sz="2600" b="1" dirty="0"/>
              <a:t>4/ </a:t>
            </a:r>
            <a:r>
              <a:rPr lang="fr-FR" sz="2600" dirty="0"/>
              <a:t>Trace un carré.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854E27F-EB94-609A-2D74-9F2E253039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335445" y="196524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59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477749" y="2980562"/>
              <a:ext cx="7813496" cy="55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4B80A3D-619E-9736-5B01-FD3B60000497}"/>
              </a:ext>
            </a:extLst>
          </p:cNvPr>
          <p:cNvSpPr txBox="1"/>
          <p:nvPr/>
        </p:nvSpPr>
        <p:spPr>
          <a:xfrm>
            <a:off x="1894678" y="2643538"/>
            <a:ext cx="966032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calculer rapidement 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calculer des additions en ligne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r>
              <a:rPr lang="fr-FR" sz="3200" b="1" dirty="0">
                <a:solidFill>
                  <a:schemeClr val="bg1"/>
                </a:solidFill>
              </a:rPr>
              <a:t> </a:t>
            </a:r>
          </a:p>
          <a:p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CEA4D-56DE-695E-995E-5A074397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CF084DE9-3E0F-67A4-857E-F3B0E9968A7A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861DEDB-D107-6D75-DFBD-984B141FFAB1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986D1C7E-B3DF-7A1F-9774-74D4C375D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4176859-DDC2-207E-66F9-6708783F0B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45" y="1537324"/>
            <a:ext cx="5063540" cy="382578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66677FF-FB70-C7F1-161E-1D463E798DA2}"/>
              </a:ext>
            </a:extLst>
          </p:cNvPr>
          <p:cNvSpPr txBox="1"/>
          <p:nvPr/>
        </p:nvSpPr>
        <p:spPr>
          <a:xfrm>
            <a:off x="7371057" y="2434554"/>
            <a:ext cx="2769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53</a:t>
            </a:r>
            <a:r>
              <a:rPr lang="fr-FR" sz="6000" dirty="0">
                <a:solidFill>
                  <a:srgbClr val="0070C0"/>
                </a:solidFill>
              </a:rPr>
              <a:t> + </a:t>
            </a:r>
            <a:r>
              <a:rPr lang="fr-FR" sz="4400" b="1" dirty="0">
                <a:solidFill>
                  <a:srgbClr val="0070C0"/>
                </a:solidFill>
                <a:latin typeface="BelleAllureCE" panose="02000803000000000000" pitchFamily="50" charset="0"/>
              </a:rPr>
              <a:t>44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E7B17DA-C49C-092D-B528-2F790EFC0251}"/>
              </a:ext>
            </a:extLst>
          </p:cNvPr>
          <p:cNvSpPr txBox="1"/>
          <p:nvPr/>
        </p:nvSpPr>
        <p:spPr>
          <a:xfrm>
            <a:off x="6647380" y="1517173"/>
            <a:ext cx="451399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600" dirty="0"/>
              <a:t>Calcule l’opération sans la poser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FD1AD9D-FAD8-C2E3-68E0-9242FB82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17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40323-B319-9622-477D-612B70043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4301D7E9-687F-34A2-0C0C-582B641C98B5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A14DB9C-E8A1-0E60-475D-7A49C4639521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6DC493D6-FC11-1D09-8144-54ED9E25E3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431" y="10760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7A04290-90C3-7342-E6A0-FDBD8FD98B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45" y="1537324"/>
            <a:ext cx="5063540" cy="382578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9AC3107-6E95-4073-913C-25039C43043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3596" b="13650"/>
          <a:stretch>
            <a:fillRect/>
          </a:stretch>
        </p:blipFill>
        <p:spPr>
          <a:xfrm>
            <a:off x="10920052" y="107605"/>
            <a:ext cx="1038797" cy="75574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D91F2C3-5DBC-117B-FDB8-A8C35DBC74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2947" y="1251932"/>
            <a:ext cx="4477857" cy="502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7816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15100</TotalTime>
  <Words>1715</Words>
  <Application>Microsoft Office PowerPoint</Application>
  <PresentationFormat>Grand écran</PresentationFormat>
  <Paragraphs>131</Paragraphs>
  <Slides>26</Slides>
  <Notes>22</Notes>
  <HiddenSlides>0</HiddenSlides>
  <MMClips>1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5" baseType="lpstr">
      <vt:lpstr>Arial</vt:lpstr>
      <vt:lpstr>BelleAllureCE</vt:lpstr>
      <vt:lpstr>Calibri</vt:lpstr>
      <vt:lpstr>Calibri Light</vt:lpstr>
      <vt:lpstr>Graviola-Bold</vt:lpstr>
      <vt:lpstr>Graviola-Medium</vt:lpstr>
      <vt:lpstr>KG Turning Tables</vt:lpstr>
      <vt:lpstr>Wingdings</vt:lpstr>
      <vt:lpstr>Thème Office</vt:lpstr>
      <vt:lpstr>PERIODE 3  séance 52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Laetitia</dc:creator>
  <cp:lastModifiedBy>VALERIE BAILLY</cp:lastModifiedBy>
  <cp:revision>341</cp:revision>
  <dcterms:created xsi:type="dcterms:W3CDTF">2018-07-28T07:30:27Z</dcterms:created>
  <dcterms:modified xsi:type="dcterms:W3CDTF">2026-01-02T08:51:36Z</dcterms:modified>
</cp:coreProperties>
</file>