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87" r:id="rId2"/>
    <p:sldId id="281" r:id="rId3"/>
    <p:sldId id="1344" r:id="rId4"/>
    <p:sldId id="1390" r:id="rId5"/>
    <p:sldId id="1391" r:id="rId6"/>
    <p:sldId id="467" r:id="rId7"/>
    <p:sldId id="1347" r:id="rId8"/>
    <p:sldId id="1392" r:id="rId9"/>
    <p:sldId id="1377" r:id="rId10"/>
    <p:sldId id="1393" r:id="rId11"/>
    <p:sldId id="1394" r:id="rId12"/>
    <p:sldId id="1395" r:id="rId13"/>
    <p:sldId id="532" r:id="rId14"/>
    <p:sldId id="1370" r:id="rId15"/>
    <p:sldId id="1305" r:id="rId16"/>
    <p:sldId id="1396" r:id="rId17"/>
    <p:sldId id="275" r:id="rId18"/>
    <p:sldId id="1351" r:id="rId19"/>
    <p:sldId id="1398" r:id="rId20"/>
    <p:sldId id="1399" r:id="rId21"/>
    <p:sldId id="1397" r:id="rId22"/>
    <p:sldId id="1385" r:id="rId23"/>
    <p:sldId id="1324" r:id="rId2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FF6600"/>
    <a:srgbClr val="FECEF8"/>
    <a:srgbClr val="3333FF"/>
    <a:srgbClr val="9933FF"/>
    <a:srgbClr val="00FF00"/>
    <a:srgbClr val="CC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0825" autoAdjust="0"/>
    <p:restoredTop sz="93741" autoAdjust="0"/>
  </p:normalViewPr>
  <p:slideViewPr>
    <p:cSldViewPr snapToGrid="0">
      <p:cViewPr varScale="1">
        <p:scale>
          <a:sx n="62" d="100"/>
          <a:sy n="62" d="100"/>
        </p:scale>
        <p:origin x="22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004AC8-E53F-4404-B0A6-590CBA06ACD9}" type="datetimeFigureOut">
              <a:rPr lang="fr-FR" smtClean="0"/>
              <a:t>02/01/2026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46C204-3D0E-43E8-BBCD-7E99DCEB24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71742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6C204-3D0E-43E8-BBCD-7E99DCEB2462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30327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D0D0F8-9FE5-DF7F-F35A-21B95FB734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56C6C660-1405-91C6-80E0-D34BC1FCEED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7A1EF7C5-4425-755A-9475-3A4E70651F6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44BA8AD-2F23-7218-1F79-B9D8E51D87C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6C204-3D0E-43E8-BBCD-7E99DCEB2462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3992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67A804-957F-01CE-E060-DB61B6971A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ECDE22C0-4C44-B01A-FA7B-BB8BF7DCD47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74211BC9-00C0-E103-230E-0408F829BA9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3C78A20-AE03-0CA3-0DEE-393BD6CAF3B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6C204-3D0E-43E8-BBCD-7E99DCEB2462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61953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DA7838-9ED3-4054-C0AA-D245785C56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FA8E643D-A1A4-F252-F743-16A580E463F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C78FC68F-7460-9D22-4EDB-659CDAA182A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CP – P4</a:t>
            </a:r>
          </a:p>
          <a:p>
            <a:r>
              <a:rPr lang="fr-FR" dirty="0"/>
              <a:t>CE1 - Lire (ou faire lire) le problème. Faire expliciter ce qu’on cherche. Faire émerger le fait qu’il y a plusieurs étapes : d’abord calculer tout ce qui a été acheté, puis chercher combien il faut rendre.</a:t>
            </a:r>
          </a:p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5395DBE-3E4C-B079-770C-116BA625175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6C204-3D0E-43E8-BBCD-7E99DCEB2462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4306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1EAB0A-DE42-9914-9D67-FC3458AE1B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6DB9C684-99C0-F512-31EC-10959FEDE86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10EB318B-F913-4C40-D512-92DD58B78C6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CP – P4</a:t>
            </a:r>
          </a:p>
          <a:p>
            <a:r>
              <a:rPr lang="fr-FR" dirty="0"/>
              <a:t>CE1 - Demander aux élèves de résoudre le problème sur la fiche, en faisant une étape après l’autre (6-8 min), phrase réponse comprise. Corriger collectivement en reprenant la démarche point par point.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2599289-4A96-3C49-A109-6CCD741A416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6C204-3D0E-43E8-BBCD-7E99DCEB2462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607400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2913E3-A955-C15D-2A03-41799D4FF2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23EAF229-7684-0AC3-56B9-8FF9A8E708E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B244A6F2-BF29-61EA-DF26-10AB56CCF54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6415270-3B93-AA08-122C-5CCAF5E6527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6C204-3D0E-43E8-BBCD-7E99DCEB2462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15582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A73759-D75E-3B38-B844-47D22B4C3F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BB8EC4DE-D504-02B5-F0FC-5D04B67D05C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9BD28C00-E999-56EE-1530-BDE63BF69D7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F0EAC12-6EAC-A161-195A-A80A320FA5B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6C204-3D0E-43E8-BBCD-7E99DCEB2462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981894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CD0F1B-37ED-1F08-76F7-850A786ED0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274075A5-C307-7222-2645-64AF1F4997C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539C5754-197F-9DBB-6993-40ECBA74A8C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CA18F50-5DDB-5E3F-617F-23306D8A08E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6C204-3D0E-43E8-BBCD-7E99DCEB2462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088104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0006FE-2F62-B12A-06DC-6859DB2727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CA2B237F-7731-D738-2A79-B39C829DE78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A3DFAD84-472B-F519-CEE5-1C1656C3153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BE4D193-52D3-1C11-6DBE-448F7F71D6B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6C204-3D0E-43E8-BBCD-7E99DCEB2462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319576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E43E9E-390A-0503-ABB5-D538E23469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E3EA97C1-E488-F5D5-1457-6C7EDEB47CE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51E56C00-2181-4741-1AAD-C843BEAA039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21D1240-EA66-CF74-B26B-70DE31C4638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6C204-3D0E-43E8-BBCD-7E99DCEB2462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81552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6C204-3D0E-43E8-BBCD-7E99DCEB2462}" type="slidenum">
              <a:rPr lang="fr-FR" smtClean="0"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05745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8E0868-A6FA-75A0-0396-7D4422C912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8928C42B-C4E4-3511-BBD8-4A197A021D9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533B8037-E290-B510-668C-CCFCA6015C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C951DE3-38E9-01D8-CA3F-9980BFADC5C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6C204-3D0E-43E8-BBCD-7E99DCEB2462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010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29E9D6-7D1D-1DCC-08F9-D19C195BC2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FE83FE4D-91E4-ACBD-7F2E-A173D90FA2A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207A9DED-E807-AF74-9C1A-ADF4F027417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CP - à gauche les dizaines, en chiffres et en barres de dix, et à droite les unités, en chiffres et cubes unités.</a:t>
            </a:r>
          </a:p>
          <a:p>
            <a:r>
              <a:rPr lang="fr-FR" dirty="0"/>
              <a:t>CE1 - à gauche les centaines, au milieu les dizaines, et à droite les unités. </a:t>
            </a:r>
          </a:p>
          <a:p>
            <a:r>
              <a:rPr lang="fr-FR" dirty="0"/>
              <a:t>On s’en sert pour comprendre comment se fabriquent les nombres.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4D9FBF7-12C2-4FA8-7AE4-CFC90DB54A9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6C204-3D0E-43E8-BBCD-7E99DCEB2462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86552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858803-769B-90A6-E6CA-80D03675E9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28AC923D-EE53-64E1-890A-C385145B8DD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CB97E865-3F1C-35F7-4E26-AD09E45238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CP – CE1 : 57 / 357</a:t>
            </a:r>
          </a:p>
          <a:p>
            <a:r>
              <a:rPr lang="fr-FR" dirty="0"/>
              <a:t>Corriger en commençant par les CE1 : J’entends trois cents, donc j’affiche trois centaines. Ensuite vous entendez tous (CP et CE1) cinquante, c’est la famille des nombres avec cinq dizaines, donc je me mets à la page du 5 pour les dizaines. Puis j’entends sept, donc je cherche la page du 7 pour les unités.</a:t>
            </a:r>
          </a:p>
          <a:p>
            <a:r>
              <a:rPr lang="fr-FR" dirty="0"/>
              <a:t>36 / 136 – 49 / 149 – 60 / 960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18A2786-8441-CBCA-3D97-C9EA739A5AD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6C204-3D0E-43E8-BBCD-7E99DCEB2462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18844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BEBBD9-A83F-4F9B-55D0-369630D728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A6CFEB4A-C40F-AD66-9C06-B4225BFF8C3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08A3BCD0-2602-C8BC-D47B-22A8A64C771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CP – 7 – 3 = ? Corriger en demandant aux élèves leurs procédures. Expliciter les façons de procéder : reculer sur la bande numérique, utiliser ses doigts, penser à l’addition à trou, penser aux décompositions…</a:t>
            </a:r>
          </a:p>
          <a:p>
            <a:r>
              <a:rPr lang="fr-FR" dirty="0"/>
              <a:t>CE1 - Expliquer la consigne: Il faut dessiner la monnaie manquante pour obtenir la somme demandée. On cherche en fait un complément. </a:t>
            </a:r>
          </a:p>
          <a:p>
            <a:r>
              <a:rPr lang="fr-FR" dirty="0"/>
              <a:t>Faire la 1re situation, puis corriger en demandant aux élèves leurs stratégies. Expliciter (l’écrire au tableau): Je cherche combien il me manque pour aller de 35 à 40 €. Je cherche «35 + combien donne 40», c’est à dire «40 – 35= combien ?».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34701FF-B59B-8865-3811-FBB545DC0E9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6C204-3D0E-43E8-BBCD-7E99DCEB2462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54862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A0E70A-4B97-67A8-8A4E-57185EB5B0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588B94D7-F2ED-ED35-0AAD-174E00D9FB0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FD3168DF-340E-FBD1-DD69-42C19F6DF14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CP – 7 – 3 = ? Corriger en demandant aux élèves leurs procédures. Expliciter les façons de procéder : reculer sur la bande numérique, utiliser ses doigts, penser à l’addition à trou, penser aux décompositions…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6389B9A-92F8-501D-B1E8-B69107C6B2B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6C204-3D0E-43E8-BBCD-7E99DCEB2462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69162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C45A5F-C35C-A70E-3D09-7C69BD7C82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E72D04FB-15E0-F8B8-8032-E1AD66EA44B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F0E973DE-823C-EAAE-A6C8-5D4DAB42601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F79CE34-0B7A-E220-2D25-BACFDE5F55F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6C204-3D0E-43E8-BBCD-7E99DCEB2462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25625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26E491-FC9F-FB19-C1E8-1B12CF76A6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6576B4A7-C44D-E1CB-4D58-4E34627176B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E083F102-1593-F86F-7DA5-725DDE2F747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2F23AC1-54C5-F948-7D01-12D35E4B207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6C204-3D0E-43E8-BBCD-7E99DCEB2462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02179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4D5B36-4CBA-F648-08F1-CF7FF71CEA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D28A76EC-9FBC-9C9E-1E10-883221EE773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4637814F-02F6-6DCD-7925-2197BD4741D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ADB58D6-6549-2022-DCB1-008A056D785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6C204-3D0E-43E8-BBCD-7E99DCEB2462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18461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30FF217-12A7-4EEB-A87D-39421C46C5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66B0D682-99C3-404A-9B55-B0EDB76338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25D1FE5-DCD5-442B-91EF-495398AEF0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5BC7A-5159-4D50-ABF3-2D2561C69278}" type="datetimeFigureOut">
              <a:rPr lang="fr-FR" smtClean="0"/>
              <a:t>02/01/2026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E546FAD-A964-4AE6-9BFC-0EA1B48AEF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C94CDFF-11A5-423A-A3A4-798F50B0EE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82E37-F909-4EE4-A89C-7B3AE4530F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6614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84C65BD-9992-4902-B05E-0138CCB44E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9316A92-0319-4F63-8C86-30F0C4040A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5C733FA-52A9-4418-8410-88B62C12AE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5BC7A-5159-4D50-ABF3-2D2561C69278}" type="datetimeFigureOut">
              <a:rPr lang="fr-FR" smtClean="0"/>
              <a:t>02/01/2026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1018959-2499-4EA8-9BA2-196A33C8E9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40D0C1B-FE07-4884-9BA9-A7A9C48E8E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82E37-F909-4EE4-A89C-7B3AE4530F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76418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2EB93DDF-FFF3-4049-9079-485FADFFEF2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3A39418-0C31-4A1D-A317-6DC2AAC088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5E77959-5514-4968-B846-B1131E6CED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5BC7A-5159-4D50-ABF3-2D2561C69278}" type="datetimeFigureOut">
              <a:rPr lang="fr-FR" smtClean="0"/>
              <a:t>02/01/2026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84D1FE4-474D-46D9-90F5-08EEB415FE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0624A66-6612-41A5-8C15-15783BAA7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82E37-F909-4EE4-A89C-7B3AE4530F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5312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795D2F2-5F4A-4800-B7FF-085E85967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7A39B51-ED64-4E76-AF73-F349095306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5B35532-33CD-460D-8F81-58B6BFA37F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5BC7A-5159-4D50-ABF3-2D2561C69278}" type="datetimeFigureOut">
              <a:rPr lang="fr-FR" smtClean="0"/>
              <a:t>02/01/2026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D97A0FE-61A8-44B9-84A6-2380C2D57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CDE69B1-9C18-4D48-86EF-064450BFC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82E37-F909-4EE4-A89C-7B3AE4530F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2893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2E0C622-AF3E-44BE-89C3-1C28683144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1D9506B-CA9D-47B9-8F83-5B121707A3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5513DA7-0CF8-4F08-95C4-12EB094FD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5BC7A-5159-4D50-ABF3-2D2561C69278}" type="datetimeFigureOut">
              <a:rPr lang="fr-FR" smtClean="0"/>
              <a:t>02/01/2026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9C69D26-B318-4A1E-BE5B-B4EEECB50D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137DAFD-3EFD-492F-9725-971C293A08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82E37-F909-4EE4-A89C-7B3AE4530F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32211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DEFA138-BBE1-478B-962E-4868E93B63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B77C592-D2F5-4B71-A4C1-3C080158E5C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8CC46E8-ECC3-4311-9475-B5A2720FEF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F837DA2-DB47-46EA-960E-1ECD86A449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5BC7A-5159-4D50-ABF3-2D2561C69278}" type="datetimeFigureOut">
              <a:rPr lang="fr-FR" smtClean="0"/>
              <a:t>02/01/2026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2FDB679-3212-4D96-BAD4-C8F7F2F67C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CA064E1-6753-4806-ABA0-DDA06CD16A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82E37-F909-4EE4-A89C-7B3AE4530F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055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8EE85EF-E2A3-48D0-BA9B-8EC9AC00C9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95029C8-40B9-4BBC-A4BE-8D5A0A038B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183306D-F452-464B-8A5E-179B79D9AC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47D1BF7-B52B-4497-A5DD-00CB0636A3D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38F345DD-9907-4727-88B0-188804BA81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D3ADDBC0-7EEE-4FBA-A279-DFB0234F6A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5BC7A-5159-4D50-ABF3-2D2561C69278}" type="datetimeFigureOut">
              <a:rPr lang="fr-FR" smtClean="0"/>
              <a:t>02/01/2026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41E36355-8973-4BE4-BC67-F39BBAB296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6AD0037-9B0D-4D25-BD1F-3E4B23917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82E37-F909-4EE4-A89C-7B3AE4530F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77026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AC619AC-D66D-497B-875D-FDD6AC6CBC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2D6CEC54-9C38-47C9-8C42-8AD479B24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5BC7A-5159-4D50-ABF3-2D2561C69278}" type="datetimeFigureOut">
              <a:rPr lang="fr-FR" smtClean="0"/>
              <a:t>02/01/2026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8EDFB55-3929-4E11-BB4B-B17D5727D5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8EFF35C-B58E-456B-952E-5BDB700C4A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82E37-F909-4EE4-A89C-7B3AE4530F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24568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D40F451-B973-4029-925C-207B2923D5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5BC7A-5159-4D50-ABF3-2D2561C69278}" type="datetimeFigureOut">
              <a:rPr lang="fr-FR" smtClean="0"/>
              <a:t>02/01/2026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DAF2F5E-9D14-4DC1-AE9A-9433C411D2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33F8B68-7E9F-4BC2-81EE-0AC8CB87F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82E37-F909-4EE4-A89C-7B3AE4530F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5079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5E4D605-BA5A-4C63-A881-7C95B01953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098BE7B-D98E-47E7-80A3-F73C69506B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D6C86DC-0AB7-487C-8748-BC84B67372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86AA718-8B4B-4504-A3E5-8CBB7840CD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5BC7A-5159-4D50-ABF3-2D2561C69278}" type="datetimeFigureOut">
              <a:rPr lang="fr-FR" smtClean="0"/>
              <a:t>02/01/2026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694152-4D78-4308-A7AF-682FEA2C93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D2DF173-6F9A-4225-9E74-7E039A1ED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82E37-F909-4EE4-A89C-7B3AE4530F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2154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F65F75-7DF2-4F8F-9AD2-EFC6446861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A16C54F8-B611-41A9-B77C-0D0F558AFFB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04307A8-2323-4F18-8438-BD6E0E413E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1FE131B-9EFC-4741-B33F-AED6166ABA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5BC7A-5159-4D50-ABF3-2D2561C69278}" type="datetimeFigureOut">
              <a:rPr lang="fr-FR" smtClean="0"/>
              <a:t>02/01/2026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66B9C83-6141-42E3-BE21-B62AF6383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5EC9895-7D7A-42DC-A0C8-AE7B64D1AE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82E37-F909-4EE4-A89C-7B3AE4530F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1333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5EA9F402-D99D-456A-B8A3-F34EFAA044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EE1E11B-C52B-4EA7-82C0-DC449B58FD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B97EB5B-ACF9-460A-9BEE-D0A581F130D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5BC7A-5159-4D50-ABF3-2D2561C69278}" type="datetimeFigureOut">
              <a:rPr lang="fr-FR" smtClean="0"/>
              <a:t>02/01/2026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08E2530-3019-4648-9044-467A6E8DE8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E5B677B-9A7C-4458-9EFB-6F8105F7AD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F82E37-F909-4EE4-A89C-7B3AE4530F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0939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17.png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53602-2FB3-41C5-8BFE-6B6D989A41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80474" y="1"/>
            <a:ext cx="12372474" cy="6858000"/>
          </a:xfrm>
        </p:spPr>
        <p:txBody>
          <a:bodyPr>
            <a:normAutofit/>
          </a:bodyPr>
          <a:lstStyle/>
          <a:p>
            <a:pPr algn="ctr"/>
            <a:r>
              <a:rPr lang="fr-FR" sz="13800" dirty="0">
                <a:latin typeface="KG Turning Tables" panose="02000000000000000000" pitchFamily="2" charset="0"/>
              </a:rPr>
              <a:t>PERIODE 3</a:t>
            </a:r>
            <a:br>
              <a:rPr lang="fr-FR" sz="13800" dirty="0">
                <a:latin typeface="KG Turning Tables" panose="02000000000000000000" pitchFamily="2" charset="0"/>
              </a:rPr>
            </a:br>
            <a:br>
              <a:rPr lang="fr-FR" sz="13800" dirty="0">
                <a:latin typeface="KG Turning Tables" panose="02000000000000000000" pitchFamily="2" charset="0"/>
              </a:rPr>
            </a:br>
            <a:r>
              <a:rPr lang="fr-FR" sz="13800" dirty="0">
                <a:latin typeface="KG Turning Tables" panose="02000000000000000000" pitchFamily="2" charset="0"/>
              </a:rPr>
              <a:t>séance 51</a:t>
            </a:r>
          </a:p>
        </p:txBody>
      </p:sp>
    </p:spTree>
    <p:extLst>
      <p:ext uri="{BB962C8B-B14F-4D97-AF65-F5344CB8AC3E}">
        <p14:creationId xmlns:p14="http://schemas.microsoft.com/office/powerpoint/2010/main" val="40511436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63488E-65CA-1C95-5504-1803F0E562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40A2D39E-E1CE-1243-6BFC-94902B8A3C44}"/>
              </a:ext>
            </a:extLst>
          </p:cNvPr>
          <p:cNvCxnSpPr>
            <a:cxnSpLocks/>
          </p:cNvCxnSpPr>
          <p:nvPr/>
        </p:nvCxnSpPr>
        <p:spPr>
          <a:xfrm>
            <a:off x="6056085" y="1585103"/>
            <a:ext cx="1" cy="4898464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hape 105">
            <a:extLst>
              <a:ext uri="{FF2B5EF4-FFF2-40B4-BE49-F238E27FC236}">
                <a16:creationId xmlns:a16="http://schemas.microsoft.com/office/drawing/2014/main" id="{9DF6509C-5E22-4D5B-5B43-11ADCF825F1D}"/>
              </a:ext>
            </a:extLst>
          </p:cNvPr>
          <p:cNvSpPr/>
          <p:nvPr/>
        </p:nvSpPr>
        <p:spPr>
          <a:xfrm>
            <a:off x="0" y="0"/>
            <a:ext cx="2051685" cy="1763395"/>
          </a:xfrm>
          <a:custGeom>
            <a:avLst/>
            <a:gdLst/>
            <a:ahLst/>
            <a:cxnLst/>
            <a:rect l="0" t="0" r="0" b="0"/>
            <a:pathLst>
              <a:path w="2051948" h="1764030">
                <a:moveTo>
                  <a:pt x="0" y="0"/>
                </a:moveTo>
                <a:lnTo>
                  <a:pt x="2051948" y="0"/>
                </a:lnTo>
                <a:lnTo>
                  <a:pt x="0" y="1764030"/>
                </a:lnTo>
                <a:lnTo>
                  <a:pt x="0" y="0"/>
                </a:lnTo>
                <a:close/>
              </a:path>
            </a:pathLst>
          </a:custGeom>
          <a:solidFill>
            <a:srgbClr val="00B050"/>
          </a:solidFill>
          <a:ln w="0" cap="flat"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66FF33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fr-FR" dirty="0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22C1B79C-FDDB-059A-58A9-8B71C59AC0D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3596" b="13650"/>
          <a:stretch>
            <a:fillRect/>
          </a:stretch>
        </p:blipFill>
        <p:spPr>
          <a:xfrm>
            <a:off x="10890707" y="164237"/>
            <a:ext cx="1038797" cy="755747"/>
          </a:xfrm>
          <a:prstGeom prst="rect">
            <a:avLst/>
          </a:prstGeom>
        </p:spPr>
      </p:pic>
      <p:pic>
        <p:nvPicPr>
          <p:cNvPr id="4" name="Picture 2" descr="fiche › Pride Mobility France">
            <a:extLst>
              <a:ext uri="{FF2B5EF4-FFF2-40B4-BE49-F238E27FC236}">
                <a16:creationId xmlns:a16="http://schemas.microsoft.com/office/drawing/2014/main" id="{BFFE6351-D630-02C8-1137-0B31B72A50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1293" y="164237"/>
            <a:ext cx="1144327" cy="1144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27E7F473-5EA3-ADA1-956B-0566DE6F3E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3830" y="1763395"/>
            <a:ext cx="5159034" cy="3764102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7218EB70-444E-B179-5AAB-993C62096B4A}"/>
              </a:ext>
            </a:extLst>
          </p:cNvPr>
          <p:cNvSpPr txBox="1"/>
          <p:nvPr/>
        </p:nvSpPr>
        <p:spPr>
          <a:xfrm>
            <a:off x="6259276" y="1636905"/>
            <a:ext cx="5573219" cy="9643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400"/>
              </a:lnSpc>
            </a:pPr>
            <a:r>
              <a:rPr lang="fr-FR" sz="3200" dirty="0"/>
              <a:t>Dessine la monnaie manquante </a:t>
            </a:r>
          </a:p>
          <a:p>
            <a:pPr>
              <a:lnSpc>
                <a:spcPts val="3400"/>
              </a:lnSpc>
            </a:pPr>
            <a:r>
              <a:rPr lang="fr-FR" sz="3200" dirty="0"/>
              <a:t>pour faire la somme demandée.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7C2243E5-7BEE-F36D-2C4D-67DE3D881DA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59276" y="2983654"/>
            <a:ext cx="5359675" cy="2349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64198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38D55C-7294-ECDD-C371-BFD7C635B9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EEED6B81-EE39-0E6B-6421-ABBC3271D22C}"/>
              </a:ext>
            </a:extLst>
          </p:cNvPr>
          <p:cNvCxnSpPr>
            <a:cxnSpLocks/>
          </p:cNvCxnSpPr>
          <p:nvPr/>
        </p:nvCxnSpPr>
        <p:spPr>
          <a:xfrm>
            <a:off x="6056085" y="1585103"/>
            <a:ext cx="1" cy="4898464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hape 105">
            <a:extLst>
              <a:ext uri="{FF2B5EF4-FFF2-40B4-BE49-F238E27FC236}">
                <a16:creationId xmlns:a16="http://schemas.microsoft.com/office/drawing/2014/main" id="{3F0433D5-23F3-B515-547B-607CE4B3E7BC}"/>
              </a:ext>
            </a:extLst>
          </p:cNvPr>
          <p:cNvSpPr/>
          <p:nvPr/>
        </p:nvSpPr>
        <p:spPr>
          <a:xfrm>
            <a:off x="0" y="0"/>
            <a:ext cx="2051685" cy="1763395"/>
          </a:xfrm>
          <a:custGeom>
            <a:avLst/>
            <a:gdLst/>
            <a:ahLst/>
            <a:cxnLst/>
            <a:rect l="0" t="0" r="0" b="0"/>
            <a:pathLst>
              <a:path w="2051948" h="1764030">
                <a:moveTo>
                  <a:pt x="0" y="0"/>
                </a:moveTo>
                <a:lnTo>
                  <a:pt x="2051948" y="0"/>
                </a:lnTo>
                <a:lnTo>
                  <a:pt x="0" y="1764030"/>
                </a:lnTo>
                <a:lnTo>
                  <a:pt x="0" y="0"/>
                </a:lnTo>
                <a:close/>
              </a:path>
            </a:pathLst>
          </a:custGeom>
          <a:solidFill>
            <a:srgbClr val="00B050"/>
          </a:solidFill>
          <a:ln w="0" cap="flat"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66FF33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fr-FR" dirty="0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26D64B59-5E79-82DC-0FBB-9237FF2E77C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3596" b="13650"/>
          <a:stretch>
            <a:fillRect/>
          </a:stretch>
        </p:blipFill>
        <p:spPr>
          <a:xfrm>
            <a:off x="10890707" y="164237"/>
            <a:ext cx="1038797" cy="755747"/>
          </a:xfrm>
          <a:prstGeom prst="rect">
            <a:avLst/>
          </a:prstGeom>
        </p:spPr>
      </p:pic>
      <p:pic>
        <p:nvPicPr>
          <p:cNvPr id="4" name="Picture 2" descr="fiche › Pride Mobility France">
            <a:extLst>
              <a:ext uri="{FF2B5EF4-FFF2-40B4-BE49-F238E27FC236}">
                <a16:creationId xmlns:a16="http://schemas.microsoft.com/office/drawing/2014/main" id="{35D321D8-C97B-6C13-4148-80B95BEAFD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1293" y="164237"/>
            <a:ext cx="1144327" cy="1144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DB300060-BF72-1D07-5113-59FB3333CB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3830" y="1763395"/>
            <a:ext cx="5159034" cy="3764102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86860CA2-1819-8F48-73BD-A2932D519736}"/>
              </a:ext>
            </a:extLst>
          </p:cNvPr>
          <p:cNvSpPr txBox="1"/>
          <p:nvPr/>
        </p:nvSpPr>
        <p:spPr>
          <a:xfrm>
            <a:off x="6259276" y="1636905"/>
            <a:ext cx="5573219" cy="9643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400"/>
              </a:lnSpc>
            </a:pPr>
            <a:r>
              <a:rPr lang="fr-FR" sz="3200" dirty="0"/>
              <a:t>Dessine la monnaie manquante </a:t>
            </a:r>
          </a:p>
          <a:p>
            <a:pPr>
              <a:lnSpc>
                <a:spcPts val="3400"/>
              </a:lnSpc>
            </a:pPr>
            <a:r>
              <a:rPr lang="fr-FR" sz="3200" dirty="0"/>
              <a:t>pour faire la somme demandée.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604AF76-C8A0-6766-8475-77A2DD76861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00393" y="3120723"/>
            <a:ext cx="5397777" cy="2406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75678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983128-1B1E-A10E-84DF-66CFFD94D0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7C9EB46F-0DAA-3C43-8C95-80AFF4C44F9B}"/>
              </a:ext>
            </a:extLst>
          </p:cNvPr>
          <p:cNvCxnSpPr>
            <a:cxnSpLocks/>
          </p:cNvCxnSpPr>
          <p:nvPr/>
        </p:nvCxnSpPr>
        <p:spPr>
          <a:xfrm>
            <a:off x="6056085" y="1585103"/>
            <a:ext cx="1" cy="4898464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hape 105">
            <a:extLst>
              <a:ext uri="{FF2B5EF4-FFF2-40B4-BE49-F238E27FC236}">
                <a16:creationId xmlns:a16="http://schemas.microsoft.com/office/drawing/2014/main" id="{79B78D14-54C8-0D82-C86B-E102747A20F1}"/>
              </a:ext>
            </a:extLst>
          </p:cNvPr>
          <p:cNvSpPr/>
          <p:nvPr/>
        </p:nvSpPr>
        <p:spPr>
          <a:xfrm>
            <a:off x="0" y="0"/>
            <a:ext cx="2051685" cy="1763395"/>
          </a:xfrm>
          <a:custGeom>
            <a:avLst/>
            <a:gdLst/>
            <a:ahLst/>
            <a:cxnLst/>
            <a:rect l="0" t="0" r="0" b="0"/>
            <a:pathLst>
              <a:path w="2051948" h="1764030">
                <a:moveTo>
                  <a:pt x="0" y="0"/>
                </a:moveTo>
                <a:lnTo>
                  <a:pt x="2051948" y="0"/>
                </a:lnTo>
                <a:lnTo>
                  <a:pt x="0" y="1764030"/>
                </a:lnTo>
                <a:lnTo>
                  <a:pt x="0" y="0"/>
                </a:lnTo>
                <a:close/>
              </a:path>
            </a:pathLst>
          </a:custGeom>
          <a:solidFill>
            <a:srgbClr val="00B050"/>
          </a:solidFill>
          <a:ln w="0" cap="flat"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66FF33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fr-FR" dirty="0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ED82B08C-3BC2-7147-AE65-7C9347A6AC0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3596" b="13650"/>
          <a:stretch>
            <a:fillRect/>
          </a:stretch>
        </p:blipFill>
        <p:spPr>
          <a:xfrm>
            <a:off x="10890707" y="164237"/>
            <a:ext cx="1038797" cy="755747"/>
          </a:xfrm>
          <a:prstGeom prst="rect">
            <a:avLst/>
          </a:prstGeom>
        </p:spPr>
      </p:pic>
      <p:pic>
        <p:nvPicPr>
          <p:cNvPr id="4" name="Picture 2" descr="fiche › Pride Mobility France">
            <a:extLst>
              <a:ext uri="{FF2B5EF4-FFF2-40B4-BE49-F238E27FC236}">
                <a16:creationId xmlns:a16="http://schemas.microsoft.com/office/drawing/2014/main" id="{8710CEE3-89CC-BCE0-E941-AC68134DD0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1293" y="164237"/>
            <a:ext cx="1144327" cy="1144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81C29F4A-FB8A-8A45-6192-C4253A0C43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3830" y="1763395"/>
            <a:ext cx="5159034" cy="3764102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77FCDC27-1061-F80A-4C11-45FBFD049BA7}"/>
              </a:ext>
            </a:extLst>
          </p:cNvPr>
          <p:cNvSpPr txBox="1"/>
          <p:nvPr/>
        </p:nvSpPr>
        <p:spPr>
          <a:xfrm>
            <a:off x="6259276" y="1636905"/>
            <a:ext cx="5573219" cy="9643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400"/>
              </a:lnSpc>
            </a:pPr>
            <a:r>
              <a:rPr lang="fr-FR" sz="3200" dirty="0"/>
              <a:t>Dessine la monnaie manquante </a:t>
            </a:r>
          </a:p>
          <a:p>
            <a:pPr>
              <a:lnSpc>
                <a:spcPts val="3400"/>
              </a:lnSpc>
            </a:pPr>
            <a:r>
              <a:rPr lang="fr-FR" sz="3200" dirty="0"/>
              <a:t>pour faire la somme demandée.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9DA40497-0DAB-B043-6D64-7C2B346EB63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71363" y="3024765"/>
            <a:ext cx="5658141" cy="2463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51906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e 3">
            <a:extLst>
              <a:ext uri="{FF2B5EF4-FFF2-40B4-BE49-F238E27FC236}">
                <a16:creationId xmlns:a16="http://schemas.microsoft.com/office/drawing/2014/main" id="{75AAB1B8-70BA-F01B-EE75-5C2A91C09AC1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7AB0DA4-D129-C267-F7DF-56A8D003F93B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2B705F02-1C20-CE75-31A3-326B46FD579B}"/>
                </a:ext>
              </a:extLst>
            </p:cNvPr>
            <p:cNvSpPr txBox="1"/>
            <p:nvPr/>
          </p:nvSpPr>
          <p:spPr>
            <a:xfrm>
              <a:off x="780980" y="2078315"/>
              <a:ext cx="8137133" cy="24315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32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résous des problèmes additifs (transformation négative)</a:t>
              </a:r>
            </a:p>
            <a:p>
              <a:endParaRPr lang="fr-FR" sz="32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résous des problèmes à étapes (monnaie)</a:t>
              </a:r>
            </a:p>
            <a:p>
              <a:pPr marL="457200" indent="-457200">
                <a:buFont typeface="Wingdings" panose="05000000000000000000" pitchFamily="2" charset="2"/>
                <a:buChar char="è"/>
              </a:pPr>
              <a:endParaRPr lang="fr-FR" sz="3200" b="1" dirty="0">
                <a:solidFill>
                  <a:schemeClr val="bg1"/>
                </a:solidFill>
              </a:endParaRP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763D8586-44B6-2F44-AFFB-C5BBD5BF152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273531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B216F7-31A5-AD62-2C8C-2A57D7A4B3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05">
            <a:extLst>
              <a:ext uri="{FF2B5EF4-FFF2-40B4-BE49-F238E27FC236}">
                <a16:creationId xmlns:a16="http://schemas.microsoft.com/office/drawing/2014/main" id="{7B2BED32-312E-D0D7-0268-509031D21D82}"/>
              </a:ext>
            </a:extLst>
          </p:cNvPr>
          <p:cNvSpPr/>
          <p:nvPr/>
        </p:nvSpPr>
        <p:spPr>
          <a:xfrm>
            <a:off x="0" y="0"/>
            <a:ext cx="2051685" cy="1763395"/>
          </a:xfrm>
          <a:custGeom>
            <a:avLst/>
            <a:gdLst/>
            <a:ahLst/>
            <a:cxnLst/>
            <a:rect l="0" t="0" r="0" b="0"/>
            <a:pathLst>
              <a:path w="2051948" h="1764030">
                <a:moveTo>
                  <a:pt x="0" y="0"/>
                </a:moveTo>
                <a:lnTo>
                  <a:pt x="2051948" y="0"/>
                </a:lnTo>
                <a:lnTo>
                  <a:pt x="0" y="176403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0" cap="flat"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66FF33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fr-FR" dirty="0">
              <a:ln>
                <a:solidFill>
                  <a:srgbClr val="7030A0"/>
                </a:solidFill>
              </a:ln>
              <a:solidFill>
                <a:srgbClr val="FECEF8"/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C10D65EC-2DD2-BB09-B38F-B25FD5D406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9778" y="375996"/>
            <a:ext cx="6652443" cy="5711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4642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BA544E-2EAB-FA0D-AF6D-48047B8298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05">
            <a:extLst>
              <a:ext uri="{FF2B5EF4-FFF2-40B4-BE49-F238E27FC236}">
                <a16:creationId xmlns:a16="http://schemas.microsoft.com/office/drawing/2014/main" id="{1266DBFB-9BEE-BC4C-28F1-E064A6058DB7}"/>
              </a:ext>
            </a:extLst>
          </p:cNvPr>
          <p:cNvSpPr/>
          <p:nvPr/>
        </p:nvSpPr>
        <p:spPr>
          <a:xfrm>
            <a:off x="0" y="0"/>
            <a:ext cx="2051685" cy="1763395"/>
          </a:xfrm>
          <a:custGeom>
            <a:avLst/>
            <a:gdLst/>
            <a:ahLst/>
            <a:cxnLst/>
            <a:rect l="0" t="0" r="0" b="0"/>
            <a:pathLst>
              <a:path w="2051948" h="1764030">
                <a:moveTo>
                  <a:pt x="0" y="0"/>
                </a:moveTo>
                <a:lnTo>
                  <a:pt x="2051948" y="0"/>
                </a:lnTo>
                <a:lnTo>
                  <a:pt x="0" y="176403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0" cap="flat"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66FF33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fr-FR" dirty="0">
              <a:ln>
                <a:solidFill>
                  <a:srgbClr val="7030A0"/>
                </a:solidFill>
              </a:ln>
              <a:solidFill>
                <a:srgbClr val="FECEF8"/>
              </a:solidFill>
            </a:endParaRPr>
          </a:p>
        </p:txBody>
      </p: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74767E38-7575-4CCB-3AF5-5D8E680854EB}"/>
              </a:ext>
            </a:extLst>
          </p:cNvPr>
          <p:cNvCxnSpPr>
            <a:cxnSpLocks/>
          </p:cNvCxnSpPr>
          <p:nvPr/>
        </p:nvCxnSpPr>
        <p:spPr>
          <a:xfrm>
            <a:off x="5955715" y="1119461"/>
            <a:ext cx="0" cy="5373806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14">
            <a:extLst>
              <a:ext uri="{FF2B5EF4-FFF2-40B4-BE49-F238E27FC236}">
                <a16:creationId xmlns:a16="http://schemas.microsoft.com/office/drawing/2014/main" id="{ECEDA06F-682F-16D9-7500-36416F260B4F}"/>
              </a:ext>
            </a:extLst>
          </p:cNvPr>
          <p:cNvSpPr txBox="1"/>
          <p:nvPr/>
        </p:nvSpPr>
        <p:spPr>
          <a:xfrm>
            <a:off x="6819474" y="1059444"/>
            <a:ext cx="560659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600" dirty="0"/>
              <a:t>Cherche la solution au problème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1E46D68-0948-14A4-C35F-DEB9790C7F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5841" y="111694"/>
            <a:ext cx="1337213" cy="189550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9623C162-FAA7-CCA4-C64E-A60A01B842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47361" y="111694"/>
            <a:ext cx="1210860" cy="1663316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25F30FA7-2419-7EB8-37C1-E5EF975704FE}"/>
              </a:ext>
            </a:extLst>
          </p:cNvPr>
          <p:cNvSpPr txBox="1"/>
          <p:nvPr/>
        </p:nvSpPr>
        <p:spPr>
          <a:xfrm>
            <a:off x="449496" y="2782669"/>
            <a:ext cx="560659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600" b="1" dirty="0"/>
              <a:t>1/ </a:t>
            </a:r>
            <a:r>
              <a:rPr lang="fr-FR" sz="2600" dirty="0"/>
              <a:t>Prends le mini fichier </a:t>
            </a:r>
            <a:r>
              <a:rPr lang="fr-FR" sz="2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Problemus</a:t>
            </a:r>
            <a:r>
              <a:rPr lang="fr-FR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</a:t>
            </a:r>
          </a:p>
          <a:p>
            <a:r>
              <a:rPr lang="fr-FR" sz="2600" b="1" dirty="0"/>
              <a:t>2/ </a:t>
            </a:r>
            <a:r>
              <a:rPr lang="fr-FR" sz="2600" dirty="0"/>
              <a:t>Lisons ensemble le </a:t>
            </a:r>
            <a:r>
              <a:rPr lang="fr-FR" sz="2600" b="1" dirty="0"/>
              <a:t>problème 14</a:t>
            </a:r>
          </a:p>
          <a:p>
            <a:r>
              <a:rPr lang="fr-FR" sz="2600" b="1" dirty="0"/>
              <a:t>3/ </a:t>
            </a:r>
            <a:r>
              <a:rPr lang="fr-FR" sz="2600" dirty="0"/>
              <a:t>Peux-tu l’expliquer ?</a:t>
            </a:r>
          </a:p>
          <a:p>
            <a:r>
              <a:rPr lang="fr-FR" sz="2600" b="1" dirty="0"/>
              <a:t>4/ </a:t>
            </a:r>
            <a:r>
              <a:rPr lang="fr-FR" sz="2600" dirty="0"/>
              <a:t>Cherchons le type de problème</a:t>
            </a:r>
            <a:endParaRPr lang="fr-FR" sz="2600" b="1" dirty="0"/>
          </a:p>
          <a:p>
            <a:r>
              <a:rPr lang="fr-FR" sz="2600" b="1" dirty="0"/>
              <a:t>5/ </a:t>
            </a:r>
            <a:r>
              <a:rPr lang="fr-FR" sz="2600" dirty="0"/>
              <a:t>Résous le problème</a:t>
            </a:r>
            <a:endParaRPr lang="fr-FR" sz="2600" b="1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2E7C02FE-90A8-17FE-4EB8-AFA9FFB88D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83603" y="3982038"/>
            <a:ext cx="2768742" cy="2635385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5C9B1B54-3896-B9EB-8208-D1069B6AA55B}"/>
              </a:ext>
            </a:extLst>
          </p:cNvPr>
          <p:cNvSpPr txBox="1"/>
          <p:nvPr/>
        </p:nvSpPr>
        <p:spPr>
          <a:xfrm>
            <a:off x="6135916" y="1551887"/>
            <a:ext cx="5905393" cy="2424464"/>
          </a:xfrm>
          <a:prstGeom prst="rect">
            <a:avLst/>
          </a:prstGeom>
          <a:solidFill>
            <a:srgbClr val="FFE79D"/>
          </a:solidFill>
        </p:spPr>
        <p:txBody>
          <a:bodyPr wrap="square" lIns="252000" tIns="180000" rIns="252000" bIns="18000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00" dirty="0">
                <a:ea typeface="Calibri" panose="020F0502020204030204" pitchFamily="34" charset="0"/>
                <a:cs typeface="Calibri" panose="020F0502020204030204" pitchFamily="34" charset="0"/>
              </a:rPr>
              <a:t>Papi a acheté des légumes pour faire une ratatouille. </a:t>
            </a:r>
            <a:r>
              <a:rPr lang="fr-FR" sz="2400" kern="12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Il donne</a:t>
            </a:r>
            <a:r>
              <a:rPr lang="fr-FR" sz="2400" dirty="0">
                <a:ea typeface="Calibri" panose="020F0502020204030204" pitchFamily="34" charset="0"/>
                <a:cs typeface="Calibri" panose="020F0502020204030204" pitchFamily="34" charset="0"/>
              </a:rPr>
              <a:t> un billet de </a:t>
            </a:r>
            <a:r>
              <a:rPr lang="fr-FR" sz="2400" b="1" dirty="0">
                <a:latin typeface="BelleAllureCE" panose="02000803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20</a:t>
            </a:r>
            <a:r>
              <a:rPr lang="fr-FR" sz="2400" dirty="0">
                <a:ea typeface="Calibri" panose="020F0502020204030204" pitchFamily="34" charset="0"/>
                <a:cs typeface="Calibri" panose="020F0502020204030204" pitchFamily="34" charset="0"/>
              </a:rPr>
              <a:t> € au vendeur.</a:t>
            </a:r>
            <a:endParaRPr lang="fr-FR" sz="2400" kern="1200" dirty="0">
              <a:solidFill>
                <a:schemeClr val="tx1"/>
              </a:solidFill>
              <a:effectLst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00" b="1" dirty="0">
                <a:solidFill>
                  <a:schemeClr val="tx1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Combien de monnaie le vendeur va-t-il rendre ? </a:t>
            </a:r>
            <a:endParaRPr lang="fr-FR" sz="2400" b="1" dirty="0">
              <a:solidFill>
                <a:schemeClr val="tx1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35DEA5DF-3A55-11DF-91AB-5873C7CF53C1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13596" b="13650"/>
          <a:stretch>
            <a:fillRect/>
          </a:stretch>
        </p:blipFill>
        <p:spPr>
          <a:xfrm>
            <a:off x="11002512" y="111694"/>
            <a:ext cx="1038797" cy="755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9414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3A8DC3-9DFE-59BC-55EF-9C8A925458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05">
            <a:extLst>
              <a:ext uri="{FF2B5EF4-FFF2-40B4-BE49-F238E27FC236}">
                <a16:creationId xmlns:a16="http://schemas.microsoft.com/office/drawing/2014/main" id="{7F1CC7C1-4BCE-BA72-ACA9-4A4B964FE2E0}"/>
              </a:ext>
            </a:extLst>
          </p:cNvPr>
          <p:cNvSpPr/>
          <p:nvPr/>
        </p:nvSpPr>
        <p:spPr>
          <a:xfrm>
            <a:off x="0" y="0"/>
            <a:ext cx="2051685" cy="1763395"/>
          </a:xfrm>
          <a:custGeom>
            <a:avLst/>
            <a:gdLst/>
            <a:ahLst/>
            <a:cxnLst/>
            <a:rect l="0" t="0" r="0" b="0"/>
            <a:pathLst>
              <a:path w="2051948" h="1764030">
                <a:moveTo>
                  <a:pt x="0" y="0"/>
                </a:moveTo>
                <a:lnTo>
                  <a:pt x="2051948" y="0"/>
                </a:lnTo>
                <a:lnTo>
                  <a:pt x="0" y="176403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0" cap="flat"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66FF33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fr-FR" dirty="0">
              <a:ln>
                <a:solidFill>
                  <a:srgbClr val="7030A0"/>
                </a:solidFill>
              </a:ln>
              <a:solidFill>
                <a:srgbClr val="FECEF8"/>
              </a:solidFill>
            </a:endParaRPr>
          </a:p>
        </p:txBody>
      </p: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568D2CC2-24CF-62E8-BAD1-EACD46426D5C}"/>
              </a:ext>
            </a:extLst>
          </p:cNvPr>
          <p:cNvCxnSpPr>
            <a:cxnSpLocks/>
          </p:cNvCxnSpPr>
          <p:nvPr/>
        </p:nvCxnSpPr>
        <p:spPr>
          <a:xfrm>
            <a:off x="6056086" y="1243173"/>
            <a:ext cx="0" cy="537425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age 1">
            <a:extLst>
              <a:ext uri="{FF2B5EF4-FFF2-40B4-BE49-F238E27FC236}">
                <a16:creationId xmlns:a16="http://schemas.microsoft.com/office/drawing/2014/main" id="{3B1F4BC6-122A-94BB-7C0D-722D3BFE3C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5841" y="111694"/>
            <a:ext cx="1337213" cy="189550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E6FE5830-4AF3-7509-EE57-52E1E19041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47361" y="111694"/>
            <a:ext cx="1210860" cy="1663316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A60B8D2B-1CAB-23CB-3506-4405B5D85D0D}"/>
              </a:ext>
            </a:extLst>
          </p:cNvPr>
          <p:cNvSpPr txBox="1"/>
          <p:nvPr/>
        </p:nvSpPr>
        <p:spPr>
          <a:xfrm>
            <a:off x="449496" y="2782669"/>
            <a:ext cx="560659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600" b="1" dirty="0"/>
              <a:t>1/ </a:t>
            </a:r>
            <a:r>
              <a:rPr lang="fr-FR" sz="2600" dirty="0"/>
              <a:t>Prends le mini fichier </a:t>
            </a:r>
            <a:r>
              <a:rPr lang="fr-FR" sz="2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Problemus</a:t>
            </a:r>
            <a:r>
              <a:rPr lang="fr-FR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</a:t>
            </a:r>
          </a:p>
          <a:p>
            <a:r>
              <a:rPr lang="fr-FR" sz="2600" b="1" dirty="0"/>
              <a:t>2/ </a:t>
            </a:r>
            <a:r>
              <a:rPr lang="fr-FR" sz="2600" dirty="0"/>
              <a:t>Lisons ensemble le </a:t>
            </a:r>
            <a:r>
              <a:rPr lang="fr-FR" sz="2600" b="1" dirty="0"/>
              <a:t>problème 15</a:t>
            </a:r>
          </a:p>
          <a:p>
            <a:r>
              <a:rPr lang="fr-FR" sz="2600" b="1" dirty="0"/>
              <a:t>3/ </a:t>
            </a:r>
            <a:r>
              <a:rPr lang="fr-FR" sz="2600" dirty="0"/>
              <a:t>Peux-tu l’expliquer ?</a:t>
            </a:r>
          </a:p>
          <a:p>
            <a:r>
              <a:rPr lang="fr-FR" sz="2600" b="1" dirty="0"/>
              <a:t>4/ </a:t>
            </a:r>
            <a:r>
              <a:rPr lang="fr-FR" sz="2600" dirty="0"/>
              <a:t>Cherchons le type de problème</a:t>
            </a:r>
            <a:endParaRPr lang="fr-FR" sz="2600" b="1" dirty="0"/>
          </a:p>
          <a:p>
            <a:r>
              <a:rPr lang="fr-FR" sz="2600" b="1" dirty="0"/>
              <a:t>5/ </a:t>
            </a:r>
            <a:r>
              <a:rPr lang="fr-FR" sz="2600" dirty="0"/>
              <a:t>Résous le problème</a:t>
            </a:r>
            <a:endParaRPr lang="fr-FR" sz="2600" b="1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0C67D3F-144D-166F-BA76-D19810A31F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24092" y="897309"/>
            <a:ext cx="4172469" cy="5854395"/>
          </a:xfrm>
          <a:prstGeom prst="rect">
            <a:avLst/>
          </a:prstGeom>
        </p:spPr>
      </p:pic>
      <p:pic>
        <p:nvPicPr>
          <p:cNvPr id="11" name="Picture 2" descr="fiche › Pride Mobility France">
            <a:extLst>
              <a:ext uri="{FF2B5EF4-FFF2-40B4-BE49-F238E27FC236}">
                <a16:creationId xmlns:a16="http://schemas.microsoft.com/office/drawing/2014/main" id="{E2524510-7E10-914B-8A8F-EA0F07B22A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6561" y="205334"/>
            <a:ext cx="1144327" cy="1144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Minuterie de 8 Minutes – 123Timer">
            <a:extLst>
              <a:ext uri="{FF2B5EF4-FFF2-40B4-BE49-F238E27FC236}">
                <a16:creationId xmlns:a16="http://schemas.microsoft.com/office/drawing/2014/main" id="{638370A2-56E2-673B-77DD-2614B37090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8715" y="4042401"/>
            <a:ext cx="920018" cy="920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71057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B806D14-3228-97B8-5EEB-3DD918749C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1F2618F-AC57-D2D3-84C4-98BDB2A9A14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0C82442-5544-3038-D538-7CAEE7E81255}"/>
              </a:ext>
            </a:extLst>
          </p:cNvPr>
          <p:cNvGrpSpPr/>
          <p:nvPr/>
        </p:nvGrpSpPr>
        <p:grpSpPr>
          <a:xfrm>
            <a:off x="0" y="0"/>
            <a:ext cx="12435964" cy="6858000"/>
            <a:chOff x="0" y="330200"/>
            <a:chExt cx="9326973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A95D2B0D-6E0E-46CB-BF5F-6008A550A464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C71F824F-FD21-C9AA-99CA-2D6267A23B2D}"/>
                </a:ext>
              </a:extLst>
            </p:cNvPr>
            <p:cNvSpPr txBox="1"/>
            <p:nvPr/>
          </p:nvSpPr>
          <p:spPr>
            <a:xfrm>
              <a:off x="1652178" y="2430599"/>
              <a:ext cx="7674795" cy="28416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endParaRPr lang="fr-FR" sz="32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représente les nombres</a:t>
              </a:r>
            </a:p>
            <a:p>
              <a:endParaRPr lang="fr-FR" sz="32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connais la suite des nombres</a:t>
              </a:r>
            </a:p>
            <a:p>
              <a:endParaRPr lang="fr-FR" sz="3200" b="1" dirty="0">
                <a:solidFill>
                  <a:schemeClr val="bg1"/>
                </a:solidFill>
              </a:endParaRP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FBC52BB5-BB5B-E311-55B0-4445C282879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600235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871EDC-8319-9E77-F4E0-26F75EAB92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105">
            <a:extLst>
              <a:ext uri="{FF2B5EF4-FFF2-40B4-BE49-F238E27FC236}">
                <a16:creationId xmlns:a16="http://schemas.microsoft.com/office/drawing/2014/main" id="{42E34EF5-C50C-D513-C36E-341FB3BD51B9}"/>
              </a:ext>
            </a:extLst>
          </p:cNvPr>
          <p:cNvSpPr/>
          <p:nvPr/>
        </p:nvSpPr>
        <p:spPr>
          <a:xfrm>
            <a:off x="0" y="-1"/>
            <a:ext cx="2051685" cy="1763395"/>
          </a:xfrm>
          <a:custGeom>
            <a:avLst/>
            <a:gdLst/>
            <a:ahLst/>
            <a:cxnLst/>
            <a:rect l="0" t="0" r="0" b="0"/>
            <a:pathLst>
              <a:path w="2051948" h="1764030">
                <a:moveTo>
                  <a:pt x="0" y="0"/>
                </a:moveTo>
                <a:lnTo>
                  <a:pt x="2051948" y="0"/>
                </a:lnTo>
                <a:lnTo>
                  <a:pt x="0" y="1764030"/>
                </a:lnTo>
                <a:lnTo>
                  <a:pt x="0" y="0"/>
                </a:lnTo>
                <a:close/>
              </a:path>
            </a:pathLst>
          </a:custGeom>
          <a:solidFill>
            <a:srgbClr val="0070C0"/>
          </a:solidFill>
          <a:ln w="0" cap="flat">
            <a:solidFill>
              <a:schemeClr val="accent1"/>
            </a:solidFill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66FF33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fr-FR">
              <a:solidFill>
                <a:srgbClr val="3333FF"/>
              </a:solidFill>
            </a:endParaRP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FD3151EB-CBB6-56ED-8E3A-3DC079C7F1B5}"/>
              </a:ext>
            </a:extLst>
          </p:cNvPr>
          <p:cNvCxnSpPr>
            <a:cxnSpLocks/>
          </p:cNvCxnSpPr>
          <p:nvPr/>
        </p:nvCxnSpPr>
        <p:spPr>
          <a:xfrm>
            <a:off x="6296386" y="3030876"/>
            <a:ext cx="0" cy="3580653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LUNDI 30 MARS CALEPIN DES NOMBRES - YouTube">
            <a:extLst>
              <a:ext uri="{FF2B5EF4-FFF2-40B4-BE49-F238E27FC236}">
                <a16:creationId xmlns:a16="http://schemas.microsoft.com/office/drawing/2014/main" id="{0D993612-8A65-B15B-6825-737070D3EF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2121" y="164237"/>
            <a:ext cx="1884316" cy="1411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B88A4B54-7E68-D989-2C4C-01EDFD8AD4E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3596" b="13650"/>
          <a:stretch>
            <a:fillRect/>
          </a:stretch>
        </p:blipFill>
        <p:spPr>
          <a:xfrm>
            <a:off x="6096000" y="125949"/>
            <a:ext cx="1038797" cy="755747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B8C73DD3-722D-389B-AF01-D9C3179CEA0D}"/>
              </a:ext>
            </a:extLst>
          </p:cNvPr>
          <p:cNvSpPr txBox="1"/>
          <p:nvPr/>
        </p:nvSpPr>
        <p:spPr>
          <a:xfrm>
            <a:off x="1821991" y="2096548"/>
            <a:ext cx="8948790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600" b="1" dirty="0"/>
              <a:t>1/ </a:t>
            </a:r>
            <a:r>
              <a:rPr lang="fr-FR" sz="2600" dirty="0"/>
              <a:t>Je me mets d’accord avec mon camarade à l’aide du calepin</a:t>
            </a:r>
          </a:p>
          <a:p>
            <a:r>
              <a:rPr lang="fr-FR" sz="2600" b="1" dirty="0"/>
              <a:t>2/</a:t>
            </a:r>
            <a:r>
              <a:rPr lang="fr-FR" sz="2600" dirty="0"/>
              <a:t>puis j’écris ma réponse </a:t>
            </a:r>
            <a:r>
              <a:rPr lang="fr-FR" sz="2600" u="sng" dirty="0"/>
              <a:t>en chiffres </a:t>
            </a:r>
            <a:r>
              <a:rPr lang="fr-FR" sz="2600" dirty="0"/>
              <a:t>et </a:t>
            </a:r>
            <a:r>
              <a:rPr lang="fr-FR" sz="2600" u="sng" dirty="0"/>
              <a:t>sous forme décomposée</a:t>
            </a:r>
            <a:r>
              <a:rPr lang="fr-FR" sz="2600" dirty="0"/>
              <a:t>. 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1FE5B014-FC6F-6C5A-113D-DE89B7BACD1C}"/>
              </a:ext>
            </a:extLst>
          </p:cNvPr>
          <p:cNvSpPr txBox="1"/>
          <p:nvPr/>
        </p:nvSpPr>
        <p:spPr>
          <a:xfrm>
            <a:off x="198674" y="3424522"/>
            <a:ext cx="6097712" cy="16927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600" dirty="0"/>
              <a:t>Je suis un nombre avec </a:t>
            </a:r>
            <a:r>
              <a:rPr lang="fr-FR" sz="2600" b="1" dirty="0"/>
              <a:t>cinq dizaines </a:t>
            </a:r>
            <a:r>
              <a:rPr lang="fr-FR" sz="2600" dirty="0"/>
              <a:t>et </a:t>
            </a:r>
            <a:r>
              <a:rPr lang="fr-FR" sz="2600" b="1" dirty="0"/>
              <a:t>quatre unités</a:t>
            </a:r>
            <a:r>
              <a:rPr lang="fr-FR" sz="2600" dirty="0"/>
              <a:t>. </a:t>
            </a:r>
          </a:p>
          <a:p>
            <a:endParaRPr lang="fr-FR" sz="2600" dirty="0"/>
          </a:p>
          <a:p>
            <a:r>
              <a:rPr lang="fr-FR" sz="2600" dirty="0"/>
              <a:t>Comment est-ce que je m’écris ? 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C7C203CC-4ADF-1E9E-52DC-D4428168F169}"/>
              </a:ext>
            </a:extLst>
          </p:cNvPr>
          <p:cNvSpPr txBox="1"/>
          <p:nvPr/>
        </p:nvSpPr>
        <p:spPr>
          <a:xfrm>
            <a:off x="6513819" y="3424522"/>
            <a:ext cx="5479507" cy="16927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600" dirty="0"/>
              <a:t>Je suis un nombre avec </a:t>
            </a:r>
            <a:r>
              <a:rPr lang="fr-FR" sz="2600" b="1" dirty="0"/>
              <a:t>cinq centaines</a:t>
            </a:r>
            <a:r>
              <a:rPr lang="fr-FR" sz="2600" dirty="0"/>
              <a:t>, </a:t>
            </a:r>
            <a:r>
              <a:rPr lang="fr-FR" sz="2600" b="1" dirty="0"/>
              <a:t>deux dizaines </a:t>
            </a:r>
            <a:r>
              <a:rPr lang="fr-FR" sz="2600" dirty="0"/>
              <a:t>et </a:t>
            </a:r>
            <a:r>
              <a:rPr lang="fr-FR" sz="2600" b="1" dirty="0"/>
              <a:t>quatre unités</a:t>
            </a:r>
            <a:r>
              <a:rPr lang="fr-FR" sz="2600" dirty="0"/>
              <a:t>.</a:t>
            </a:r>
          </a:p>
          <a:p>
            <a:endParaRPr lang="fr-FR" sz="2600" dirty="0"/>
          </a:p>
          <a:p>
            <a:r>
              <a:rPr lang="fr-FR" sz="2600" dirty="0"/>
              <a:t>Comment est-ce que je m’écris ? 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D1A3F682-57F0-C263-AD62-ABD7A12CF2CF}"/>
              </a:ext>
            </a:extLst>
          </p:cNvPr>
          <p:cNvSpPr txBox="1"/>
          <p:nvPr/>
        </p:nvSpPr>
        <p:spPr>
          <a:xfrm>
            <a:off x="5003489" y="1469044"/>
            <a:ext cx="21850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dirty="0"/>
              <a:t>Devinettes</a:t>
            </a:r>
          </a:p>
        </p:txBody>
      </p:sp>
    </p:spTree>
    <p:extLst>
      <p:ext uri="{BB962C8B-B14F-4D97-AF65-F5344CB8AC3E}">
        <p14:creationId xmlns:p14="http://schemas.microsoft.com/office/powerpoint/2010/main" val="38434499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E814D3-BDE2-96C6-091C-8EECF39DFB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105">
            <a:extLst>
              <a:ext uri="{FF2B5EF4-FFF2-40B4-BE49-F238E27FC236}">
                <a16:creationId xmlns:a16="http://schemas.microsoft.com/office/drawing/2014/main" id="{D54C64BA-B78A-C8A1-307D-72E15CE44CAE}"/>
              </a:ext>
            </a:extLst>
          </p:cNvPr>
          <p:cNvSpPr/>
          <p:nvPr/>
        </p:nvSpPr>
        <p:spPr>
          <a:xfrm>
            <a:off x="0" y="-1"/>
            <a:ext cx="2051685" cy="1763395"/>
          </a:xfrm>
          <a:custGeom>
            <a:avLst/>
            <a:gdLst/>
            <a:ahLst/>
            <a:cxnLst/>
            <a:rect l="0" t="0" r="0" b="0"/>
            <a:pathLst>
              <a:path w="2051948" h="1764030">
                <a:moveTo>
                  <a:pt x="0" y="0"/>
                </a:moveTo>
                <a:lnTo>
                  <a:pt x="2051948" y="0"/>
                </a:lnTo>
                <a:lnTo>
                  <a:pt x="0" y="1764030"/>
                </a:lnTo>
                <a:lnTo>
                  <a:pt x="0" y="0"/>
                </a:lnTo>
                <a:close/>
              </a:path>
            </a:pathLst>
          </a:custGeom>
          <a:solidFill>
            <a:srgbClr val="0070C0"/>
          </a:solidFill>
          <a:ln w="0" cap="flat">
            <a:solidFill>
              <a:schemeClr val="accent1"/>
            </a:solidFill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66FF33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fr-FR">
              <a:solidFill>
                <a:srgbClr val="3333FF"/>
              </a:solidFill>
            </a:endParaRP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CE5CE619-AAE2-6EC6-C1F1-2F77AC3DEFC8}"/>
              </a:ext>
            </a:extLst>
          </p:cNvPr>
          <p:cNvCxnSpPr>
            <a:cxnSpLocks/>
          </p:cNvCxnSpPr>
          <p:nvPr/>
        </p:nvCxnSpPr>
        <p:spPr>
          <a:xfrm>
            <a:off x="6296386" y="3030876"/>
            <a:ext cx="0" cy="3580653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LUNDI 30 MARS CALEPIN DES NOMBRES - YouTube">
            <a:extLst>
              <a:ext uri="{FF2B5EF4-FFF2-40B4-BE49-F238E27FC236}">
                <a16:creationId xmlns:a16="http://schemas.microsoft.com/office/drawing/2014/main" id="{F9B626A1-85E0-E468-D24E-C6CFF53D7D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2121" y="164237"/>
            <a:ext cx="1884316" cy="1411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4EB06928-259D-8077-31C0-6D27B450277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3596" b="13650"/>
          <a:stretch>
            <a:fillRect/>
          </a:stretch>
        </p:blipFill>
        <p:spPr>
          <a:xfrm>
            <a:off x="6096000" y="125949"/>
            <a:ext cx="1038797" cy="755747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FC739394-A51E-F918-A439-4678B5E2072F}"/>
              </a:ext>
            </a:extLst>
          </p:cNvPr>
          <p:cNvSpPr txBox="1"/>
          <p:nvPr/>
        </p:nvSpPr>
        <p:spPr>
          <a:xfrm>
            <a:off x="1821991" y="2096548"/>
            <a:ext cx="8948790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600" b="1" dirty="0"/>
              <a:t>1/ </a:t>
            </a:r>
            <a:r>
              <a:rPr lang="fr-FR" sz="2600" dirty="0"/>
              <a:t>Je me mets d’accord avec mon camarade à l’aide du calepin</a:t>
            </a:r>
          </a:p>
          <a:p>
            <a:r>
              <a:rPr lang="fr-FR" sz="2600" b="1" dirty="0"/>
              <a:t>2/</a:t>
            </a:r>
            <a:r>
              <a:rPr lang="fr-FR" sz="2600" dirty="0"/>
              <a:t>puis j’écris ma réponse </a:t>
            </a:r>
            <a:r>
              <a:rPr lang="fr-FR" sz="2600" u="sng" dirty="0"/>
              <a:t>en chiffres </a:t>
            </a:r>
            <a:r>
              <a:rPr lang="fr-FR" sz="2600" dirty="0"/>
              <a:t>et </a:t>
            </a:r>
            <a:r>
              <a:rPr lang="fr-FR" sz="2600" u="sng" dirty="0"/>
              <a:t>sous forme décomposée</a:t>
            </a:r>
            <a:r>
              <a:rPr lang="fr-FR" sz="2600" dirty="0"/>
              <a:t>. 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C9802FD2-6EBD-71D7-6990-8500FF899EAD}"/>
              </a:ext>
            </a:extLst>
          </p:cNvPr>
          <p:cNvSpPr txBox="1"/>
          <p:nvPr/>
        </p:nvSpPr>
        <p:spPr>
          <a:xfrm>
            <a:off x="198674" y="3424522"/>
            <a:ext cx="6097712" cy="16927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600" dirty="0"/>
              <a:t>Je suis un nombre avec </a:t>
            </a:r>
            <a:r>
              <a:rPr lang="fr-FR" sz="2600" b="1" dirty="0"/>
              <a:t>sept dizaines </a:t>
            </a:r>
            <a:r>
              <a:rPr lang="fr-FR" sz="2600" dirty="0"/>
              <a:t>et </a:t>
            </a:r>
            <a:r>
              <a:rPr lang="fr-FR" sz="2600" b="1" dirty="0"/>
              <a:t>huit unités</a:t>
            </a:r>
            <a:r>
              <a:rPr lang="fr-FR" sz="2600" dirty="0"/>
              <a:t>. </a:t>
            </a:r>
          </a:p>
          <a:p>
            <a:endParaRPr lang="fr-FR" sz="2600" dirty="0"/>
          </a:p>
          <a:p>
            <a:r>
              <a:rPr lang="fr-FR" sz="2600" dirty="0"/>
              <a:t>Comment est-ce que je m’écris ? 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D583CB7B-2C72-BA48-5679-A7A1EA707E28}"/>
              </a:ext>
            </a:extLst>
          </p:cNvPr>
          <p:cNvSpPr txBox="1"/>
          <p:nvPr/>
        </p:nvSpPr>
        <p:spPr>
          <a:xfrm>
            <a:off x="6513819" y="3424522"/>
            <a:ext cx="5479507" cy="16927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600" dirty="0"/>
              <a:t>Je suis un nombre avec </a:t>
            </a:r>
            <a:r>
              <a:rPr lang="fr-FR" sz="2600" b="1" dirty="0"/>
              <a:t>sept centaines </a:t>
            </a:r>
            <a:r>
              <a:rPr lang="fr-FR" sz="2600" dirty="0"/>
              <a:t>et </a:t>
            </a:r>
            <a:r>
              <a:rPr lang="fr-FR" sz="2600" b="1" dirty="0"/>
              <a:t>huit unités</a:t>
            </a:r>
            <a:r>
              <a:rPr lang="fr-FR" sz="2600" dirty="0"/>
              <a:t>.</a:t>
            </a:r>
          </a:p>
          <a:p>
            <a:endParaRPr lang="fr-FR" sz="2600" dirty="0"/>
          </a:p>
          <a:p>
            <a:r>
              <a:rPr lang="fr-FR" sz="2600" dirty="0"/>
              <a:t>Comment est-ce que je m’écris ? 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6E5C8E04-A8B5-1450-1E81-AD26CA7CF615}"/>
              </a:ext>
            </a:extLst>
          </p:cNvPr>
          <p:cNvSpPr txBox="1"/>
          <p:nvPr/>
        </p:nvSpPr>
        <p:spPr>
          <a:xfrm>
            <a:off x="5003489" y="1469044"/>
            <a:ext cx="21850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dirty="0"/>
              <a:t>Devinettes</a:t>
            </a:r>
          </a:p>
        </p:txBody>
      </p:sp>
    </p:spTree>
    <p:extLst>
      <p:ext uri="{BB962C8B-B14F-4D97-AF65-F5344CB8AC3E}">
        <p14:creationId xmlns:p14="http://schemas.microsoft.com/office/powerpoint/2010/main" val="33764657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8494CE5-932C-E132-4435-4EF5B391A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0055F95-7248-9B6C-188B-1775883C4FF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DA6D2F8E-6EA5-4D8C-4DC4-593D62F1A3D8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843CDB1B-99AF-6111-F5E4-78DE3F22E6E1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C98047B5-7A54-A816-F539-2F02E18E4993}"/>
                </a:ext>
              </a:extLst>
            </p:cNvPr>
            <p:cNvSpPr txBox="1"/>
            <p:nvPr/>
          </p:nvSpPr>
          <p:spPr>
            <a:xfrm>
              <a:off x="1402423" y="2997200"/>
              <a:ext cx="7741577" cy="10253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32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construis les nombres avec le calepin des nombres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FBD875D2-605B-FCF4-29D9-88469696BFD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632700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E16234-3788-DFAB-3716-7FA1C6C5D1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105">
            <a:extLst>
              <a:ext uri="{FF2B5EF4-FFF2-40B4-BE49-F238E27FC236}">
                <a16:creationId xmlns:a16="http://schemas.microsoft.com/office/drawing/2014/main" id="{E9439284-79C6-8E2B-F7C3-1DC05F1217CC}"/>
              </a:ext>
            </a:extLst>
          </p:cNvPr>
          <p:cNvSpPr/>
          <p:nvPr/>
        </p:nvSpPr>
        <p:spPr>
          <a:xfrm>
            <a:off x="0" y="-1"/>
            <a:ext cx="2051685" cy="1763395"/>
          </a:xfrm>
          <a:custGeom>
            <a:avLst/>
            <a:gdLst/>
            <a:ahLst/>
            <a:cxnLst/>
            <a:rect l="0" t="0" r="0" b="0"/>
            <a:pathLst>
              <a:path w="2051948" h="1764030">
                <a:moveTo>
                  <a:pt x="0" y="0"/>
                </a:moveTo>
                <a:lnTo>
                  <a:pt x="2051948" y="0"/>
                </a:lnTo>
                <a:lnTo>
                  <a:pt x="0" y="1764030"/>
                </a:lnTo>
                <a:lnTo>
                  <a:pt x="0" y="0"/>
                </a:lnTo>
                <a:close/>
              </a:path>
            </a:pathLst>
          </a:custGeom>
          <a:solidFill>
            <a:srgbClr val="0070C0"/>
          </a:solidFill>
          <a:ln w="0" cap="flat">
            <a:solidFill>
              <a:schemeClr val="accent1"/>
            </a:solidFill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66FF33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fr-FR">
              <a:solidFill>
                <a:srgbClr val="3333FF"/>
              </a:solidFill>
            </a:endParaRP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5E602654-A161-6425-45C3-ECDEC79E7122}"/>
              </a:ext>
            </a:extLst>
          </p:cNvPr>
          <p:cNvCxnSpPr>
            <a:cxnSpLocks/>
          </p:cNvCxnSpPr>
          <p:nvPr/>
        </p:nvCxnSpPr>
        <p:spPr>
          <a:xfrm>
            <a:off x="6096000" y="3011090"/>
            <a:ext cx="0" cy="3580653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LUNDI 30 MARS CALEPIN DES NOMBRES - YouTube">
            <a:extLst>
              <a:ext uri="{FF2B5EF4-FFF2-40B4-BE49-F238E27FC236}">
                <a16:creationId xmlns:a16="http://schemas.microsoft.com/office/drawing/2014/main" id="{21AE14C9-9D43-ACED-328F-68E98FAF05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2121" y="164237"/>
            <a:ext cx="1884316" cy="1411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127A04EE-9516-2B9F-5F2D-453B9624905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3596" b="13650"/>
          <a:stretch>
            <a:fillRect/>
          </a:stretch>
        </p:blipFill>
        <p:spPr>
          <a:xfrm>
            <a:off x="6096000" y="125949"/>
            <a:ext cx="1038797" cy="755747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76CC1AA4-2797-6063-EB0E-939ADB6085A4}"/>
              </a:ext>
            </a:extLst>
          </p:cNvPr>
          <p:cNvSpPr txBox="1"/>
          <p:nvPr/>
        </p:nvSpPr>
        <p:spPr>
          <a:xfrm>
            <a:off x="1821991" y="2096548"/>
            <a:ext cx="8948790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600" b="1" dirty="0"/>
              <a:t>1/ </a:t>
            </a:r>
            <a:r>
              <a:rPr lang="fr-FR" sz="2600" dirty="0"/>
              <a:t>Je me mets d’accord avec mon camarade à l’aide du calepin</a:t>
            </a:r>
          </a:p>
          <a:p>
            <a:r>
              <a:rPr lang="fr-FR" sz="2600" b="1" dirty="0"/>
              <a:t>2/</a:t>
            </a:r>
            <a:r>
              <a:rPr lang="fr-FR" sz="2600" dirty="0"/>
              <a:t>puis j’écris ma réponse </a:t>
            </a:r>
            <a:r>
              <a:rPr lang="fr-FR" sz="2600" u="sng" dirty="0"/>
              <a:t>en chiffres </a:t>
            </a:r>
            <a:r>
              <a:rPr lang="fr-FR" sz="2600" dirty="0"/>
              <a:t>et </a:t>
            </a:r>
            <a:r>
              <a:rPr lang="fr-FR" sz="2600" u="sng" dirty="0"/>
              <a:t>sous forme décomposée</a:t>
            </a:r>
            <a:r>
              <a:rPr lang="fr-FR" sz="2600" dirty="0"/>
              <a:t>. 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ED9A79ED-01CB-6F53-7F74-D7B238F1E546}"/>
              </a:ext>
            </a:extLst>
          </p:cNvPr>
          <p:cNvSpPr txBox="1"/>
          <p:nvPr/>
        </p:nvSpPr>
        <p:spPr>
          <a:xfrm>
            <a:off x="198674" y="3424522"/>
            <a:ext cx="6097712" cy="12926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600" dirty="0"/>
              <a:t>Je suis un nombre avec </a:t>
            </a:r>
            <a:r>
              <a:rPr lang="fr-FR" sz="2600" b="1" dirty="0"/>
              <a:t>neuf dizaines</a:t>
            </a:r>
            <a:r>
              <a:rPr lang="fr-FR" sz="2600" dirty="0"/>
              <a:t>. </a:t>
            </a:r>
          </a:p>
          <a:p>
            <a:endParaRPr lang="fr-FR" sz="2600" dirty="0"/>
          </a:p>
          <a:p>
            <a:r>
              <a:rPr lang="fr-FR" sz="2600" dirty="0"/>
              <a:t>Comment est-ce que je m’écris ? 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D414D2D5-2E4B-10CC-353F-57ABD4A876DA}"/>
              </a:ext>
            </a:extLst>
          </p:cNvPr>
          <p:cNvSpPr txBox="1"/>
          <p:nvPr/>
        </p:nvSpPr>
        <p:spPr>
          <a:xfrm>
            <a:off x="6513819" y="3424522"/>
            <a:ext cx="5479507" cy="16927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600" dirty="0"/>
              <a:t>Je suis un nombre avec </a:t>
            </a:r>
            <a:r>
              <a:rPr lang="fr-FR" sz="2600" b="1" dirty="0"/>
              <a:t>trente-neuf dizaines</a:t>
            </a:r>
            <a:r>
              <a:rPr lang="fr-FR" sz="2600" dirty="0"/>
              <a:t>.</a:t>
            </a:r>
          </a:p>
          <a:p>
            <a:endParaRPr lang="fr-FR" sz="2600" dirty="0"/>
          </a:p>
          <a:p>
            <a:r>
              <a:rPr lang="fr-FR" sz="2600" dirty="0"/>
              <a:t>Comment est-ce que je m’écris ? 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82798110-5FFA-78AD-451C-29920C0E60D6}"/>
              </a:ext>
            </a:extLst>
          </p:cNvPr>
          <p:cNvSpPr txBox="1"/>
          <p:nvPr/>
        </p:nvSpPr>
        <p:spPr>
          <a:xfrm>
            <a:off x="5003489" y="1469044"/>
            <a:ext cx="21850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dirty="0"/>
              <a:t>Devinettes</a:t>
            </a:r>
          </a:p>
        </p:txBody>
      </p:sp>
    </p:spTree>
    <p:extLst>
      <p:ext uri="{BB962C8B-B14F-4D97-AF65-F5344CB8AC3E}">
        <p14:creationId xmlns:p14="http://schemas.microsoft.com/office/powerpoint/2010/main" val="4914040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015FD5-9D04-FFE5-4E13-415728F048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105">
            <a:extLst>
              <a:ext uri="{FF2B5EF4-FFF2-40B4-BE49-F238E27FC236}">
                <a16:creationId xmlns:a16="http://schemas.microsoft.com/office/drawing/2014/main" id="{42B71130-99EB-A719-596C-30A39AE6376B}"/>
              </a:ext>
            </a:extLst>
          </p:cNvPr>
          <p:cNvSpPr/>
          <p:nvPr/>
        </p:nvSpPr>
        <p:spPr>
          <a:xfrm>
            <a:off x="0" y="-1"/>
            <a:ext cx="2051685" cy="1763395"/>
          </a:xfrm>
          <a:custGeom>
            <a:avLst/>
            <a:gdLst/>
            <a:ahLst/>
            <a:cxnLst/>
            <a:rect l="0" t="0" r="0" b="0"/>
            <a:pathLst>
              <a:path w="2051948" h="1764030">
                <a:moveTo>
                  <a:pt x="0" y="0"/>
                </a:moveTo>
                <a:lnTo>
                  <a:pt x="2051948" y="0"/>
                </a:lnTo>
                <a:lnTo>
                  <a:pt x="0" y="1764030"/>
                </a:lnTo>
                <a:lnTo>
                  <a:pt x="0" y="0"/>
                </a:lnTo>
                <a:close/>
              </a:path>
            </a:pathLst>
          </a:custGeom>
          <a:solidFill>
            <a:srgbClr val="0070C0"/>
          </a:solidFill>
          <a:ln w="0" cap="flat">
            <a:solidFill>
              <a:schemeClr val="accent1"/>
            </a:solidFill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66FF33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fr-FR">
              <a:solidFill>
                <a:srgbClr val="3333FF"/>
              </a:solidFill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09134156-09AA-16BF-0642-A4762415AF40}"/>
              </a:ext>
            </a:extLst>
          </p:cNvPr>
          <p:cNvSpPr txBox="1"/>
          <p:nvPr/>
        </p:nvSpPr>
        <p:spPr>
          <a:xfrm>
            <a:off x="1210927" y="1763394"/>
            <a:ext cx="9770145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600" dirty="0">
                <a:solidFill>
                  <a:srgbClr val="0070C0"/>
                </a:solidFill>
              </a:rPr>
              <a:t>La construction des nombres obéit à des règles qui sont toujours les mêmes. </a:t>
            </a:r>
          </a:p>
          <a:p>
            <a:endParaRPr lang="fr-FR" sz="3600" dirty="0">
              <a:solidFill>
                <a:srgbClr val="0070C0"/>
              </a:solidFill>
            </a:endParaRPr>
          </a:p>
          <a:p>
            <a:r>
              <a:rPr lang="fr-FR" sz="3600" dirty="0">
                <a:solidFill>
                  <a:srgbClr val="0070C0"/>
                </a:solidFill>
              </a:rPr>
              <a:t>Les règles d’échanges permettent de construire les nombres: </a:t>
            </a:r>
          </a:p>
          <a:p>
            <a:pPr marL="571500" indent="-571500">
              <a:buFontTx/>
              <a:buChar char="-"/>
            </a:pPr>
            <a:r>
              <a:rPr lang="fr-FR" sz="3600" dirty="0">
                <a:solidFill>
                  <a:srgbClr val="0070C0"/>
                </a:solidFill>
              </a:rPr>
              <a:t>dix unités s’échangent contre une dizaine, </a:t>
            </a:r>
          </a:p>
          <a:p>
            <a:pPr marL="571500" indent="-571500">
              <a:buFontTx/>
              <a:buChar char="-"/>
            </a:pPr>
            <a:r>
              <a:rPr lang="fr-FR" sz="3600" dirty="0">
                <a:solidFill>
                  <a:srgbClr val="0070C0"/>
                </a:solidFill>
              </a:rPr>
              <a:t>et dix dizaines s’échangent contre une centaine.</a:t>
            </a:r>
          </a:p>
        </p:txBody>
      </p:sp>
    </p:spTree>
    <p:extLst>
      <p:ext uri="{BB962C8B-B14F-4D97-AF65-F5344CB8AC3E}">
        <p14:creationId xmlns:p14="http://schemas.microsoft.com/office/powerpoint/2010/main" val="208930012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45DD0A-27CE-5E29-B85C-3ABEF7810C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105">
            <a:extLst>
              <a:ext uri="{FF2B5EF4-FFF2-40B4-BE49-F238E27FC236}">
                <a16:creationId xmlns:a16="http://schemas.microsoft.com/office/drawing/2014/main" id="{360B81A7-321B-02B3-D7F8-5A230678609E}"/>
              </a:ext>
            </a:extLst>
          </p:cNvPr>
          <p:cNvSpPr/>
          <p:nvPr/>
        </p:nvSpPr>
        <p:spPr>
          <a:xfrm>
            <a:off x="0" y="-1"/>
            <a:ext cx="2051685" cy="1763395"/>
          </a:xfrm>
          <a:custGeom>
            <a:avLst/>
            <a:gdLst/>
            <a:ahLst/>
            <a:cxnLst/>
            <a:rect l="0" t="0" r="0" b="0"/>
            <a:pathLst>
              <a:path w="2051948" h="1764030">
                <a:moveTo>
                  <a:pt x="0" y="0"/>
                </a:moveTo>
                <a:lnTo>
                  <a:pt x="2051948" y="0"/>
                </a:lnTo>
                <a:lnTo>
                  <a:pt x="0" y="1764030"/>
                </a:lnTo>
                <a:lnTo>
                  <a:pt x="0" y="0"/>
                </a:lnTo>
                <a:close/>
              </a:path>
            </a:pathLst>
          </a:custGeom>
          <a:solidFill>
            <a:srgbClr val="0070C0"/>
          </a:solidFill>
          <a:ln w="0" cap="flat">
            <a:solidFill>
              <a:schemeClr val="accent1"/>
            </a:solidFill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66FF33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fr-FR">
              <a:solidFill>
                <a:srgbClr val="3333FF"/>
              </a:solidFill>
            </a:endParaRP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04375D50-1C1E-1D84-31C8-43DEADF1FA86}"/>
              </a:ext>
            </a:extLst>
          </p:cNvPr>
          <p:cNvCxnSpPr/>
          <p:nvPr/>
        </p:nvCxnSpPr>
        <p:spPr>
          <a:xfrm>
            <a:off x="6203920" y="1005964"/>
            <a:ext cx="0" cy="547200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>
            <a:extLst>
              <a:ext uri="{FF2B5EF4-FFF2-40B4-BE49-F238E27FC236}">
                <a16:creationId xmlns:a16="http://schemas.microsoft.com/office/drawing/2014/main" id="{C82A0A67-2D68-83B5-B668-94DB5C166BB9}"/>
              </a:ext>
            </a:extLst>
          </p:cNvPr>
          <p:cNvSpPr txBox="1"/>
          <p:nvPr/>
        </p:nvSpPr>
        <p:spPr>
          <a:xfrm>
            <a:off x="6768103" y="2782669"/>
            <a:ext cx="560659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600" b="1" dirty="0"/>
              <a:t>1/ </a:t>
            </a:r>
            <a:r>
              <a:rPr lang="fr-FR" sz="2600" dirty="0"/>
              <a:t>Prends le mini fichier </a:t>
            </a:r>
            <a:r>
              <a:rPr lang="fr-FR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Numerus 2</a:t>
            </a:r>
          </a:p>
          <a:p>
            <a:r>
              <a:rPr lang="fr-FR" sz="2600" b="1" dirty="0"/>
              <a:t>2/ </a:t>
            </a:r>
            <a:r>
              <a:rPr lang="fr-FR" sz="2600" dirty="0"/>
              <a:t>Fais les exercices </a:t>
            </a:r>
            <a:r>
              <a:rPr lang="fr-FR" sz="2600" b="1" dirty="0"/>
              <a:t>3</a:t>
            </a:r>
            <a:r>
              <a:rPr lang="fr-FR" sz="2600" dirty="0"/>
              <a:t> et </a:t>
            </a:r>
            <a:r>
              <a:rPr lang="fr-FR" sz="2600" b="1" dirty="0"/>
              <a:t>4</a:t>
            </a:r>
          </a:p>
          <a:p>
            <a:endParaRPr lang="fr-FR" sz="2600" b="1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CF839837-DF95-F004-C49F-B60067F437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60829" y="196524"/>
            <a:ext cx="1352120" cy="1889930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D3AA947B-2BF5-DD8D-91C6-3806622759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1092" y="1141489"/>
            <a:ext cx="3815163" cy="5232222"/>
          </a:xfrm>
          <a:prstGeom prst="rect">
            <a:avLst/>
          </a:prstGeom>
        </p:spPr>
      </p:pic>
      <p:pic>
        <p:nvPicPr>
          <p:cNvPr id="8" name="Picture 2" descr="fiche › Pride Mobility France">
            <a:extLst>
              <a:ext uri="{FF2B5EF4-FFF2-40B4-BE49-F238E27FC236}">
                <a16:creationId xmlns:a16="http://schemas.microsoft.com/office/drawing/2014/main" id="{33FAE72E-4B80-9A8B-0511-FAA45D60C2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1293" y="164237"/>
            <a:ext cx="1144327" cy="1144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00822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105">
            <a:extLst>
              <a:ext uri="{FF2B5EF4-FFF2-40B4-BE49-F238E27FC236}">
                <a16:creationId xmlns:a16="http://schemas.microsoft.com/office/drawing/2014/main" id="{B4AF08EE-C501-53A8-989D-79B0A4E26CEB}"/>
              </a:ext>
            </a:extLst>
          </p:cNvPr>
          <p:cNvSpPr/>
          <p:nvPr/>
        </p:nvSpPr>
        <p:spPr>
          <a:xfrm>
            <a:off x="0" y="-1"/>
            <a:ext cx="2051685" cy="1763395"/>
          </a:xfrm>
          <a:custGeom>
            <a:avLst/>
            <a:gdLst/>
            <a:ahLst/>
            <a:cxnLst/>
            <a:rect l="0" t="0" r="0" b="0"/>
            <a:pathLst>
              <a:path w="2051948" h="1764030">
                <a:moveTo>
                  <a:pt x="0" y="0"/>
                </a:moveTo>
                <a:lnTo>
                  <a:pt x="2051948" y="0"/>
                </a:lnTo>
                <a:lnTo>
                  <a:pt x="0" y="1764030"/>
                </a:lnTo>
                <a:lnTo>
                  <a:pt x="0" y="0"/>
                </a:lnTo>
                <a:close/>
              </a:path>
            </a:pathLst>
          </a:custGeom>
          <a:solidFill>
            <a:srgbClr val="0070C0"/>
          </a:solidFill>
          <a:ln w="0" cap="flat">
            <a:solidFill>
              <a:schemeClr val="accent1"/>
            </a:solidFill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66FF33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fr-FR">
              <a:solidFill>
                <a:srgbClr val="3333FF"/>
              </a:solidFill>
            </a:endParaRP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6F0AC10C-39D5-EBBC-57FD-886133600C8B}"/>
              </a:ext>
            </a:extLst>
          </p:cNvPr>
          <p:cNvCxnSpPr/>
          <p:nvPr/>
        </p:nvCxnSpPr>
        <p:spPr>
          <a:xfrm>
            <a:off x="6286113" y="985416"/>
            <a:ext cx="0" cy="547200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Image 8">
            <a:extLst>
              <a:ext uri="{FF2B5EF4-FFF2-40B4-BE49-F238E27FC236}">
                <a16:creationId xmlns:a16="http://schemas.microsoft.com/office/drawing/2014/main" id="{E08DF51B-3B8E-71C2-7AAD-94E6241406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83248" y="198785"/>
            <a:ext cx="1365821" cy="1365821"/>
          </a:xfrm>
          <a:prstGeom prst="rect">
            <a:avLst/>
          </a:prstGeom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05E21030-8245-31C6-9CEE-D919C4E1C1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5841" y="111694"/>
            <a:ext cx="1337213" cy="1895500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1DD87708-95E8-0D39-DED9-D6DCCEDCFE04}"/>
              </a:ext>
            </a:extLst>
          </p:cNvPr>
          <p:cNvSpPr txBox="1"/>
          <p:nvPr/>
        </p:nvSpPr>
        <p:spPr>
          <a:xfrm>
            <a:off x="449496" y="2782669"/>
            <a:ext cx="560659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600" b="1" dirty="0"/>
              <a:t>1/ </a:t>
            </a:r>
            <a:r>
              <a:rPr lang="fr-FR" sz="2600" dirty="0"/>
              <a:t>Prends le mini fichier </a:t>
            </a:r>
            <a:r>
              <a:rPr lang="fr-FR" sz="2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Calculus</a:t>
            </a:r>
            <a:endParaRPr lang="fr-FR" sz="2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fr-FR" sz="2600" b="1" dirty="0"/>
              <a:t>2/ </a:t>
            </a:r>
            <a:r>
              <a:rPr lang="fr-FR" sz="2600" dirty="0"/>
              <a:t>Avance à ton rythme</a:t>
            </a:r>
            <a:endParaRPr lang="fr-FR" sz="2600" b="1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052512F4-24E2-46C0-8473-59BFDD0522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94232" y="749162"/>
            <a:ext cx="3714941" cy="5359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78727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05D5C4-412E-A6F4-7FC2-505D68B032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6357">
            <a:extLst>
              <a:ext uri="{FF2B5EF4-FFF2-40B4-BE49-F238E27FC236}">
                <a16:creationId xmlns:a16="http://schemas.microsoft.com/office/drawing/2014/main" id="{2C5CC5BF-0BAA-B031-692D-22B74AFDAEB3}"/>
              </a:ext>
            </a:extLst>
          </p:cNvPr>
          <p:cNvGrpSpPr/>
          <p:nvPr/>
        </p:nvGrpSpPr>
        <p:grpSpPr>
          <a:xfrm>
            <a:off x="0" y="0"/>
            <a:ext cx="2051685" cy="1764030"/>
            <a:chOff x="0" y="0"/>
            <a:chExt cx="2052011" cy="1764030"/>
          </a:xfrm>
        </p:grpSpPr>
        <p:sp>
          <p:nvSpPr>
            <p:cNvPr id="11" name="Shape 19">
              <a:extLst>
                <a:ext uri="{FF2B5EF4-FFF2-40B4-BE49-F238E27FC236}">
                  <a16:creationId xmlns:a16="http://schemas.microsoft.com/office/drawing/2014/main" id="{3BDC347F-612C-E377-5D2E-9268E0E3FE2B}"/>
                </a:ext>
              </a:extLst>
            </p:cNvPr>
            <p:cNvSpPr/>
            <p:nvPr/>
          </p:nvSpPr>
          <p:spPr>
            <a:xfrm>
              <a:off x="0" y="0"/>
              <a:ext cx="2052011" cy="1764030"/>
            </a:xfrm>
            <a:custGeom>
              <a:avLst/>
              <a:gdLst/>
              <a:ahLst/>
              <a:cxnLst/>
              <a:rect l="0" t="0" r="0" b="0"/>
              <a:pathLst>
                <a:path w="2052011" h="1764030">
                  <a:moveTo>
                    <a:pt x="0" y="0"/>
                  </a:moveTo>
                  <a:lnTo>
                    <a:pt x="2052011" y="0"/>
                  </a:lnTo>
                  <a:lnTo>
                    <a:pt x="0" y="1764030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CC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fr-FR"/>
            </a:p>
          </p:txBody>
        </p:sp>
        <p:sp>
          <p:nvSpPr>
            <p:cNvPr id="13" name="Shape 21">
              <a:extLst>
                <a:ext uri="{FF2B5EF4-FFF2-40B4-BE49-F238E27FC236}">
                  <a16:creationId xmlns:a16="http://schemas.microsoft.com/office/drawing/2014/main" id="{48AA694A-34B2-59A4-CB6A-B310D3F67171}"/>
                </a:ext>
              </a:extLst>
            </p:cNvPr>
            <p:cNvSpPr/>
            <p:nvPr/>
          </p:nvSpPr>
          <p:spPr>
            <a:xfrm>
              <a:off x="0" y="0"/>
              <a:ext cx="2052011" cy="1764030"/>
            </a:xfrm>
            <a:custGeom>
              <a:avLst/>
              <a:gdLst/>
              <a:ahLst/>
              <a:cxnLst/>
              <a:rect l="0" t="0" r="0" b="0"/>
              <a:pathLst>
                <a:path w="2052011" h="1764030">
                  <a:moveTo>
                    <a:pt x="2052011" y="0"/>
                  </a:moveTo>
                  <a:lnTo>
                    <a:pt x="0" y="0"/>
                  </a:lnTo>
                  <a:lnTo>
                    <a:pt x="0" y="1764030"/>
                  </a:lnTo>
                  <a:close/>
                </a:path>
              </a:pathLst>
            </a:custGeom>
            <a:ln w="19050" cap="rnd">
              <a:round/>
            </a:ln>
          </p:spPr>
          <p:style>
            <a:lnRef idx="1">
              <a:srgbClr val="FFCC00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fr-FR"/>
            </a:p>
          </p:txBody>
        </p:sp>
      </p:grpSp>
      <p:sp>
        <p:nvSpPr>
          <p:cNvPr id="9" name="Titre 1">
            <a:extLst>
              <a:ext uri="{FF2B5EF4-FFF2-40B4-BE49-F238E27FC236}">
                <a16:creationId xmlns:a16="http://schemas.microsoft.com/office/drawing/2014/main" id="{20B8CB7C-3042-A09E-DF98-B3AF5CADB5BD}"/>
              </a:ext>
            </a:extLst>
          </p:cNvPr>
          <p:cNvSpPr txBox="1">
            <a:spLocks/>
          </p:cNvSpPr>
          <p:nvPr/>
        </p:nvSpPr>
        <p:spPr>
          <a:xfrm>
            <a:off x="6786745" y="2255620"/>
            <a:ext cx="4891546" cy="15016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sz="32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BAC9333-C826-74E8-DA45-882896AEF09D}"/>
              </a:ext>
            </a:extLst>
          </p:cNvPr>
          <p:cNvSpPr txBox="1"/>
          <p:nvPr/>
        </p:nvSpPr>
        <p:spPr>
          <a:xfrm>
            <a:off x="3616505" y="2060411"/>
            <a:ext cx="576380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r-FR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fr-FR" sz="3200" dirty="0"/>
              <a:t>Manipule le calepin des nombres</a:t>
            </a:r>
          </a:p>
        </p:txBody>
      </p:sp>
      <p:pic>
        <p:nvPicPr>
          <p:cNvPr id="1026" name="Picture 2" descr="LUNDI 30 MARS CALEPIN DES NOMBRES - YouTube">
            <a:extLst>
              <a:ext uri="{FF2B5EF4-FFF2-40B4-BE49-F238E27FC236}">
                <a16:creationId xmlns:a16="http://schemas.microsoft.com/office/drawing/2014/main" id="{72F13B01-9225-33E7-A931-3C8C66ABEA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3927" y="173685"/>
            <a:ext cx="1884316" cy="1411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96691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AD060A-2245-41C7-F5FA-5EC03E0148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6357">
            <a:extLst>
              <a:ext uri="{FF2B5EF4-FFF2-40B4-BE49-F238E27FC236}">
                <a16:creationId xmlns:a16="http://schemas.microsoft.com/office/drawing/2014/main" id="{687B4729-8F5B-04E1-48E3-D7C139056E92}"/>
              </a:ext>
            </a:extLst>
          </p:cNvPr>
          <p:cNvGrpSpPr/>
          <p:nvPr/>
        </p:nvGrpSpPr>
        <p:grpSpPr>
          <a:xfrm>
            <a:off x="0" y="0"/>
            <a:ext cx="2051685" cy="1764030"/>
            <a:chOff x="0" y="0"/>
            <a:chExt cx="2052011" cy="1764030"/>
          </a:xfrm>
        </p:grpSpPr>
        <p:sp>
          <p:nvSpPr>
            <p:cNvPr id="11" name="Shape 19">
              <a:extLst>
                <a:ext uri="{FF2B5EF4-FFF2-40B4-BE49-F238E27FC236}">
                  <a16:creationId xmlns:a16="http://schemas.microsoft.com/office/drawing/2014/main" id="{F3B6E84E-44C4-E9A6-62AB-A423AB759367}"/>
                </a:ext>
              </a:extLst>
            </p:cNvPr>
            <p:cNvSpPr/>
            <p:nvPr/>
          </p:nvSpPr>
          <p:spPr>
            <a:xfrm>
              <a:off x="0" y="0"/>
              <a:ext cx="2052011" cy="1764030"/>
            </a:xfrm>
            <a:custGeom>
              <a:avLst/>
              <a:gdLst/>
              <a:ahLst/>
              <a:cxnLst/>
              <a:rect l="0" t="0" r="0" b="0"/>
              <a:pathLst>
                <a:path w="2052011" h="1764030">
                  <a:moveTo>
                    <a:pt x="0" y="0"/>
                  </a:moveTo>
                  <a:lnTo>
                    <a:pt x="2052011" y="0"/>
                  </a:lnTo>
                  <a:lnTo>
                    <a:pt x="0" y="1764030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CC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fr-FR"/>
            </a:p>
          </p:txBody>
        </p:sp>
        <p:sp>
          <p:nvSpPr>
            <p:cNvPr id="13" name="Shape 21">
              <a:extLst>
                <a:ext uri="{FF2B5EF4-FFF2-40B4-BE49-F238E27FC236}">
                  <a16:creationId xmlns:a16="http://schemas.microsoft.com/office/drawing/2014/main" id="{835A9538-A558-2C2A-9696-40E6777F47C9}"/>
                </a:ext>
              </a:extLst>
            </p:cNvPr>
            <p:cNvSpPr/>
            <p:nvPr/>
          </p:nvSpPr>
          <p:spPr>
            <a:xfrm>
              <a:off x="0" y="0"/>
              <a:ext cx="2052011" cy="1764030"/>
            </a:xfrm>
            <a:custGeom>
              <a:avLst/>
              <a:gdLst/>
              <a:ahLst/>
              <a:cxnLst/>
              <a:rect l="0" t="0" r="0" b="0"/>
              <a:pathLst>
                <a:path w="2052011" h="1764030">
                  <a:moveTo>
                    <a:pt x="2052011" y="0"/>
                  </a:moveTo>
                  <a:lnTo>
                    <a:pt x="0" y="0"/>
                  </a:lnTo>
                  <a:lnTo>
                    <a:pt x="0" y="1764030"/>
                  </a:lnTo>
                  <a:close/>
                </a:path>
              </a:pathLst>
            </a:custGeom>
            <a:ln w="19050" cap="rnd">
              <a:round/>
            </a:ln>
          </p:spPr>
          <p:style>
            <a:lnRef idx="1">
              <a:srgbClr val="FFCC00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fr-FR"/>
            </a:p>
          </p:txBody>
        </p:sp>
      </p:grpSp>
      <p:sp>
        <p:nvSpPr>
          <p:cNvPr id="9" name="Titre 1">
            <a:extLst>
              <a:ext uri="{FF2B5EF4-FFF2-40B4-BE49-F238E27FC236}">
                <a16:creationId xmlns:a16="http://schemas.microsoft.com/office/drawing/2014/main" id="{6E15F6F9-9C8B-198E-B901-834EE3161573}"/>
              </a:ext>
            </a:extLst>
          </p:cNvPr>
          <p:cNvSpPr txBox="1">
            <a:spLocks/>
          </p:cNvSpPr>
          <p:nvPr/>
        </p:nvSpPr>
        <p:spPr>
          <a:xfrm>
            <a:off x="6786745" y="2255620"/>
            <a:ext cx="4891546" cy="15016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sz="32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9427DAB-1B19-CE5B-AE48-1B2D8666CD3A}"/>
              </a:ext>
            </a:extLst>
          </p:cNvPr>
          <p:cNvSpPr txBox="1"/>
          <p:nvPr/>
        </p:nvSpPr>
        <p:spPr>
          <a:xfrm>
            <a:off x="1934965" y="1975368"/>
            <a:ext cx="832206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r-FR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fr-FR" sz="3200" dirty="0"/>
              <a:t>Comment est fabriquer le calepin des nombres ?</a:t>
            </a:r>
          </a:p>
          <a:p>
            <a:endParaRPr lang="fr-FR" sz="3200" dirty="0"/>
          </a:p>
          <a:p>
            <a:r>
              <a:rPr lang="fr-FR" sz="3200" dirty="0"/>
              <a:t>Que vois-tu ?</a:t>
            </a:r>
          </a:p>
        </p:txBody>
      </p:sp>
      <p:pic>
        <p:nvPicPr>
          <p:cNvPr id="1026" name="Picture 2" descr="LUNDI 30 MARS CALEPIN DES NOMBRES - YouTube">
            <a:extLst>
              <a:ext uri="{FF2B5EF4-FFF2-40B4-BE49-F238E27FC236}">
                <a16:creationId xmlns:a16="http://schemas.microsoft.com/office/drawing/2014/main" id="{AAA191ED-987E-C6DC-A039-4ACC509922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0650" y="176306"/>
            <a:ext cx="1884316" cy="1411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0F5DA7EC-8EFF-2AEE-57C4-0DC3F9B38C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94380" y="176306"/>
            <a:ext cx="957596" cy="1174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9652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C6DB59-167E-5677-349E-1A7E21FE2A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6357">
            <a:extLst>
              <a:ext uri="{FF2B5EF4-FFF2-40B4-BE49-F238E27FC236}">
                <a16:creationId xmlns:a16="http://schemas.microsoft.com/office/drawing/2014/main" id="{823AEF7E-B6E5-2115-A0C2-B006A7C0B498}"/>
              </a:ext>
            </a:extLst>
          </p:cNvPr>
          <p:cNvGrpSpPr/>
          <p:nvPr/>
        </p:nvGrpSpPr>
        <p:grpSpPr>
          <a:xfrm>
            <a:off x="0" y="0"/>
            <a:ext cx="2051685" cy="1764030"/>
            <a:chOff x="0" y="0"/>
            <a:chExt cx="2052011" cy="1764030"/>
          </a:xfrm>
        </p:grpSpPr>
        <p:sp>
          <p:nvSpPr>
            <p:cNvPr id="11" name="Shape 19">
              <a:extLst>
                <a:ext uri="{FF2B5EF4-FFF2-40B4-BE49-F238E27FC236}">
                  <a16:creationId xmlns:a16="http://schemas.microsoft.com/office/drawing/2014/main" id="{897EB69D-3715-9EBE-BC3D-59B131808FC7}"/>
                </a:ext>
              </a:extLst>
            </p:cNvPr>
            <p:cNvSpPr/>
            <p:nvPr/>
          </p:nvSpPr>
          <p:spPr>
            <a:xfrm>
              <a:off x="0" y="0"/>
              <a:ext cx="2052011" cy="1764030"/>
            </a:xfrm>
            <a:custGeom>
              <a:avLst/>
              <a:gdLst/>
              <a:ahLst/>
              <a:cxnLst/>
              <a:rect l="0" t="0" r="0" b="0"/>
              <a:pathLst>
                <a:path w="2052011" h="1764030">
                  <a:moveTo>
                    <a:pt x="0" y="0"/>
                  </a:moveTo>
                  <a:lnTo>
                    <a:pt x="2052011" y="0"/>
                  </a:lnTo>
                  <a:lnTo>
                    <a:pt x="0" y="1764030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CC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fr-FR"/>
            </a:p>
          </p:txBody>
        </p:sp>
        <p:sp>
          <p:nvSpPr>
            <p:cNvPr id="13" name="Shape 21">
              <a:extLst>
                <a:ext uri="{FF2B5EF4-FFF2-40B4-BE49-F238E27FC236}">
                  <a16:creationId xmlns:a16="http://schemas.microsoft.com/office/drawing/2014/main" id="{7B71508B-5AAB-E233-1FCA-FD9CE4D16203}"/>
                </a:ext>
              </a:extLst>
            </p:cNvPr>
            <p:cNvSpPr/>
            <p:nvPr/>
          </p:nvSpPr>
          <p:spPr>
            <a:xfrm>
              <a:off x="0" y="0"/>
              <a:ext cx="2052011" cy="1764030"/>
            </a:xfrm>
            <a:custGeom>
              <a:avLst/>
              <a:gdLst/>
              <a:ahLst/>
              <a:cxnLst/>
              <a:rect l="0" t="0" r="0" b="0"/>
              <a:pathLst>
                <a:path w="2052011" h="1764030">
                  <a:moveTo>
                    <a:pt x="2052011" y="0"/>
                  </a:moveTo>
                  <a:lnTo>
                    <a:pt x="0" y="0"/>
                  </a:lnTo>
                  <a:lnTo>
                    <a:pt x="0" y="1764030"/>
                  </a:lnTo>
                  <a:close/>
                </a:path>
              </a:pathLst>
            </a:custGeom>
            <a:ln w="19050" cap="rnd">
              <a:round/>
            </a:ln>
          </p:spPr>
          <p:style>
            <a:lnRef idx="1">
              <a:srgbClr val="FFCC00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fr-FR"/>
            </a:p>
          </p:txBody>
        </p:sp>
      </p:grpSp>
      <p:sp>
        <p:nvSpPr>
          <p:cNvPr id="9" name="Titre 1">
            <a:extLst>
              <a:ext uri="{FF2B5EF4-FFF2-40B4-BE49-F238E27FC236}">
                <a16:creationId xmlns:a16="http://schemas.microsoft.com/office/drawing/2014/main" id="{22216050-B783-7594-A19D-5635FDDE6C86}"/>
              </a:ext>
            </a:extLst>
          </p:cNvPr>
          <p:cNvSpPr txBox="1">
            <a:spLocks/>
          </p:cNvSpPr>
          <p:nvPr/>
        </p:nvSpPr>
        <p:spPr>
          <a:xfrm>
            <a:off x="6786745" y="2255620"/>
            <a:ext cx="4891546" cy="15016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sz="32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B8B495B7-1FAD-D08F-832D-E8297E8377D2}"/>
              </a:ext>
            </a:extLst>
          </p:cNvPr>
          <p:cNvSpPr txBox="1"/>
          <p:nvPr/>
        </p:nvSpPr>
        <p:spPr>
          <a:xfrm>
            <a:off x="3597667" y="2150029"/>
            <a:ext cx="499666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r-FR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fr-FR" sz="3200" dirty="0"/>
              <a:t>Fabrique les nombres dictés</a:t>
            </a:r>
          </a:p>
        </p:txBody>
      </p:sp>
      <p:pic>
        <p:nvPicPr>
          <p:cNvPr id="1026" name="Picture 2" descr="LUNDI 30 MARS CALEPIN DES NOMBRES - YouTube">
            <a:extLst>
              <a:ext uri="{FF2B5EF4-FFF2-40B4-BE49-F238E27FC236}">
                <a16:creationId xmlns:a16="http://schemas.microsoft.com/office/drawing/2014/main" id="{C8DC6521-D7DB-914A-C4D0-04469BB07E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3841" y="176306"/>
            <a:ext cx="1884316" cy="1411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35899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F7498EB-D913-4EFD-8F28-5C16EE129B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4EC5DE38-5D09-84BE-0ED6-DE379542DBA4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330200"/>
            <a:chExt cx="9144000" cy="6527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9C966ACC-715D-E932-EAAE-60043F04A73B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31343C2C-46D5-27F5-ACC1-7934222628BC}"/>
                </a:ext>
              </a:extLst>
            </p:cNvPr>
            <p:cNvSpPr txBox="1"/>
            <p:nvPr/>
          </p:nvSpPr>
          <p:spPr>
            <a:xfrm>
              <a:off x="477749" y="2980562"/>
              <a:ext cx="7813496" cy="5566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3200" b="1" dirty="0">
                <a:solidFill>
                  <a:schemeClr val="bg1"/>
                </a:solidFill>
              </a:endParaRPr>
            </a:p>
          </p:txBody>
        </p:sp>
        <p:pic>
          <p:nvPicPr>
            <p:cNvPr id="6" name="Image 5">
              <a:extLst>
                <a:ext uri="{FF2B5EF4-FFF2-40B4-BE49-F238E27FC236}">
                  <a16:creationId xmlns:a16="http://schemas.microsoft.com/office/drawing/2014/main" id="{4D6A2D50-2F24-BC76-21C6-52F57C5FA8F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  <p:sp>
        <p:nvSpPr>
          <p:cNvPr id="7" name="ZoneTexte 6">
            <a:extLst>
              <a:ext uri="{FF2B5EF4-FFF2-40B4-BE49-F238E27FC236}">
                <a16:creationId xmlns:a16="http://schemas.microsoft.com/office/drawing/2014/main" id="{44B80A3D-619E-9736-5B01-FD3B60000497}"/>
              </a:ext>
            </a:extLst>
          </p:cNvPr>
          <p:cNvSpPr txBox="1"/>
          <p:nvPr/>
        </p:nvSpPr>
        <p:spPr>
          <a:xfrm>
            <a:off x="965771" y="2893281"/>
            <a:ext cx="1084951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è"/>
            </a:pPr>
            <a:r>
              <a:rPr lang="fr-FR" sz="3200" b="1" dirty="0">
                <a:solidFill>
                  <a:schemeClr val="bg1"/>
                </a:solidFill>
              </a:rPr>
              <a:t>Je soustrais des nombres &lt; 10</a:t>
            </a:r>
          </a:p>
          <a:p>
            <a:endParaRPr lang="fr-FR" sz="3200" b="1" dirty="0">
              <a:solidFill>
                <a:schemeClr val="bg1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è"/>
            </a:pPr>
            <a:r>
              <a:rPr lang="fr-FR" sz="3200" b="1" dirty="0">
                <a:solidFill>
                  <a:schemeClr val="bg1"/>
                </a:solidFill>
              </a:rPr>
              <a:t>Je calcule un complément avec la monnaie</a:t>
            </a:r>
          </a:p>
        </p:txBody>
      </p:sp>
    </p:spTree>
    <p:extLst>
      <p:ext uri="{BB962C8B-B14F-4D97-AF65-F5344CB8AC3E}">
        <p14:creationId xmlns:p14="http://schemas.microsoft.com/office/powerpoint/2010/main" val="42501136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D578EE-0FFB-984A-03FB-AFFDA9761B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0F592940-D58E-ACD1-0005-F5583DB2587E}"/>
              </a:ext>
            </a:extLst>
          </p:cNvPr>
          <p:cNvCxnSpPr>
            <a:cxnSpLocks/>
          </p:cNvCxnSpPr>
          <p:nvPr/>
        </p:nvCxnSpPr>
        <p:spPr>
          <a:xfrm>
            <a:off x="6056085" y="1585103"/>
            <a:ext cx="1" cy="4898464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hape 105">
            <a:extLst>
              <a:ext uri="{FF2B5EF4-FFF2-40B4-BE49-F238E27FC236}">
                <a16:creationId xmlns:a16="http://schemas.microsoft.com/office/drawing/2014/main" id="{4890D8D6-768D-3873-F9D8-3E7D2FEE6B4D}"/>
              </a:ext>
            </a:extLst>
          </p:cNvPr>
          <p:cNvSpPr/>
          <p:nvPr/>
        </p:nvSpPr>
        <p:spPr>
          <a:xfrm>
            <a:off x="0" y="0"/>
            <a:ext cx="2051685" cy="1763395"/>
          </a:xfrm>
          <a:custGeom>
            <a:avLst/>
            <a:gdLst/>
            <a:ahLst/>
            <a:cxnLst/>
            <a:rect l="0" t="0" r="0" b="0"/>
            <a:pathLst>
              <a:path w="2051948" h="1764030">
                <a:moveTo>
                  <a:pt x="0" y="0"/>
                </a:moveTo>
                <a:lnTo>
                  <a:pt x="2051948" y="0"/>
                </a:lnTo>
                <a:lnTo>
                  <a:pt x="0" y="1764030"/>
                </a:lnTo>
                <a:lnTo>
                  <a:pt x="0" y="0"/>
                </a:lnTo>
                <a:close/>
              </a:path>
            </a:pathLst>
          </a:custGeom>
          <a:solidFill>
            <a:srgbClr val="00B050"/>
          </a:solidFill>
          <a:ln w="0" cap="flat"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66FF33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fr-FR" dirty="0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FD91782F-59E6-4DD2-5A08-9A4D1B29F54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3596" b="13650"/>
          <a:stretch>
            <a:fillRect/>
          </a:stretch>
        </p:blipFill>
        <p:spPr>
          <a:xfrm>
            <a:off x="5423670" y="263403"/>
            <a:ext cx="1038797" cy="755747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B6F39C52-8723-0B1B-8C7B-12151898430A}"/>
              </a:ext>
            </a:extLst>
          </p:cNvPr>
          <p:cNvSpPr txBox="1"/>
          <p:nvPr/>
        </p:nvSpPr>
        <p:spPr>
          <a:xfrm>
            <a:off x="745430" y="2653074"/>
            <a:ext cx="571703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cs typeface="Arial" panose="020B0604020202020204" pitchFamily="34" charset="0"/>
              </a:rPr>
              <a:t>Ecris le calcul énoncé et le résultat</a:t>
            </a:r>
            <a:endParaRPr lang="fr-FR" sz="3200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CC273C20-7B63-F01C-38E5-45DEF35E6325}"/>
              </a:ext>
            </a:extLst>
          </p:cNvPr>
          <p:cNvSpPr txBox="1"/>
          <p:nvPr/>
        </p:nvSpPr>
        <p:spPr>
          <a:xfrm>
            <a:off x="6259276" y="1636905"/>
            <a:ext cx="5573219" cy="9643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400"/>
              </a:lnSpc>
            </a:pPr>
            <a:r>
              <a:rPr lang="fr-FR" sz="3200" dirty="0"/>
              <a:t>Dessine la monnaie manquante </a:t>
            </a:r>
          </a:p>
          <a:p>
            <a:pPr>
              <a:lnSpc>
                <a:spcPts val="3400"/>
              </a:lnSpc>
            </a:pPr>
            <a:r>
              <a:rPr lang="fr-FR" sz="3200" dirty="0"/>
              <a:t>pour faire la somme demandée.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95F2A16E-2ADC-F6B4-4C47-E54629C85B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1596" y="3039920"/>
            <a:ext cx="5448580" cy="2559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89159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A6930E-F941-EC95-E79F-1C7AE8AB94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38CB6119-B9B2-DB26-0CFB-DD0BAEEE7C50}"/>
              </a:ext>
            </a:extLst>
          </p:cNvPr>
          <p:cNvCxnSpPr>
            <a:cxnSpLocks/>
          </p:cNvCxnSpPr>
          <p:nvPr/>
        </p:nvCxnSpPr>
        <p:spPr>
          <a:xfrm>
            <a:off x="6056085" y="1585103"/>
            <a:ext cx="1" cy="4898464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hape 105">
            <a:extLst>
              <a:ext uri="{FF2B5EF4-FFF2-40B4-BE49-F238E27FC236}">
                <a16:creationId xmlns:a16="http://schemas.microsoft.com/office/drawing/2014/main" id="{FF5F8183-653F-78D8-B417-A1E4DD22CF21}"/>
              </a:ext>
            </a:extLst>
          </p:cNvPr>
          <p:cNvSpPr/>
          <p:nvPr/>
        </p:nvSpPr>
        <p:spPr>
          <a:xfrm>
            <a:off x="0" y="0"/>
            <a:ext cx="2051685" cy="1763395"/>
          </a:xfrm>
          <a:custGeom>
            <a:avLst/>
            <a:gdLst/>
            <a:ahLst/>
            <a:cxnLst/>
            <a:rect l="0" t="0" r="0" b="0"/>
            <a:pathLst>
              <a:path w="2051948" h="1764030">
                <a:moveTo>
                  <a:pt x="0" y="0"/>
                </a:moveTo>
                <a:lnTo>
                  <a:pt x="2051948" y="0"/>
                </a:lnTo>
                <a:lnTo>
                  <a:pt x="0" y="1764030"/>
                </a:lnTo>
                <a:lnTo>
                  <a:pt x="0" y="0"/>
                </a:lnTo>
                <a:close/>
              </a:path>
            </a:pathLst>
          </a:custGeom>
          <a:solidFill>
            <a:srgbClr val="00B050"/>
          </a:solidFill>
          <a:ln w="0" cap="flat"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66FF33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fr-FR" dirty="0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D73C2593-A331-83C2-FB63-879A1F2EDA2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3596" b="13650"/>
          <a:stretch>
            <a:fillRect/>
          </a:stretch>
        </p:blipFill>
        <p:spPr>
          <a:xfrm>
            <a:off x="5423670" y="263403"/>
            <a:ext cx="1038797" cy="755747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C9C9B543-909D-E379-5D43-89B186FA812E}"/>
              </a:ext>
            </a:extLst>
          </p:cNvPr>
          <p:cNvSpPr txBox="1"/>
          <p:nvPr/>
        </p:nvSpPr>
        <p:spPr>
          <a:xfrm>
            <a:off x="745430" y="2653074"/>
            <a:ext cx="571703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cs typeface="Arial" panose="020B0604020202020204" pitchFamily="34" charset="0"/>
              </a:rPr>
              <a:t>Ecris le calcul énoncé et le résultat</a:t>
            </a:r>
            <a:endParaRPr lang="fr-FR" sz="3200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53B3EAE-9DF0-7426-B9E4-4C290361F014}"/>
              </a:ext>
            </a:extLst>
          </p:cNvPr>
          <p:cNvSpPr txBox="1"/>
          <p:nvPr/>
        </p:nvSpPr>
        <p:spPr>
          <a:xfrm>
            <a:off x="6259276" y="1636905"/>
            <a:ext cx="5573219" cy="9643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400"/>
              </a:lnSpc>
            </a:pPr>
            <a:r>
              <a:rPr lang="fr-FR" sz="3200" dirty="0"/>
              <a:t>Dessine la monnaie manquante </a:t>
            </a:r>
          </a:p>
          <a:p>
            <a:pPr>
              <a:lnSpc>
                <a:spcPts val="3400"/>
              </a:lnSpc>
            </a:pPr>
            <a:r>
              <a:rPr lang="fr-FR" sz="3200" dirty="0"/>
              <a:t>pour faire la somme demandée.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9340C25-F2E6-AD36-1225-E7EFA2C006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59276" y="3062867"/>
            <a:ext cx="5321573" cy="2387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23350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21276D-8FE4-BAD0-9E1B-9D38145481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B56D7899-9713-74C7-2625-EF4111510A32}"/>
              </a:ext>
            </a:extLst>
          </p:cNvPr>
          <p:cNvCxnSpPr>
            <a:cxnSpLocks/>
          </p:cNvCxnSpPr>
          <p:nvPr/>
        </p:nvCxnSpPr>
        <p:spPr>
          <a:xfrm>
            <a:off x="6056085" y="1585103"/>
            <a:ext cx="1" cy="4898464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hape 105">
            <a:extLst>
              <a:ext uri="{FF2B5EF4-FFF2-40B4-BE49-F238E27FC236}">
                <a16:creationId xmlns:a16="http://schemas.microsoft.com/office/drawing/2014/main" id="{E0A2C65A-735F-D7C9-7294-B158BA347C6D}"/>
              </a:ext>
            </a:extLst>
          </p:cNvPr>
          <p:cNvSpPr/>
          <p:nvPr/>
        </p:nvSpPr>
        <p:spPr>
          <a:xfrm>
            <a:off x="0" y="0"/>
            <a:ext cx="2051685" cy="1763395"/>
          </a:xfrm>
          <a:custGeom>
            <a:avLst/>
            <a:gdLst/>
            <a:ahLst/>
            <a:cxnLst/>
            <a:rect l="0" t="0" r="0" b="0"/>
            <a:pathLst>
              <a:path w="2051948" h="1764030">
                <a:moveTo>
                  <a:pt x="0" y="0"/>
                </a:moveTo>
                <a:lnTo>
                  <a:pt x="2051948" y="0"/>
                </a:lnTo>
                <a:lnTo>
                  <a:pt x="0" y="1764030"/>
                </a:lnTo>
                <a:lnTo>
                  <a:pt x="0" y="0"/>
                </a:lnTo>
                <a:close/>
              </a:path>
            </a:pathLst>
          </a:custGeom>
          <a:solidFill>
            <a:srgbClr val="00B050"/>
          </a:solidFill>
          <a:ln w="0" cap="flat"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66FF33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fr-FR" dirty="0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C3150CF2-D366-5A6E-8F13-2491E49A7A8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3596" b="13650"/>
          <a:stretch>
            <a:fillRect/>
          </a:stretch>
        </p:blipFill>
        <p:spPr>
          <a:xfrm>
            <a:off x="10890707" y="164237"/>
            <a:ext cx="1038797" cy="755747"/>
          </a:xfrm>
          <a:prstGeom prst="rect">
            <a:avLst/>
          </a:prstGeom>
        </p:spPr>
      </p:pic>
      <p:pic>
        <p:nvPicPr>
          <p:cNvPr id="4" name="Picture 2" descr="fiche › Pride Mobility France">
            <a:extLst>
              <a:ext uri="{FF2B5EF4-FFF2-40B4-BE49-F238E27FC236}">
                <a16:creationId xmlns:a16="http://schemas.microsoft.com/office/drawing/2014/main" id="{89E437DE-4385-97F4-1223-667F6D996F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1293" y="164237"/>
            <a:ext cx="1144327" cy="1144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893AA7AE-723F-A05B-59AA-7148E43D3AF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3830" y="1763395"/>
            <a:ext cx="5159034" cy="3764102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5571A6E6-A846-8EC1-0A71-623BA6DDA7CC}"/>
              </a:ext>
            </a:extLst>
          </p:cNvPr>
          <p:cNvSpPr txBox="1"/>
          <p:nvPr/>
        </p:nvSpPr>
        <p:spPr>
          <a:xfrm>
            <a:off x="6259276" y="1636905"/>
            <a:ext cx="5573219" cy="9643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400"/>
              </a:lnSpc>
            </a:pPr>
            <a:r>
              <a:rPr lang="fr-FR" sz="3200" dirty="0"/>
              <a:t>Dessine la monnaie manquante </a:t>
            </a:r>
          </a:p>
          <a:p>
            <a:pPr>
              <a:lnSpc>
                <a:spcPts val="3400"/>
              </a:lnSpc>
            </a:pPr>
            <a:r>
              <a:rPr lang="fr-FR" sz="3200" dirty="0"/>
              <a:t>pour faire la somme demandée.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68F204E5-5CE8-BE7B-94DE-2272BB3F9A8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59276" y="2814028"/>
            <a:ext cx="5493032" cy="221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67110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14531</TotalTime>
  <Words>897</Words>
  <Application>Microsoft Office PowerPoint</Application>
  <PresentationFormat>Grand écran</PresentationFormat>
  <Paragraphs>119</Paragraphs>
  <Slides>23</Slides>
  <Notes>19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23</vt:i4>
      </vt:variant>
    </vt:vector>
  </HeadingPairs>
  <TitlesOfParts>
    <vt:vector size="30" baseType="lpstr">
      <vt:lpstr>Arial</vt:lpstr>
      <vt:lpstr>BelleAllureCE</vt:lpstr>
      <vt:lpstr>Calibri</vt:lpstr>
      <vt:lpstr>Calibri Light</vt:lpstr>
      <vt:lpstr>KG Turning Tables</vt:lpstr>
      <vt:lpstr>Wingdings</vt:lpstr>
      <vt:lpstr>Thème Office</vt:lpstr>
      <vt:lpstr>PERIODE 3  séance 51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Laetitia</dc:creator>
  <cp:lastModifiedBy>VALERIE BAILLY</cp:lastModifiedBy>
  <cp:revision>319</cp:revision>
  <dcterms:created xsi:type="dcterms:W3CDTF">2018-07-28T07:30:27Z</dcterms:created>
  <dcterms:modified xsi:type="dcterms:W3CDTF">2026-01-02T08:49:43Z</dcterms:modified>
</cp:coreProperties>
</file>