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87" r:id="rId2"/>
    <p:sldId id="281" r:id="rId3"/>
    <p:sldId id="1344" r:id="rId4"/>
    <p:sldId id="1375" r:id="rId5"/>
    <p:sldId id="1376" r:id="rId6"/>
    <p:sldId id="467" r:id="rId7"/>
    <p:sldId id="1347" r:id="rId8"/>
    <p:sldId id="1377" r:id="rId9"/>
    <p:sldId id="1378" r:id="rId10"/>
    <p:sldId id="1379" r:id="rId11"/>
    <p:sldId id="1380" r:id="rId12"/>
    <p:sldId id="532" r:id="rId13"/>
    <p:sldId id="1370" r:id="rId14"/>
    <p:sldId id="1305" r:id="rId15"/>
    <p:sldId id="1381" r:id="rId16"/>
    <p:sldId id="1382" r:id="rId17"/>
    <p:sldId id="275" r:id="rId18"/>
    <p:sldId id="1351" r:id="rId19"/>
    <p:sldId id="1383" r:id="rId20"/>
    <p:sldId id="1385" r:id="rId21"/>
    <p:sldId id="1374" r:id="rId22"/>
    <p:sldId id="1384" r:id="rId23"/>
    <p:sldId id="1324" r:id="rId24"/>
    <p:sldId id="1386" r:id="rId25"/>
    <p:sldId id="1389" r:id="rId26"/>
    <p:sldId id="1388" r:id="rId27"/>
    <p:sldId id="1387" r:id="rId28"/>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FF6600"/>
    <a:srgbClr val="FECEF8"/>
    <a:srgbClr val="3333FF"/>
    <a:srgbClr val="9933FF"/>
    <a:srgbClr val="00FF00"/>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825" autoAdjust="0"/>
    <p:restoredTop sz="93741" autoAdjust="0"/>
  </p:normalViewPr>
  <p:slideViewPr>
    <p:cSldViewPr snapToGrid="0">
      <p:cViewPr varScale="1">
        <p:scale>
          <a:sx n="62" d="100"/>
          <a:sy n="62" d="100"/>
        </p:scale>
        <p:origin x="22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02/01/2026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67A804-957F-01CE-E060-DB61B6971A9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CDE22C0-4C44-B01A-FA7B-BB8BF7DCD47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4211BC9-00C0-E103-230E-0408F829BA9C}"/>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23C78A20-AE03-0CA3-0DEE-393BD6CAF3B4}"/>
              </a:ext>
            </a:extLst>
          </p:cNvPr>
          <p:cNvSpPr>
            <a:spLocks noGrp="1"/>
          </p:cNvSpPr>
          <p:nvPr>
            <p:ph type="sldNum" sz="quarter" idx="5"/>
          </p:nvPr>
        </p:nvSpPr>
        <p:spPr/>
        <p:txBody>
          <a:bodyPr/>
          <a:lstStyle/>
          <a:p>
            <a:fld id="{6346C204-3D0E-43E8-BBCD-7E99DCEB2462}" type="slidenum">
              <a:rPr lang="fr-FR" smtClean="0"/>
              <a:t>13</a:t>
            </a:fld>
            <a:endParaRPr lang="fr-FR"/>
          </a:p>
        </p:txBody>
      </p:sp>
    </p:spTree>
    <p:extLst>
      <p:ext uri="{BB962C8B-B14F-4D97-AF65-F5344CB8AC3E}">
        <p14:creationId xmlns:p14="http://schemas.microsoft.com/office/powerpoint/2010/main" val="13061953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DA7838-9ED3-4054-C0AA-D245785C565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A8E643D-A1A4-F252-F743-16A580E463F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78FC68F-7460-9D22-4EDB-659CDAA182A7}"/>
              </a:ext>
            </a:extLst>
          </p:cNvPr>
          <p:cNvSpPr>
            <a:spLocks noGrp="1"/>
          </p:cNvSpPr>
          <p:nvPr>
            <p:ph type="body" idx="1"/>
          </p:nvPr>
        </p:nvSpPr>
        <p:spPr/>
        <p:txBody>
          <a:bodyPr/>
          <a:lstStyle/>
          <a:p>
            <a:r>
              <a:rPr lang="fr-FR" dirty="0"/>
              <a:t>CP - Faire remarquer qu’il ressemble aux problèmes de la séance précédente : On cherche ce qu’il reste. </a:t>
            </a:r>
          </a:p>
          <a:p>
            <a:r>
              <a:rPr lang="fr-FR" dirty="0"/>
              <a:t>Expliciter collectivement chaque étape, en particulier la construction du schéma en barres : Dans notre histoire, on connait le total de parts, qu’on peut représenter avec une grande barre. Ce total est en fait constitué de deux par ties: les 3 parts des parents (barre rouge) et le reste, les parts des enfants, avec un «?» car on ne sait pas encore combien cela fait. Cette représentation peut être transformée en écriture mathématique: «3 + les parts des enfants est égal au total de 8». Et cette écriture-là, c’est l’équivalent d’une soustraction. Expliquer les autres représentations de la même façon.</a:t>
            </a:r>
          </a:p>
        </p:txBody>
      </p:sp>
      <p:sp>
        <p:nvSpPr>
          <p:cNvPr id="4" name="Espace réservé du numéro de diapositive 3">
            <a:extLst>
              <a:ext uri="{FF2B5EF4-FFF2-40B4-BE49-F238E27FC236}">
                <a16:creationId xmlns:a16="http://schemas.microsoft.com/office/drawing/2014/main" id="{C5395DBE-3E4C-B079-770C-116BA6251755}"/>
              </a:ext>
            </a:extLst>
          </p:cNvPr>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694306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C46AC-60D0-BA79-3696-BB0ABFB11C0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6DD5226-B90D-A6EE-53A9-4FFDC465CD7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5018A09-5F0A-588E-A519-05A4EEAE7C6A}"/>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862F6B29-6ED8-EA99-548D-033EDCEA4656}"/>
              </a:ext>
            </a:extLst>
          </p:cNvPr>
          <p:cNvSpPr>
            <a:spLocks noGrp="1"/>
          </p:cNvSpPr>
          <p:nvPr>
            <p:ph type="sldNum" sz="quarter" idx="5"/>
          </p:nvPr>
        </p:nvSpPr>
        <p:spPr/>
        <p:txBody>
          <a:bodyPr/>
          <a:lstStyle/>
          <a:p>
            <a:fld id="{6346C204-3D0E-43E8-BBCD-7E99DCEB2462}" type="slidenum">
              <a:rPr lang="fr-FR" smtClean="0"/>
              <a:t>15</a:t>
            </a:fld>
            <a:endParaRPr lang="fr-FR"/>
          </a:p>
        </p:txBody>
      </p:sp>
    </p:spTree>
    <p:extLst>
      <p:ext uri="{BB962C8B-B14F-4D97-AF65-F5344CB8AC3E}">
        <p14:creationId xmlns:p14="http://schemas.microsoft.com/office/powerpoint/2010/main" val="23156528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F3B386-EE91-F6B9-8C3D-0E3D9B2BE42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8B658E0-7696-FDFD-8903-7F4802DD287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910837E-31D4-4C34-9D7F-38CF19AB7240}"/>
              </a:ext>
            </a:extLst>
          </p:cNvPr>
          <p:cNvSpPr>
            <a:spLocks noGrp="1"/>
          </p:cNvSpPr>
          <p:nvPr>
            <p:ph type="body" idx="1"/>
          </p:nvPr>
        </p:nvSpPr>
        <p:spPr/>
        <p:txBody>
          <a:bodyPr/>
          <a:lstStyle/>
          <a:p>
            <a:r>
              <a:rPr lang="fr-FR" dirty="0"/>
              <a:t>.CP - Il est important que l’élève comprenne qu’il choisit le mode de représentation qui lui parle à ce stade de la scolarité. On présente différentes représentations, en insistant parfois sur le schéma en barres car il sera généralisé en CE1, mais l’élève doit se sentir libre d’adopter la démarche la plus naturelle et efficace pour lui.</a:t>
            </a:r>
          </a:p>
        </p:txBody>
      </p:sp>
      <p:sp>
        <p:nvSpPr>
          <p:cNvPr id="4" name="Espace réservé du numéro de diapositive 3">
            <a:extLst>
              <a:ext uri="{FF2B5EF4-FFF2-40B4-BE49-F238E27FC236}">
                <a16:creationId xmlns:a16="http://schemas.microsoft.com/office/drawing/2014/main" id="{597C01FF-F55C-1814-B0EA-47660B7F4A4E}"/>
              </a:ext>
            </a:extLst>
          </p:cNvPr>
          <p:cNvSpPr>
            <a:spLocks noGrp="1"/>
          </p:cNvSpPr>
          <p:nvPr>
            <p:ph type="sldNum" sz="quarter" idx="5"/>
          </p:nvPr>
        </p:nvSpPr>
        <p:spPr/>
        <p:txBody>
          <a:bodyPr/>
          <a:lstStyle/>
          <a:p>
            <a:fld id="{6346C204-3D0E-43E8-BBCD-7E99DCEB2462}" type="slidenum">
              <a:rPr lang="fr-FR" smtClean="0"/>
              <a:t>16</a:t>
            </a:fld>
            <a:endParaRPr lang="fr-FR"/>
          </a:p>
        </p:txBody>
      </p:sp>
    </p:spTree>
    <p:extLst>
      <p:ext uri="{BB962C8B-B14F-4D97-AF65-F5344CB8AC3E}">
        <p14:creationId xmlns:p14="http://schemas.microsoft.com/office/powerpoint/2010/main" val="8775463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2913E3-A955-C15D-2A03-41799D4FF2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3EAF229-7684-0AC3-56B9-8FF9A8E708E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244A6F2-BF29-61EA-DF26-10AB56CCF54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C6415270-3B93-AA08-122C-5CCAF5E65270}"/>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1521558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D6A467-BCC6-8341-8C35-9195ADB5FFF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933BB33-E285-3C35-8344-2D00047ACC5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83D2B63-74AE-35B6-B99F-6AEE3A883B7E}"/>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5F917D63-CA63-ABDD-B721-CE7776A27CCC}"/>
              </a:ext>
            </a:extLst>
          </p:cNvPr>
          <p:cNvSpPr>
            <a:spLocks noGrp="1"/>
          </p:cNvSpPr>
          <p:nvPr>
            <p:ph type="sldNum" sz="quarter" idx="5"/>
          </p:nvPr>
        </p:nvSpPr>
        <p:spPr/>
        <p:txBody>
          <a:bodyPr/>
          <a:lstStyle/>
          <a:p>
            <a:fld id="{6346C204-3D0E-43E8-BBCD-7E99DCEB2462}" type="slidenum">
              <a:rPr lang="fr-FR" smtClean="0"/>
              <a:t>19</a:t>
            </a:fld>
            <a:endParaRPr lang="fr-FR"/>
          </a:p>
        </p:txBody>
      </p:sp>
    </p:spTree>
    <p:extLst>
      <p:ext uri="{BB962C8B-B14F-4D97-AF65-F5344CB8AC3E}">
        <p14:creationId xmlns:p14="http://schemas.microsoft.com/office/powerpoint/2010/main" val="41310845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E43E9E-390A-0503-ABB5-D538E23469B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3EA97C1-E488-F5D5-1457-6C7EDEB47CE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1E56C00-2181-4741-1AAD-C843BEAA039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21D1240-EA66-CF74-B26B-70DE31C46384}"/>
              </a:ext>
            </a:extLst>
          </p:cNvPr>
          <p:cNvSpPr>
            <a:spLocks noGrp="1"/>
          </p:cNvSpPr>
          <p:nvPr>
            <p:ph type="sldNum" sz="quarter" idx="5"/>
          </p:nvPr>
        </p:nvSpPr>
        <p:spPr/>
        <p:txBody>
          <a:bodyPr/>
          <a:lstStyle/>
          <a:p>
            <a:fld id="{6346C204-3D0E-43E8-BBCD-7E99DCEB2462}" type="slidenum">
              <a:rPr lang="fr-FR" smtClean="0"/>
              <a:t>20</a:t>
            </a:fld>
            <a:endParaRPr lang="fr-FR"/>
          </a:p>
        </p:txBody>
      </p:sp>
    </p:spTree>
    <p:extLst>
      <p:ext uri="{BB962C8B-B14F-4D97-AF65-F5344CB8AC3E}">
        <p14:creationId xmlns:p14="http://schemas.microsoft.com/office/powerpoint/2010/main" val="2558155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274FB-025E-17A6-977B-5F2F323E8D4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B302CA1-87BA-5557-20A5-8953ADC2BA9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CB4226F-F38A-6B36-795B-B6E59CB7C311}"/>
              </a:ext>
            </a:extLst>
          </p:cNvPr>
          <p:cNvSpPr>
            <a:spLocks noGrp="1"/>
          </p:cNvSpPr>
          <p:nvPr>
            <p:ph type="body" idx="1"/>
          </p:nvPr>
        </p:nvSpPr>
        <p:spPr/>
        <p:txBody>
          <a:bodyPr/>
          <a:lstStyle/>
          <a:p>
            <a:r>
              <a:rPr lang="fr-FR" dirty="0"/>
              <a:t>CE1 – Présentation du Numerus 2 (en le montrant ou en </a:t>
            </a:r>
            <a:r>
              <a:rPr lang="fr-FR" dirty="0" err="1"/>
              <a:t>vidéoprojetant</a:t>
            </a:r>
            <a:r>
              <a:rPr lang="fr-FR" dirty="0"/>
              <a:t>). Expliquer que c’est la suite du mini-fichier Numerus 1. Distribuer à chaque élève son mini-fichier. Observer la 1re page. Faire verbaliser ce qu’on va entrainer avec ce mini-fichier : les représentations des nombres, les relations entre les nombres (comparer, ranger). Montrer la fleur sur la 1re page et rappeler comment trouver les différentes représentations (en particulier l’encadrement à l’unité et l’encadrement à la dizaine). Faire écrire le prénom.</a:t>
            </a:r>
          </a:p>
          <a:p>
            <a:endParaRPr lang="fr-FR" dirty="0"/>
          </a:p>
          <a:p>
            <a:r>
              <a:rPr lang="fr-FR" dirty="0"/>
              <a:t>Il s’agit de faire remarquer que la fleur a évolué depuis le début de l’année. C’est une façon de souligner les progrès des élèves, le fait qu’ils avancent dans les </a:t>
            </a:r>
            <a:r>
              <a:rPr lang="fr-FR" dirty="0" err="1"/>
              <a:t>appren</a:t>
            </a:r>
            <a:r>
              <a:rPr lang="fr-FR" dirty="0"/>
              <a:t> tissages et ils doivent en prendre conscience.</a:t>
            </a:r>
          </a:p>
        </p:txBody>
      </p:sp>
      <p:sp>
        <p:nvSpPr>
          <p:cNvPr id="4" name="Espace réservé du numéro de diapositive 3">
            <a:extLst>
              <a:ext uri="{FF2B5EF4-FFF2-40B4-BE49-F238E27FC236}">
                <a16:creationId xmlns:a16="http://schemas.microsoft.com/office/drawing/2014/main" id="{9BE73436-F9D4-24C7-8234-504F3A0560D5}"/>
              </a:ext>
            </a:extLst>
          </p:cNvPr>
          <p:cNvSpPr>
            <a:spLocks noGrp="1"/>
          </p:cNvSpPr>
          <p:nvPr>
            <p:ph type="sldNum" sz="quarter" idx="5"/>
          </p:nvPr>
        </p:nvSpPr>
        <p:spPr/>
        <p:txBody>
          <a:bodyPr/>
          <a:lstStyle/>
          <a:p>
            <a:fld id="{6346C204-3D0E-43E8-BBCD-7E99DCEB2462}" type="slidenum">
              <a:rPr lang="fr-FR" smtClean="0"/>
              <a:t>21</a:t>
            </a:fld>
            <a:endParaRPr lang="fr-FR"/>
          </a:p>
        </p:txBody>
      </p:sp>
    </p:spTree>
    <p:extLst>
      <p:ext uri="{BB962C8B-B14F-4D97-AF65-F5344CB8AC3E}">
        <p14:creationId xmlns:p14="http://schemas.microsoft.com/office/powerpoint/2010/main" val="7735016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D0CE09-6AFF-69E8-8224-3577BA77986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7095E70-2797-0211-1320-959D5487609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1C70954-0C57-0DBB-96FC-F03215F789C2}"/>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2FCD9F5-A992-9C78-87B5-CEAC9558B049}"/>
              </a:ext>
            </a:extLst>
          </p:cNvPr>
          <p:cNvSpPr>
            <a:spLocks noGrp="1"/>
          </p:cNvSpPr>
          <p:nvPr>
            <p:ph type="sldNum" sz="quarter" idx="5"/>
          </p:nvPr>
        </p:nvSpPr>
        <p:spPr/>
        <p:txBody>
          <a:bodyPr/>
          <a:lstStyle/>
          <a:p>
            <a:fld id="{6346C204-3D0E-43E8-BBCD-7E99DCEB2462}" type="slidenum">
              <a:rPr lang="fr-FR" smtClean="0"/>
              <a:t>22</a:t>
            </a:fld>
            <a:endParaRPr lang="fr-FR"/>
          </a:p>
        </p:txBody>
      </p:sp>
    </p:spTree>
    <p:extLst>
      <p:ext uri="{BB962C8B-B14F-4D97-AF65-F5344CB8AC3E}">
        <p14:creationId xmlns:p14="http://schemas.microsoft.com/office/powerpoint/2010/main" val="2445233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23</a:t>
            </a:fld>
            <a:endParaRPr lang="fr-FR"/>
          </a:p>
        </p:txBody>
      </p:sp>
    </p:spTree>
    <p:extLst>
      <p:ext uri="{BB962C8B-B14F-4D97-AF65-F5344CB8AC3E}">
        <p14:creationId xmlns:p14="http://schemas.microsoft.com/office/powerpoint/2010/main" val="810574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8E0868-A6FA-75A0-0396-7D4422C9124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928C42B-C4E4-3511-BBD8-4A197A021D9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33B8037-E290-B510-668C-CCFCA6015C0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6C951DE3-38E9-01D8-CA3F-9980BFADC5C4}"/>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60010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4E1B4-E0FD-2467-1C46-BB3E8F13E70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7A7BF8A-CE47-1767-C961-BFD2193E59F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7735757-546A-BD1F-BF6C-E3B657DDB8A0}"/>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A5040E83-6B6D-6E5B-6ADD-DEB8AD82EC4B}"/>
              </a:ext>
            </a:extLst>
          </p:cNvPr>
          <p:cNvSpPr>
            <a:spLocks noGrp="1"/>
          </p:cNvSpPr>
          <p:nvPr>
            <p:ph type="sldNum" sz="quarter" idx="5"/>
          </p:nvPr>
        </p:nvSpPr>
        <p:spPr/>
        <p:txBody>
          <a:bodyPr/>
          <a:lstStyle/>
          <a:p>
            <a:fld id="{6346C204-3D0E-43E8-BBCD-7E99DCEB2462}" type="slidenum">
              <a:rPr lang="fr-FR" smtClean="0"/>
              <a:t>24</a:t>
            </a:fld>
            <a:endParaRPr lang="fr-FR"/>
          </a:p>
        </p:txBody>
      </p:sp>
    </p:spTree>
    <p:extLst>
      <p:ext uri="{BB962C8B-B14F-4D97-AF65-F5344CB8AC3E}">
        <p14:creationId xmlns:p14="http://schemas.microsoft.com/office/powerpoint/2010/main" val="36991102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239E2-BA34-5998-58E2-C53C0FB4246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1381364-EF86-64C7-B7D8-8524E1AC3D0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1AEFA55-C38B-D777-2B38-5166B80C7AF6}"/>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AD832AB-7FD5-8B88-9883-2A281716EBFA}"/>
              </a:ext>
            </a:extLst>
          </p:cNvPr>
          <p:cNvSpPr>
            <a:spLocks noGrp="1"/>
          </p:cNvSpPr>
          <p:nvPr>
            <p:ph type="sldNum" sz="quarter" idx="5"/>
          </p:nvPr>
        </p:nvSpPr>
        <p:spPr/>
        <p:txBody>
          <a:bodyPr/>
          <a:lstStyle/>
          <a:p>
            <a:fld id="{6346C204-3D0E-43E8-BBCD-7E99DCEB2462}" type="slidenum">
              <a:rPr lang="fr-FR" smtClean="0"/>
              <a:t>25</a:t>
            </a:fld>
            <a:endParaRPr lang="fr-FR"/>
          </a:p>
        </p:txBody>
      </p:sp>
    </p:spTree>
    <p:extLst>
      <p:ext uri="{BB962C8B-B14F-4D97-AF65-F5344CB8AC3E}">
        <p14:creationId xmlns:p14="http://schemas.microsoft.com/office/powerpoint/2010/main" val="21936553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5DF8FA-76EC-DC01-DFD7-CAA96FE85F6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E92B769-5C7F-A0F6-4A62-48F98287ACE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6DE30E0-FF2B-02F7-B1E5-5E76D4EFC944}"/>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C2F9B272-BB81-1393-1FCA-4D3B00E3CD61}"/>
              </a:ext>
            </a:extLst>
          </p:cNvPr>
          <p:cNvSpPr>
            <a:spLocks noGrp="1"/>
          </p:cNvSpPr>
          <p:nvPr>
            <p:ph type="sldNum" sz="quarter" idx="5"/>
          </p:nvPr>
        </p:nvSpPr>
        <p:spPr/>
        <p:txBody>
          <a:bodyPr/>
          <a:lstStyle/>
          <a:p>
            <a:fld id="{6346C204-3D0E-43E8-BBCD-7E99DCEB2462}" type="slidenum">
              <a:rPr lang="fr-FR" smtClean="0"/>
              <a:t>26</a:t>
            </a:fld>
            <a:endParaRPr lang="fr-FR"/>
          </a:p>
        </p:txBody>
      </p:sp>
    </p:spTree>
    <p:extLst>
      <p:ext uri="{BB962C8B-B14F-4D97-AF65-F5344CB8AC3E}">
        <p14:creationId xmlns:p14="http://schemas.microsoft.com/office/powerpoint/2010/main" val="16640202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D7B075-47AA-A78A-E763-CAD78F31AF7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62307EE-5A7D-838B-17B3-ACA00FD4845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2A6FEFD-26EE-2871-8B0E-140B12DF62F2}"/>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88197BD-8C88-D26B-A833-11671A0BDC40}"/>
              </a:ext>
            </a:extLst>
          </p:cNvPr>
          <p:cNvSpPr>
            <a:spLocks noGrp="1"/>
          </p:cNvSpPr>
          <p:nvPr>
            <p:ph type="sldNum" sz="quarter" idx="5"/>
          </p:nvPr>
        </p:nvSpPr>
        <p:spPr/>
        <p:txBody>
          <a:bodyPr/>
          <a:lstStyle/>
          <a:p>
            <a:fld id="{6346C204-3D0E-43E8-BBCD-7E99DCEB2462}" type="slidenum">
              <a:rPr lang="fr-FR" smtClean="0"/>
              <a:t>27</a:t>
            </a:fld>
            <a:endParaRPr lang="fr-FR"/>
          </a:p>
        </p:txBody>
      </p:sp>
    </p:spTree>
    <p:extLst>
      <p:ext uri="{BB962C8B-B14F-4D97-AF65-F5344CB8AC3E}">
        <p14:creationId xmlns:p14="http://schemas.microsoft.com/office/powerpoint/2010/main" val="247871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4A426-E822-DD73-C8F6-0ABA4C3829C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B5F1764-F159-24EB-998C-33CF1C31627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0FE0958-868C-7F02-BA3E-75CD15601D72}"/>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D31D600-0962-360D-31CA-32DD9F1D0795}"/>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3689706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E2F101-EABF-6639-E4A5-3C789A69114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69ACAA2-7612-E192-BDEE-0F127EE0FC0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B419ED9-76BB-8790-4EB1-504AFDCAEFFD}"/>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6CB3649F-BF1A-E55C-96FC-3833D97F4B51}"/>
              </a:ext>
            </a:extLst>
          </p:cNvPr>
          <p:cNvSpPr>
            <a:spLocks noGrp="1"/>
          </p:cNvSpPr>
          <p:nvPr>
            <p:ph type="sldNum" sz="quarter" idx="5"/>
          </p:nvPr>
        </p:nvSpPr>
        <p:spPr/>
        <p:txBody>
          <a:bodyPr/>
          <a:lstStyle/>
          <a:p>
            <a:fld id="{6346C204-3D0E-43E8-BBCD-7E99DCEB2462}" type="slidenum">
              <a:rPr lang="fr-FR" smtClean="0"/>
              <a:t>5</a:t>
            </a:fld>
            <a:endParaRPr lang="fr-FR"/>
          </a:p>
        </p:txBody>
      </p:sp>
    </p:spTree>
    <p:extLst>
      <p:ext uri="{BB962C8B-B14F-4D97-AF65-F5344CB8AC3E}">
        <p14:creationId xmlns:p14="http://schemas.microsoft.com/office/powerpoint/2010/main" val="9305892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BEBBD9-A83F-4F9B-55D0-369630D7288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6CFEB4A-C40F-AD66-9C06-B4225BFF8C3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8A3BCD0-2602-C8BC-D47B-22A8A64C7710}"/>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34701FF-B59B-8865-3811-FBB545DC0E94}"/>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3645486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C45A5F-C35C-A70E-3D09-7C69BD7C827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72D04FB-15E0-F8B8-8032-E1AD66EA44B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0E973DE-823C-EAAE-A6C8-5D4DAB42601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F79CE34-0B7A-E220-2D25-BACFDE5F55FD}"/>
              </a:ext>
            </a:extLst>
          </p:cNvPr>
          <p:cNvSpPr>
            <a:spLocks noGrp="1"/>
          </p:cNvSpPr>
          <p:nvPr>
            <p:ph type="sldNum" sz="quarter" idx="5"/>
          </p:nvPr>
        </p:nvSpPr>
        <p:spPr/>
        <p:txBody>
          <a:bodyPr/>
          <a:lstStyle/>
          <a:p>
            <a:fld id="{6346C204-3D0E-43E8-BBCD-7E99DCEB2462}" type="slidenum">
              <a:rPr lang="fr-FR" smtClean="0"/>
              <a:t>8</a:t>
            </a:fld>
            <a:endParaRPr lang="fr-FR"/>
          </a:p>
        </p:txBody>
      </p:sp>
    </p:spTree>
    <p:extLst>
      <p:ext uri="{BB962C8B-B14F-4D97-AF65-F5344CB8AC3E}">
        <p14:creationId xmlns:p14="http://schemas.microsoft.com/office/powerpoint/2010/main" val="6525625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3DE28E-E6EC-304F-F160-9636F6D36FE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73B6FFC-AA2D-2C5C-2CC9-914BD8E8512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15E9207-DF53-EFFB-BF5C-BF9FA720A60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166676C-97E4-7818-FC0F-11156ABC3E38}"/>
              </a:ext>
            </a:extLst>
          </p:cNvPr>
          <p:cNvSpPr>
            <a:spLocks noGrp="1"/>
          </p:cNvSpPr>
          <p:nvPr>
            <p:ph type="sldNum" sz="quarter" idx="5"/>
          </p:nvPr>
        </p:nvSpPr>
        <p:spPr/>
        <p:txBody>
          <a:bodyPr/>
          <a:lstStyle/>
          <a:p>
            <a:fld id="{6346C204-3D0E-43E8-BBCD-7E99DCEB2462}" type="slidenum">
              <a:rPr lang="fr-FR" smtClean="0"/>
              <a:t>9</a:t>
            </a:fld>
            <a:endParaRPr lang="fr-FR"/>
          </a:p>
        </p:txBody>
      </p:sp>
    </p:spTree>
    <p:extLst>
      <p:ext uri="{BB962C8B-B14F-4D97-AF65-F5344CB8AC3E}">
        <p14:creationId xmlns:p14="http://schemas.microsoft.com/office/powerpoint/2010/main" val="39263621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C1F7B3-EA46-E2A0-4BD5-B2D29693D83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864D444-FC80-4D21-39DA-16B28E40928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1EA5B90-861D-EEF7-DA59-6EEFB24578D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65154AB-28AF-7D4A-AD88-1318C77E8707}"/>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42593981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ACDF25-2364-76E4-B26E-331917662A3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E2ADFC6-4FD3-06EA-C2D2-97ABB072A21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59DC032-DDA1-DFE5-4F3E-2D0392431B40}"/>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E420503-B6AA-C5EE-B15C-234EC8D64C80}"/>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3748160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02/01/2026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3.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3.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4.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5.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6.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7.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3</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50</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0390E9-10B6-B252-BFBF-176141A09AE9}"/>
            </a:ext>
          </a:extLst>
        </p:cNvPr>
        <p:cNvGrpSpPr/>
        <p:nvPr/>
      </p:nvGrpSpPr>
      <p:grpSpPr>
        <a:xfrm>
          <a:off x="0" y="0"/>
          <a:ext cx="0" cy="0"/>
          <a:chOff x="0" y="0"/>
          <a:chExt cx="0" cy="0"/>
        </a:xfrm>
      </p:grpSpPr>
      <p:cxnSp>
        <p:nvCxnSpPr>
          <p:cNvPr id="9" name="Connecteur droit 8">
            <a:extLst>
              <a:ext uri="{FF2B5EF4-FFF2-40B4-BE49-F238E27FC236}">
                <a16:creationId xmlns:a16="http://schemas.microsoft.com/office/drawing/2014/main" id="{9D52C46A-92AD-D013-EDBB-EE3A05DE80C6}"/>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hape 105">
            <a:extLst>
              <a:ext uri="{FF2B5EF4-FFF2-40B4-BE49-F238E27FC236}">
                <a16:creationId xmlns:a16="http://schemas.microsoft.com/office/drawing/2014/main" id="{117002E1-56B2-9AC5-5ED8-2A64C079F86D}"/>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pic>
        <p:nvPicPr>
          <p:cNvPr id="18" name="Image 17">
            <a:extLst>
              <a:ext uri="{FF2B5EF4-FFF2-40B4-BE49-F238E27FC236}">
                <a16:creationId xmlns:a16="http://schemas.microsoft.com/office/drawing/2014/main" id="{77F8B817-2C33-A644-51B3-286C3B714284}"/>
              </a:ext>
            </a:extLst>
          </p:cNvPr>
          <p:cNvPicPr>
            <a:picLocks noChangeAspect="1"/>
          </p:cNvPicPr>
          <p:nvPr/>
        </p:nvPicPr>
        <p:blipFill>
          <a:blip r:embed="rId3"/>
          <a:srcRect t="13596" b="13650"/>
          <a:stretch>
            <a:fillRect/>
          </a:stretch>
        </p:blipFill>
        <p:spPr>
          <a:xfrm>
            <a:off x="5423670" y="263403"/>
            <a:ext cx="1038797" cy="755747"/>
          </a:xfrm>
          <a:prstGeom prst="rect">
            <a:avLst/>
          </a:prstGeom>
        </p:spPr>
      </p:pic>
      <p:sp>
        <p:nvSpPr>
          <p:cNvPr id="2" name="ZoneTexte 1">
            <a:extLst>
              <a:ext uri="{FF2B5EF4-FFF2-40B4-BE49-F238E27FC236}">
                <a16:creationId xmlns:a16="http://schemas.microsoft.com/office/drawing/2014/main" id="{078EB25A-4E63-5280-F7C6-84D1D9A81A99}"/>
              </a:ext>
            </a:extLst>
          </p:cNvPr>
          <p:cNvSpPr txBox="1"/>
          <p:nvPr/>
        </p:nvSpPr>
        <p:spPr>
          <a:xfrm>
            <a:off x="226032" y="1461272"/>
            <a:ext cx="5717037" cy="1077218"/>
          </a:xfrm>
          <a:prstGeom prst="rect">
            <a:avLst/>
          </a:prstGeom>
          <a:noFill/>
        </p:spPr>
        <p:txBody>
          <a:bodyPr wrap="square" rtlCol="0">
            <a:spAutoFit/>
          </a:bodyPr>
          <a:lstStyle/>
          <a:p>
            <a:r>
              <a:rPr lang="fr-FR" sz="3200" dirty="0">
                <a:cs typeface="Arial" panose="020B0604020202020204" pitchFamily="34" charset="0"/>
              </a:rPr>
              <a:t>Dessine la monnaie manquante </a:t>
            </a:r>
            <a:br>
              <a:rPr lang="fr-FR" sz="3200" dirty="0">
                <a:cs typeface="Arial" panose="020B0604020202020204" pitchFamily="34" charset="0"/>
              </a:rPr>
            </a:br>
            <a:r>
              <a:rPr lang="fr-FR" sz="3200" dirty="0">
                <a:cs typeface="Arial" panose="020B0604020202020204" pitchFamily="34" charset="0"/>
              </a:rPr>
              <a:t>pour faire la somme demandée</a:t>
            </a:r>
            <a:endParaRPr lang="fr-FR" sz="3200" dirty="0"/>
          </a:p>
        </p:txBody>
      </p:sp>
      <p:sp>
        <p:nvSpPr>
          <p:cNvPr id="3" name="ZoneTexte 2">
            <a:extLst>
              <a:ext uri="{FF2B5EF4-FFF2-40B4-BE49-F238E27FC236}">
                <a16:creationId xmlns:a16="http://schemas.microsoft.com/office/drawing/2014/main" id="{CDC54F07-1434-359A-FC45-77CD82691E56}"/>
              </a:ext>
            </a:extLst>
          </p:cNvPr>
          <p:cNvSpPr txBox="1"/>
          <p:nvPr/>
        </p:nvSpPr>
        <p:spPr>
          <a:xfrm>
            <a:off x="6462467" y="1461272"/>
            <a:ext cx="5166839" cy="1077218"/>
          </a:xfrm>
          <a:prstGeom prst="rect">
            <a:avLst/>
          </a:prstGeom>
          <a:noFill/>
        </p:spPr>
        <p:txBody>
          <a:bodyPr wrap="square" rtlCol="0">
            <a:spAutoFit/>
          </a:bodyPr>
          <a:lstStyle/>
          <a:p>
            <a:r>
              <a:rPr lang="fr-FR" sz="3200" dirty="0">
                <a:latin typeface="Arial" panose="020B0604020202020204" pitchFamily="34" charset="0"/>
                <a:cs typeface="Arial" panose="020B0604020202020204" pitchFamily="34" charset="0"/>
              </a:rPr>
              <a:t>Ecris sous la forme d’une multiplication</a:t>
            </a:r>
          </a:p>
        </p:txBody>
      </p:sp>
      <p:pic>
        <p:nvPicPr>
          <p:cNvPr id="11" name="Image 10">
            <a:extLst>
              <a:ext uri="{FF2B5EF4-FFF2-40B4-BE49-F238E27FC236}">
                <a16:creationId xmlns:a16="http://schemas.microsoft.com/office/drawing/2014/main" id="{6A6C8208-8379-7627-8A94-FBB4A49C35D0}"/>
              </a:ext>
            </a:extLst>
          </p:cNvPr>
          <p:cNvPicPr>
            <a:picLocks noChangeAspect="1"/>
          </p:cNvPicPr>
          <p:nvPr/>
        </p:nvPicPr>
        <p:blipFill>
          <a:blip r:embed="rId4"/>
          <a:srcRect t="55367"/>
          <a:stretch>
            <a:fillRect/>
          </a:stretch>
        </p:blipFill>
        <p:spPr>
          <a:xfrm>
            <a:off x="7439847" y="4674742"/>
            <a:ext cx="3204082" cy="1530847"/>
          </a:xfrm>
          <a:prstGeom prst="rect">
            <a:avLst/>
          </a:prstGeom>
        </p:spPr>
      </p:pic>
      <p:pic>
        <p:nvPicPr>
          <p:cNvPr id="7" name="Image 6">
            <a:extLst>
              <a:ext uri="{FF2B5EF4-FFF2-40B4-BE49-F238E27FC236}">
                <a16:creationId xmlns:a16="http://schemas.microsoft.com/office/drawing/2014/main" id="{A8DBF6F0-1AB4-928F-6D0D-42DE595A6F49}"/>
              </a:ext>
            </a:extLst>
          </p:cNvPr>
          <p:cNvPicPr>
            <a:picLocks noChangeAspect="1"/>
          </p:cNvPicPr>
          <p:nvPr/>
        </p:nvPicPr>
        <p:blipFill>
          <a:blip r:embed="rId5"/>
          <a:stretch>
            <a:fillRect/>
          </a:stretch>
        </p:blipFill>
        <p:spPr>
          <a:xfrm>
            <a:off x="7185280" y="2654232"/>
            <a:ext cx="3046798" cy="2020509"/>
          </a:xfrm>
          <a:prstGeom prst="rect">
            <a:avLst/>
          </a:prstGeom>
        </p:spPr>
      </p:pic>
      <p:pic>
        <p:nvPicPr>
          <p:cNvPr id="12" name="Image 11">
            <a:extLst>
              <a:ext uri="{FF2B5EF4-FFF2-40B4-BE49-F238E27FC236}">
                <a16:creationId xmlns:a16="http://schemas.microsoft.com/office/drawing/2014/main" id="{39EFB9DD-C76F-00CE-9E31-44E09B141FF8}"/>
              </a:ext>
            </a:extLst>
          </p:cNvPr>
          <p:cNvPicPr>
            <a:picLocks noChangeAspect="1"/>
          </p:cNvPicPr>
          <p:nvPr/>
        </p:nvPicPr>
        <p:blipFill>
          <a:blip r:embed="rId6"/>
          <a:stretch>
            <a:fillRect/>
          </a:stretch>
        </p:blipFill>
        <p:spPr>
          <a:xfrm>
            <a:off x="489699" y="2538490"/>
            <a:ext cx="5144903" cy="3492440"/>
          </a:xfrm>
          <a:prstGeom prst="rect">
            <a:avLst/>
          </a:prstGeom>
        </p:spPr>
      </p:pic>
    </p:spTree>
    <p:extLst>
      <p:ext uri="{BB962C8B-B14F-4D97-AF65-F5344CB8AC3E}">
        <p14:creationId xmlns:p14="http://schemas.microsoft.com/office/powerpoint/2010/main" val="21372768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A5929C-37BC-DE07-5411-DCE9F2668089}"/>
            </a:ext>
          </a:extLst>
        </p:cNvPr>
        <p:cNvGrpSpPr/>
        <p:nvPr/>
      </p:nvGrpSpPr>
      <p:grpSpPr>
        <a:xfrm>
          <a:off x="0" y="0"/>
          <a:ext cx="0" cy="0"/>
          <a:chOff x="0" y="0"/>
          <a:chExt cx="0" cy="0"/>
        </a:xfrm>
      </p:grpSpPr>
      <p:cxnSp>
        <p:nvCxnSpPr>
          <p:cNvPr id="9" name="Connecteur droit 8">
            <a:extLst>
              <a:ext uri="{FF2B5EF4-FFF2-40B4-BE49-F238E27FC236}">
                <a16:creationId xmlns:a16="http://schemas.microsoft.com/office/drawing/2014/main" id="{D4CE17CB-B9DB-295E-E8FB-E21EF4298495}"/>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hape 105">
            <a:extLst>
              <a:ext uri="{FF2B5EF4-FFF2-40B4-BE49-F238E27FC236}">
                <a16:creationId xmlns:a16="http://schemas.microsoft.com/office/drawing/2014/main" id="{1DB298D5-2447-EADE-D113-421AE2FBDE73}"/>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pic>
        <p:nvPicPr>
          <p:cNvPr id="18" name="Image 17">
            <a:extLst>
              <a:ext uri="{FF2B5EF4-FFF2-40B4-BE49-F238E27FC236}">
                <a16:creationId xmlns:a16="http://schemas.microsoft.com/office/drawing/2014/main" id="{784D83B8-D1A8-5ECB-4D5A-FEFC5E53499B}"/>
              </a:ext>
            </a:extLst>
          </p:cNvPr>
          <p:cNvPicPr>
            <a:picLocks noChangeAspect="1"/>
          </p:cNvPicPr>
          <p:nvPr/>
        </p:nvPicPr>
        <p:blipFill>
          <a:blip r:embed="rId3"/>
          <a:srcRect t="13596" b="13650"/>
          <a:stretch>
            <a:fillRect/>
          </a:stretch>
        </p:blipFill>
        <p:spPr>
          <a:xfrm>
            <a:off x="5423670" y="263403"/>
            <a:ext cx="1038797" cy="755747"/>
          </a:xfrm>
          <a:prstGeom prst="rect">
            <a:avLst/>
          </a:prstGeom>
        </p:spPr>
      </p:pic>
      <p:sp>
        <p:nvSpPr>
          <p:cNvPr id="2" name="ZoneTexte 1">
            <a:extLst>
              <a:ext uri="{FF2B5EF4-FFF2-40B4-BE49-F238E27FC236}">
                <a16:creationId xmlns:a16="http://schemas.microsoft.com/office/drawing/2014/main" id="{8773999F-4F87-7AF7-89E0-CDADC46D0941}"/>
              </a:ext>
            </a:extLst>
          </p:cNvPr>
          <p:cNvSpPr txBox="1"/>
          <p:nvPr/>
        </p:nvSpPr>
        <p:spPr>
          <a:xfrm>
            <a:off x="226032" y="1461272"/>
            <a:ext cx="5717037" cy="1077218"/>
          </a:xfrm>
          <a:prstGeom prst="rect">
            <a:avLst/>
          </a:prstGeom>
          <a:noFill/>
        </p:spPr>
        <p:txBody>
          <a:bodyPr wrap="square" rtlCol="0">
            <a:spAutoFit/>
          </a:bodyPr>
          <a:lstStyle/>
          <a:p>
            <a:r>
              <a:rPr lang="fr-FR" sz="3200" dirty="0">
                <a:cs typeface="Arial" panose="020B0604020202020204" pitchFamily="34" charset="0"/>
              </a:rPr>
              <a:t>Dessine la monnaie manquante </a:t>
            </a:r>
            <a:br>
              <a:rPr lang="fr-FR" sz="3200" dirty="0">
                <a:cs typeface="Arial" panose="020B0604020202020204" pitchFamily="34" charset="0"/>
              </a:rPr>
            </a:br>
            <a:r>
              <a:rPr lang="fr-FR" sz="3200" dirty="0">
                <a:cs typeface="Arial" panose="020B0604020202020204" pitchFamily="34" charset="0"/>
              </a:rPr>
              <a:t>pour faire la somme demandée</a:t>
            </a:r>
            <a:endParaRPr lang="fr-FR" sz="3200" dirty="0"/>
          </a:p>
        </p:txBody>
      </p:sp>
      <p:sp>
        <p:nvSpPr>
          <p:cNvPr id="3" name="ZoneTexte 2">
            <a:extLst>
              <a:ext uri="{FF2B5EF4-FFF2-40B4-BE49-F238E27FC236}">
                <a16:creationId xmlns:a16="http://schemas.microsoft.com/office/drawing/2014/main" id="{C1938381-AC0E-B97C-7559-FA14E3F611E1}"/>
              </a:ext>
            </a:extLst>
          </p:cNvPr>
          <p:cNvSpPr txBox="1"/>
          <p:nvPr/>
        </p:nvSpPr>
        <p:spPr>
          <a:xfrm>
            <a:off x="6462467" y="1461272"/>
            <a:ext cx="5166839" cy="1077218"/>
          </a:xfrm>
          <a:prstGeom prst="rect">
            <a:avLst/>
          </a:prstGeom>
          <a:noFill/>
        </p:spPr>
        <p:txBody>
          <a:bodyPr wrap="square" rtlCol="0">
            <a:spAutoFit/>
          </a:bodyPr>
          <a:lstStyle/>
          <a:p>
            <a:r>
              <a:rPr lang="fr-FR" sz="3200" dirty="0">
                <a:latin typeface="Arial" panose="020B0604020202020204" pitchFamily="34" charset="0"/>
                <a:cs typeface="Arial" panose="020B0604020202020204" pitchFamily="34" charset="0"/>
              </a:rPr>
              <a:t>Ecris sous la forme d’une multiplication</a:t>
            </a:r>
          </a:p>
        </p:txBody>
      </p:sp>
      <p:pic>
        <p:nvPicPr>
          <p:cNvPr id="11" name="Image 10">
            <a:extLst>
              <a:ext uri="{FF2B5EF4-FFF2-40B4-BE49-F238E27FC236}">
                <a16:creationId xmlns:a16="http://schemas.microsoft.com/office/drawing/2014/main" id="{C8206800-18C4-CD3A-3C02-E05670F52DD6}"/>
              </a:ext>
            </a:extLst>
          </p:cNvPr>
          <p:cNvPicPr>
            <a:picLocks noChangeAspect="1"/>
          </p:cNvPicPr>
          <p:nvPr/>
        </p:nvPicPr>
        <p:blipFill>
          <a:blip r:embed="rId4"/>
          <a:srcRect t="55367"/>
          <a:stretch>
            <a:fillRect/>
          </a:stretch>
        </p:blipFill>
        <p:spPr>
          <a:xfrm>
            <a:off x="7439847" y="4674742"/>
            <a:ext cx="3204082" cy="1530847"/>
          </a:xfrm>
          <a:prstGeom prst="rect">
            <a:avLst/>
          </a:prstGeom>
        </p:spPr>
      </p:pic>
      <p:pic>
        <p:nvPicPr>
          <p:cNvPr id="6" name="Image 5">
            <a:extLst>
              <a:ext uri="{FF2B5EF4-FFF2-40B4-BE49-F238E27FC236}">
                <a16:creationId xmlns:a16="http://schemas.microsoft.com/office/drawing/2014/main" id="{D6C323E2-5CC3-CDA6-9C04-2EC8B1B3EA4B}"/>
              </a:ext>
            </a:extLst>
          </p:cNvPr>
          <p:cNvPicPr>
            <a:picLocks noChangeAspect="1"/>
          </p:cNvPicPr>
          <p:nvPr/>
        </p:nvPicPr>
        <p:blipFill>
          <a:blip r:embed="rId5"/>
          <a:stretch>
            <a:fillRect/>
          </a:stretch>
        </p:blipFill>
        <p:spPr>
          <a:xfrm>
            <a:off x="6923476" y="2538490"/>
            <a:ext cx="4236823" cy="2219857"/>
          </a:xfrm>
          <a:prstGeom prst="rect">
            <a:avLst/>
          </a:prstGeom>
        </p:spPr>
      </p:pic>
      <p:pic>
        <p:nvPicPr>
          <p:cNvPr id="10" name="Image 9">
            <a:extLst>
              <a:ext uri="{FF2B5EF4-FFF2-40B4-BE49-F238E27FC236}">
                <a16:creationId xmlns:a16="http://schemas.microsoft.com/office/drawing/2014/main" id="{24E889B3-C9AD-409E-201B-9E9E803E185C}"/>
              </a:ext>
            </a:extLst>
          </p:cNvPr>
          <p:cNvPicPr>
            <a:picLocks noChangeAspect="1"/>
          </p:cNvPicPr>
          <p:nvPr/>
        </p:nvPicPr>
        <p:blipFill>
          <a:blip r:embed="rId6"/>
          <a:stretch>
            <a:fillRect/>
          </a:stretch>
        </p:blipFill>
        <p:spPr>
          <a:xfrm>
            <a:off x="648262" y="2538490"/>
            <a:ext cx="4932303" cy="3358876"/>
          </a:xfrm>
          <a:prstGeom prst="rect">
            <a:avLst/>
          </a:prstGeom>
        </p:spPr>
      </p:pic>
    </p:spTree>
    <p:extLst>
      <p:ext uri="{BB962C8B-B14F-4D97-AF65-F5344CB8AC3E}">
        <p14:creationId xmlns:p14="http://schemas.microsoft.com/office/powerpoint/2010/main" val="8987008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78315"/>
              <a:ext cx="8137133" cy="2900281"/>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modélise la stratégie P4 : je cherche une partie d’une collection quand on enlève quelque chose</a:t>
              </a: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additifs</a:t>
              </a:r>
            </a:p>
            <a:p>
              <a:pPr marL="457200" indent="-457200">
                <a:buFont typeface="Wingdings" panose="05000000000000000000" pitchFamily="2" charset="2"/>
                <a:buChar char="è"/>
              </a:pPr>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0273531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216F7-31A5-AD62-2C8C-2A57D7A4B344}"/>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7B2BED32-312E-D0D7-0268-509031D21D82}"/>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14" name="Connecteur droit 13">
            <a:extLst>
              <a:ext uri="{FF2B5EF4-FFF2-40B4-BE49-F238E27FC236}">
                <a16:creationId xmlns:a16="http://schemas.microsoft.com/office/drawing/2014/main" id="{BC945CDB-9C29-6F23-B8E9-7F7AC357A3B3}"/>
              </a:ext>
            </a:extLst>
          </p:cNvPr>
          <p:cNvCxnSpPr>
            <a:cxnSpLocks/>
          </p:cNvCxnSpPr>
          <p:nvPr/>
        </p:nvCxnSpPr>
        <p:spPr>
          <a:xfrm>
            <a:off x="6056085" y="2621423"/>
            <a:ext cx="1" cy="3996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Image 1">
            <a:extLst>
              <a:ext uri="{FF2B5EF4-FFF2-40B4-BE49-F238E27FC236}">
                <a16:creationId xmlns:a16="http://schemas.microsoft.com/office/drawing/2014/main" id="{1B24B94E-841E-6FD9-7241-B81811FD860F}"/>
              </a:ext>
            </a:extLst>
          </p:cNvPr>
          <p:cNvPicPr>
            <a:picLocks noChangeAspect="1"/>
          </p:cNvPicPr>
          <p:nvPr/>
        </p:nvPicPr>
        <p:blipFill>
          <a:blip r:embed="rId3"/>
          <a:stretch>
            <a:fillRect/>
          </a:stretch>
        </p:blipFill>
        <p:spPr>
          <a:xfrm>
            <a:off x="2615252" y="400737"/>
            <a:ext cx="6881665" cy="5679628"/>
          </a:xfrm>
          <a:prstGeom prst="rect">
            <a:avLst/>
          </a:prstGeom>
        </p:spPr>
      </p:pic>
    </p:spTree>
    <p:extLst>
      <p:ext uri="{BB962C8B-B14F-4D97-AF65-F5344CB8AC3E}">
        <p14:creationId xmlns:p14="http://schemas.microsoft.com/office/powerpoint/2010/main" val="2781464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BA544E-2EAB-FA0D-AF6D-48047B8298BB}"/>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1266DBFB-9BEE-BC4C-28F1-E064A6058DB7}"/>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9" name="Image 8">
            <a:extLst>
              <a:ext uri="{FF2B5EF4-FFF2-40B4-BE49-F238E27FC236}">
                <a16:creationId xmlns:a16="http://schemas.microsoft.com/office/drawing/2014/main" id="{AC596EC1-708E-7B2F-EE74-0A7FC46CA93F}"/>
              </a:ext>
            </a:extLst>
          </p:cNvPr>
          <p:cNvPicPr>
            <a:picLocks noChangeAspect="1"/>
          </p:cNvPicPr>
          <p:nvPr/>
        </p:nvPicPr>
        <p:blipFill>
          <a:blip r:embed="rId3"/>
          <a:srcRect t="13596" b="13650"/>
          <a:stretch>
            <a:fillRect/>
          </a:stretch>
        </p:blipFill>
        <p:spPr>
          <a:xfrm>
            <a:off x="1025842" y="196524"/>
            <a:ext cx="1038797" cy="755747"/>
          </a:xfrm>
          <a:prstGeom prst="rect">
            <a:avLst/>
          </a:prstGeom>
        </p:spPr>
      </p:pic>
      <p:cxnSp>
        <p:nvCxnSpPr>
          <p:cNvPr id="14" name="Connecteur droit 13">
            <a:extLst>
              <a:ext uri="{FF2B5EF4-FFF2-40B4-BE49-F238E27FC236}">
                <a16:creationId xmlns:a16="http://schemas.microsoft.com/office/drawing/2014/main" id="{74767E38-7575-4CCB-3AF5-5D8E680854EB}"/>
              </a:ext>
            </a:extLst>
          </p:cNvPr>
          <p:cNvCxnSpPr>
            <a:cxnSpLocks/>
          </p:cNvCxnSpPr>
          <p:nvPr/>
        </p:nvCxnSpPr>
        <p:spPr>
          <a:xfrm>
            <a:off x="6056085" y="2621423"/>
            <a:ext cx="1" cy="3996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ZoneTexte 2">
            <a:extLst>
              <a:ext uri="{FF2B5EF4-FFF2-40B4-BE49-F238E27FC236}">
                <a16:creationId xmlns:a16="http://schemas.microsoft.com/office/drawing/2014/main" id="{16DD3D2F-4A3E-509D-A8A3-B9311B9CF89C}"/>
              </a:ext>
            </a:extLst>
          </p:cNvPr>
          <p:cNvSpPr txBox="1"/>
          <p:nvPr/>
        </p:nvSpPr>
        <p:spPr>
          <a:xfrm>
            <a:off x="791849" y="1096223"/>
            <a:ext cx="5526760" cy="523220"/>
          </a:xfrm>
          <a:prstGeom prst="rect">
            <a:avLst/>
          </a:prstGeom>
          <a:noFill/>
        </p:spPr>
        <p:txBody>
          <a:bodyPr wrap="square" rtlCol="0">
            <a:spAutoFit/>
          </a:bodyPr>
          <a:lstStyle/>
          <a:p>
            <a:r>
              <a:rPr lang="fr-FR" sz="2800" dirty="0"/>
              <a:t>Lisons le problème</a:t>
            </a:r>
            <a:endParaRPr lang="fr-FR" sz="2600" dirty="0"/>
          </a:p>
        </p:txBody>
      </p:sp>
      <p:pic>
        <p:nvPicPr>
          <p:cNvPr id="13" name="Image 12">
            <a:extLst>
              <a:ext uri="{FF2B5EF4-FFF2-40B4-BE49-F238E27FC236}">
                <a16:creationId xmlns:a16="http://schemas.microsoft.com/office/drawing/2014/main" id="{5F4ECC5F-BC5D-C85D-9571-7B8898161760}"/>
              </a:ext>
            </a:extLst>
          </p:cNvPr>
          <p:cNvPicPr>
            <a:picLocks noChangeAspect="1"/>
          </p:cNvPicPr>
          <p:nvPr/>
        </p:nvPicPr>
        <p:blipFill>
          <a:blip r:embed="rId4"/>
          <a:stretch>
            <a:fillRect/>
          </a:stretch>
        </p:blipFill>
        <p:spPr>
          <a:xfrm>
            <a:off x="10560829" y="196524"/>
            <a:ext cx="1352120" cy="1889930"/>
          </a:xfrm>
          <a:prstGeom prst="rect">
            <a:avLst/>
          </a:prstGeom>
        </p:spPr>
      </p:pic>
      <p:sp>
        <p:nvSpPr>
          <p:cNvPr id="15" name="ZoneTexte 14">
            <a:extLst>
              <a:ext uri="{FF2B5EF4-FFF2-40B4-BE49-F238E27FC236}">
                <a16:creationId xmlns:a16="http://schemas.microsoft.com/office/drawing/2014/main" id="{ECEDA06F-682F-16D9-7500-36416F260B4F}"/>
              </a:ext>
            </a:extLst>
          </p:cNvPr>
          <p:cNvSpPr txBox="1"/>
          <p:nvPr/>
        </p:nvSpPr>
        <p:spPr>
          <a:xfrm>
            <a:off x="6768103" y="2782669"/>
            <a:ext cx="5279249" cy="2893100"/>
          </a:xfrm>
          <a:prstGeom prst="rect">
            <a:avLst/>
          </a:prstGeom>
          <a:noFill/>
        </p:spPr>
        <p:txBody>
          <a:bodyPr wrap="square" rtlCol="0">
            <a:spAutoFit/>
          </a:body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Problemus</a:t>
            </a:r>
            <a:r>
              <a:rPr lang="fr-FR" sz="2600" dirty="0">
                <a:effectLst>
                  <a:outerShdw blurRad="38100" dist="38100" dir="2700000" algn="tl">
                    <a:srgbClr val="000000">
                      <a:alpha val="43137"/>
                    </a:srgbClr>
                  </a:outerShdw>
                </a:effectLst>
              </a:rPr>
              <a:t> 1</a:t>
            </a:r>
          </a:p>
          <a:p>
            <a:r>
              <a:rPr lang="fr-FR" sz="2600" b="1" dirty="0"/>
              <a:t>2/ </a:t>
            </a:r>
            <a:r>
              <a:rPr lang="fr-FR" sz="2600" dirty="0"/>
              <a:t>En binômes, lis le problème </a:t>
            </a:r>
            <a:r>
              <a:rPr lang="fr-FR" sz="2600" b="1" dirty="0"/>
              <a:t>22</a:t>
            </a:r>
          </a:p>
          <a:p>
            <a:r>
              <a:rPr lang="fr-FR" sz="2600" b="1" dirty="0"/>
              <a:t>3/ </a:t>
            </a:r>
            <a:r>
              <a:rPr lang="fr-FR" sz="2600" dirty="0"/>
              <a:t>Que faut-il chercher ?</a:t>
            </a:r>
          </a:p>
          <a:p>
            <a:r>
              <a:rPr lang="fr-FR" sz="2600" b="1" dirty="0"/>
              <a:t>4/ </a:t>
            </a:r>
            <a:r>
              <a:rPr lang="fr-FR" sz="2600" dirty="0"/>
              <a:t>A quelle stratégie ce problème se réfère ?</a:t>
            </a:r>
          </a:p>
          <a:p>
            <a:r>
              <a:rPr lang="fr-FR" sz="2600" b="1" dirty="0"/>
              <a:t>5/ </a:t>
            </a:r>
            <a:r>
              <a:rPr lang="fr-FR" sz="2600" dirty="0"/>
              <a:t>Résous le problème en t’appuyant sur la stratégie</a:t>
            </a:r>
            <a:endParaRPr lang="fr-FR" sz="2600" b="1" dirty="0"/>
          </a:p>
        </p:txBody>
      </p:sp>
      <p:sp>
        <p:nvSpPr>
          <p:cNvPr id="18" name="ZoneTexte 17">
            <a:extLst>
              <a:ext uri="{FF2B5EF4-FFF2-40B4-BE49-F238E27FC236}">
                <a16:creationId xmlns:a16="http://schemas.microsoft.com/office/drawing/2014/main" id="{CB889DD9-37B4-C344-D030-CEC051BE83C0}"/>
              </a:ext>
            </a:extLst>
          </p:cNvPr>
          <p:cNvSpPr txBox="1"/>
          <p:nvPr/>
        </p:nvSpPr>
        <p:spPr>
          <a:xfrm>
            <a:off x="144647" y="1907347"/>
            <a:ext cx="5750073" cy="2917638"/>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44000" rtlCol="0" anchor="ctr">
            <a:spAutoFit/>
          </a:bodyPr>
          <a:lstStyle>
            <a:defPPr>
              <a:defRPr lang="en-US"/>
            </a:defPPr>
            <a:lvl1pPr>
              <a:lnSpc>
                <a:spcPts val="3380"/>
              </a:lnSpc>
              <a:spcAft>
                <a:spcPts val="800"/>
              </a:spcAft>
              <a:defRPr sz="2400">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r-FR" dirty="0">
                <a:solidFill>
                  <a:schemeClr val="tx1"/>
                </a:solidFill>
              </a:rPr>
              <a:t>La pizza est coupée en </a:t>
            </a:r>
            <a:r>
              <a:rPr lang="fr-FR" b="1" dirty="0">
                <a:solidFill>
                  <a:schemeClr val="tx1"/>
                </a:solidFill>
                <a:latin typeface="BelleAllureCE" panose="02000803000000000000" pitchFamily="2" charset="0"/>
              </a:rPr>
              <a:t>8</a:t>
            </a:r>
            <a:r>
              <a:rPr lang="fr-FR" dirty="0">
                <a:solidFill>
                  <a:schemeClr val="tx1"/>
                </a:solidFill>
              </a:rPr>
              <a:t>. Papa </a:t>
            </a:r>
            <a:br>
              <a:rPr lang="fr-FR" dirty="0">
                <a:solidFill>
                  <a:schemeClr val="tx1"/>
                </a:solidFill>
              </a:rPr>
            </a:br>
            <a:r>
              <a:rPr lang="fr-FR" dirty="0">
                <a:solidFill>
                  <a:schemeClr val="tx1"/>
                </a:solidFill>
              </a:rPr>
              <a:t>et maman ont pris </a:t>
            </a:r>
            <a:r>
              <a:rPr lang="fr-FR" b="1" dirty="0">
                <a:solidFill>
                  <a:schemeClr val="tx1"/>
                </a:solidFill>
                <a:latin typeface="BelleAllureCE" panose="02000803000000000000" pitchFamily="2" charset="0"/>
              </a:rPr>
              <a:t>3</a:t>
            </a:r>
            <a:r>
              <a:rPr lang="fr-FR" dirty="0">
                <a:solidFill>
                  <a:schemeClr val="tx1"/>
                </a:solidFill>
              </a:rPr>
              <a:t> parts pour eux. </a:t>
            </a:r>
          </a:p>
          <a:p>
            <a:endParaRPr lang="fr-FR" dirty="0">
              <a:solidFill>
                <a:schemeClr val="tx1"/>
              </a:solidFill>
            </a:endParaRPr>
          </a:p>
          <a:p>
            <a:r>
              <a:rPr lang="fr-FR" b="1" dirty="0">
                <a:solidFill>
                  <a:schemeClr val="tx1"/>
                </a:solidFill>
              </a:rPr>
              <a:t>Combien de parts reste-t-il </a:t>
            </a:r>
            <a:br>
              <a:rPr lang="fr-FR" b="1" dirty="0">
                <a:solidFill>
                  <a:schemeClr val="tx1"/>
                </a:solidFill>
              </a:rPr>
            </a:br>
            <a:r>
              <a:rPr lang="fr-FR" b="1" dirty="0">
                <a:solidFill>
                  <a:schemeClr val="tx1"/>
                </a:solidFill>
              </a:rPr>
              <a:t>pour les enfants ? </a:t>
            </a:r>
          </a:p>
        </p:txBody>
      </p:sp>
      <p:pic>
        <p:nvPicPr>
          <p:cNvPr id="19" name="Image 18" descr="Une image contenant pizza, plat, nourriture, Restauration rapide&#10;&#10;Description générée automatiquement">
            <a:extLst>
              <a:ext uri="{FF2B5EF4-FFF2-40B4-BE49-F238E27FC236}">
                <a16:creationId xmlns:a16="http://schemas.microsoft.com/office/drawing/2014/main" id="{68EFD91A-9828-58B0-4C97-924092E852E1}"/>
              </a:ext>
            </a:extLst>
          </p:cNvPr>
          <p:cNvPicPr>
            <a:picLocks noChangeAspect="1"/>
          </p:cNvPicPr>
          <p:nvPr/>
        </p:nvPicPr>
        <p:blipFill>
          <a:blip r:embed="rId5"/>
          <a:srcRect l="19176" t="5648" r="8210" b="9020"/>
          <a:stretch/>
        </p:blipFill>
        <p:spPr>
          <a:xfrm>
            <a:off x="2549389" y="4875245"/>
            <a:ext cx="2011680" cy="1773064"/>
          </a:xfrm>
          <a:prstGeom prst="rect">
            <a:avLst/>
          </a:prstGeom>
        </p:spPr>
      </p:pic>
      <p:pic>
        <p:nvPicPr>
          <p:cNvPr id="20" name="Image 19">
            <a:extLst>
              <a:ext uri="{FF2B5EF4-FFF2-40B4-BE49-F238E27FC236}">
                <a16:creationId xmlns:a16="http://schemas.microsoft.com/office/drawing/2014/main" id="{A1C78EA5-E13F-C125-6048-3172CBF58037}"/>
              </a:ext>
            </a:extLst>
          </p:cNvPr>
          <p:cNvPicPr>
            <a:picLocks noChangeAspect="1"/>
          </p:cNvPicPr>
          <p:nvPr/>
        </p:nvPicPr>
        <p:blipFill>
          <a:blip r:embed="rId6"/>
          <a:stretch>
            <a:fillRect/>
          </a:stretch>
        </p:blipFill>
        <p:spPr>
          <a:xfrm>
            <a:off x="9279873" y="196524"/>
            <a:ext cx="1100214" cy="1663316"/>
          </a:xfrm>
          <a:prstGeom prst="rect">
            <a:avLst/>
          </a:prstGeom>
        </p:spPr>
      </p:pic>
    </p:spTree>
    <p:extLst>
      <p:ext uri="{BB962C8B-B14F-4D97-AF65-F5344CB8AC3E}">
        <p14:creationId xmlns:p14="http://schemas.microsoft.com/office/powerpoint/2010/main" val="18629414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909015-B4FF-5D3A-9ED6-62BFC98BFA0E}"/>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7CDDD152-7851-2B2D-9E40-4091ED5A632D}"/>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14" name="Connecteur droit 13">
            <a:extLst>
              <a:ext uri="{FF2B5EF4-FFF2-40B4-BE49-F238E27FC236}">
                <a16:creationId xmlns:a16="http://schemas.microsoft.com/office/drawing/2014/main" id="{823488C1-8BAB-88F1-E1F9-F91A8F629016}"/>
              </a:ext>
            </a:extLst>
          </p:cNvPr>
          <p:cNvCxnSpPr>
            <a:cxnSpLocks/>
          </p:cNvCxnSpPr>
          <p:nvPr/>
        </p:nvCxnSpPr>
        <p:spPr>
          <a:xfrm>
            <a:off x="6056085" y="2621423"/>
            <a:ext cx="1" cy="3996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ZoneTexte 2">
            <a:extLst>
              <a:ext uri="{FF2B5EF4-FFF2-40B4-BE49-F238E27FC236}">
                <a16:creationId xmlns:a16="http://schemas.microsoft.com/office/drawing/2014/main" id="{9642C96C-AA33-1548-7601-A38D9B4E6062}"/>
              </a:ext>
            </a:extLst>
          </p:cNvPr>
          <p:cNvSpPr txBox="1"/>
          <p:nvPr/>
        </p:nvSpPr>
        <p:spPr>
          <a:xfrm>
            <a:off x="529325" y="2298298"/>
            <a:ext cx="5526760" cy="3108543"/>
          </a:xfrm>
          <a:prstGeom prst="rect">
            <a:avLst/>
          </a:prstGeom>
          <a:noFill/>
        </p:spPr>
        <p:txBody>
          <a:bodyPr wrap="square" rtlCol="0">
            <a:spAutoFit/>
          </a:bodyPr>
          <a:lstStyle/>
          <a:p>
            <a:r>
              <a:rPr lang="fr-FR" sz="2800" dirty="0"/>
              <a:t>Lisons la stratégie </a:t>
            </a:r>
            <a:r>
              <a:rPr lang="fr-FR" sz="2800" b="1" dirty="0"/>
              <a:t>P4</a:t>
            </a:r>
          </a:p>
          <a:p>
            <a:endParaRPr lang="fr-FR" sz="2800" b="1" dirty="0"/>
          </a:p>
          <a:p>
            <a:r>
              <a:rPr lang="fr-FR" sz="2800" dirty="0">
                <a:solidFill>
                  <a:srgbClr val="0070C0"/>
                </a:solidFill>
              </a:rPr>
              <a:t>Lorsque je cherche un problème dont la question est de trouver un reste, c’est-à-dire une partie quand on enlève quelque chose, je peux faire une soustraction.</a:t>
            </a:r>
            <a:endParaRPr lang="fr-FR" sz="2600" dirty="0">
              <a:solidFill>
                <a:srgbClr val="0070C0"/>
              </a:solidFill>
            </a:endParaRPr>
          </a:p>
        </p:txBody>
      </p:sp>
      <p:pic>
        <p:nvPicPr>
          <p:cNvPr id="13" name="Image 12">
            <a:extLst>
              <a:ext uri="{FF2B5EF4-FFF2-40B4-BE49-F238E27FC236}">
                <a16:creationId xmlns:a16="http://schemas.microsoft.com/office/drawing/2014/main" id="{A5C2294E-2962-A08C-BEB3-974531037D7F}"/>
              </a:ext>
            </a:extLst>
          </p:cNvPr>
          <p:cNvPicPr>
            <a:picLocks noChangeAspect="1"/>
          </p:cNvPicPr>
          <p:nvPr/>
        </p:nvPicPr>
        <p:blipFill>
          <a:blip r:embed="rId3"/>
          <a:stretch>
            <a:fillRect/>
          </a:stretch>
        </p:blipFill>
        <p:spPr>
          <a:xfrm>
            <a:off x="10560829" y="196524"/>
            <a:ext cx="1352120" cy="1889930"/>
          </a:xfrm>
          <a:prstGeom prst="rect">
            <a:avLst/>
          </a:prstGeom>
        </p:spPr>
      </p:pic>
      <p:sp>
        <p:nvSpPr>
          <p:cNvPr id="15" name="ZoneTexte 14">
            <a:extLst>
              <a:ext uri="{FF2B5EF4-FFF2-40B4-BE49-F238E27FC236}">
                <a16:creationId xmlns:a16="http://schemas.microsoft.com/office/drawing/2014/main" id="{727FF103-CB03-2792-27D8-92425295DE55}"/>
              </a:ext>
            </a:extLst>
          </p:cNvPr>
          <p:cNvSpPr txBox="1"/>
          <p:nvPr/>
        </p:nvSpPr>
        <p:spPr>
          <a:xfrm>
            <a:off x="6768103" y="2782669"/>
            <a:ext cx="5262935" cy="2893100"/>
          </a:xfrm>
          <a:prstGeom prst="rect">
            <a:avLst/>
          </a:prstGeom>
          <a:noFill/>
        </p:spPr>
        <p:txBody>
          <a:bodyPr wrap="square" rtlCol="0">
            <a:spAutoFit/>
          </a:body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Problemus</a:t>
            </a:r>
            <a:r>
              <a:rPr lang="fr-FR" sz="2600" dirty="0">
                <a:effectLst>
                  <a:outerShdw blurRad="38100" dist="38100" dir="2700000" algn="tl">
                    <a:srgbClr val="000000">
                      <a:alpha val="43137"/>
                    </a:srgbClr>
                  </a:outerShdw>
                </a:effectLst>
              </a:rPr>
              <a:t> 1</a:t>
            </a:r>
          </a:p>
          <a:p>
            <a:r>
              <a:rPr lang="fr-FR" sz="2600" b="1" dirty="0"/>
              <a:t>2/ </a:t>
            </a:r>
            <a:r>
              <a:rPr lang="fr-FR" sz="2600" dirty="0"/>
              <a:t>En binômes, lis le problème </a:t>
            </a:r>
            <a:r>
              <a:rPr lang="fr-FR" sz="2600" b="1" dirty="0"/>
              <a:t>23</a:t>
            </a:r>
          </a:p>
          <a:p>
            <a:r>
              <a:rPr lang="fr-FR" sz="2600" b="1" dirty="0"/>
              <a:t>3/ </a:t>
            </a:r>
            <a:r>
              <a:rPr lang="fr-FR" sz="2600" dirty="0"/>
              <a:t>Que faut-il chercher ?</a:t>
            </a:r>
          </a:p>
          <a:p>
            <a:r>
              <a:rPr lang="fr-FR" sz="2600" b="1" dirty="0"/>
              <a:t>4/ </a:t>
            </a:r>
            <a:r>
              <a:rPr lang="fr-FR" sz="2600" dirty="0"/>
              <a:t>A quelle stratégie ce problème se réfère ?</a:t>
            </a:r>
          </a:p>
          <a:p>
            <a:r>
              <a:rPr lang="fr-FR" sz="2600" b="1" dirty="0"/>
              <a:t>5/ </a:t>
            </a:r>
            <a:r>
              <a:rPr lang="fr-FR" sz="2600" dirty="0"/>
              <a:t>Résous le problème en t’appuyant sur la stratégie</a:t>
            </a:r>
            <a:endParaRPr lang="fr-FR" sz="2600" b="1" dirty="0"/>
          </a:p>
        </p:txBody>
      </p:sp>
      <p:pic>
        <p:nvPicPr>
          <p:cNvPr id="2" name="Image 1">
            <a:extLst>
              <a:ext uri="{FF2B5EF4-FFF2-40B4-BE49-F238E27FC236}">
                <a16:creationId xmlns:a16="http://schemas.microsoft.com/office/drawing/2014/main" id="{99DCE57D-1CC0-FA26-90B5-A640BD420EDF}"/>
              </a:ext>
            </a:extLst>
          </p:cNvPr>
          <p:cNvPicPr>
            <a:picLocks noChangeAspect="1"/>
          </p:cNvPicPr>
          <p:nvPr/>
        </p:nvPicPr>
        <p:blipFill>
          <a:blip r:embed="rId4"/>
          <a:stretch>
            <a:fillRect/>
          </a:stretch>
        </p:blipFill>
        <p:spPr>
          <a:xfrm>
            <a:off x="1025842" y="196524"/>
            <a:ext cx="1210860" cy="1663316"/>
          </a:xfrm>
          <a:prstGeom prst="rect">
            <a:avLst/>
          </a:prstGeom>
        </p:spPr>
      </p:pic>
      <p:pic>
        <p:nvPicPr>
          <p:cNvPr id="5" name="Image 4">
            <a:extLst>
              <a:ext uri="{FF2B5EF4-FFF2-40B4-BE49-F238E27FC236}">
                <a16:creationId xmlns:a16="http://schemas.microsoft.com/office/drawing/2014/main" id="{46A71287-7D70-E576-333D-6E0B6E7D91EE}"/>
              </a:ext>
            </a:extLst>
          </p:cNvPr>
          <p:cNvPicPr>
            <a:picLocks noChangeAspect="1"/>
          </p:cNvPicPr>
          <p:nvPr/>
        </p:nvPicPr>
        <p:blipFill>
          <a:blip r:embed="rId5"/>
          <a:stretch>
            <a:fillRect/>
          </a:stretch>
        </p:blipFill>
        <p:spPr>
          <a:xfrm>
            <a:off x="9279873" y="196524"/>
            <a:ext cx="1100214" cy="1663316"/>
          </a:xfrm>
          <a:prstGeom prst="rect">
            <a:avLst/>
          </a:prstGeom>
        </p:spPr>
      </p:pic>
    </p:spTree>
    <p:extLst>
      <p:ext uri="{BB962C8B-B14F-4D97-AF65-F5344CB8AC3E}">
        <p14:creationId xmlns:p14="http://schemas.microsoft.com/office/powerpoint/2010/main" val="23994829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ECC4EC-60FF-CEC0-ABBF-2A89621F77F0}"/>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C4882D51-391F-517E-0FF1-E0F4DF1B35F1}"/>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14" name="Connecteur droit 13">
            <a:extLst>
              <a:ext uri="{FF2B5EF4-FFF2-40B4-BE49-F238E27FC236}">
                <a16:creationId xmlns:a16="http://schemas.microsoft.com/office/drawing/2014/main" id="{1A269E80-BD3F-086E-A360-6F1760E514D6}"/>
              </a:ext>
            </a:extLst>
          </p:cNvPr>
          <p:cNvCxnSpPr>
            <a:cxnSpLocks/>
          </p:cNvCxnSpPr>
          <p:nvPr/>
        </p:nvCxnSpPr>
        <p:spPr>
          <a:xfrm>
            <a:off x="6056085" y="2621423"/>
            <a:ext cx="1" cy="3996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ZoneTexte 2">
            <a:extLst>
              <a:ext uri="{FF2B5EF4-FFF2-40B4-BE49-F238E27FC236}">
                <a16:creationId xmlns:a16="http://schemas.microsoft.com/office/drawing/2014/main" id="{8310D1FC-A611-C150-2935-85DA284D6C92}"/>
              </a:ext>
            </a:extLst>
          </p:cNvPr>
          <p:cNvSpPr txBox="1"/>
          <p:nvPr/>
        </p:nvSpPr>
        <p:spPr>
          <a:xfrm>
            <a:off x="872006" y="1876873"/>
            <a:ext cx="5526760" cy="523220"/>
          </a:xfrm>
          <a:prstGeom prst="rect">
            <a:avLst/>
          </a:prstGeom>
          <a:noFill/>
        </p:spPr>
        <p:txBody>
          <a:bodyPr wrap="square" rtlCol="0">
            <a:spAutoFit/>
          </a:bodyPr>
          <a:lstStyle/>
          <a:p>
            <a:r>
              <a:rPr lang="fr-FR" sz="2800" dirty="0"/>
              <a:t>Lisons le problème</a:t>
            </a:r>
            <a:endParaRPr lang="fr-FR" sz="2800" b="1" dirty="0"/>
          </a:p>
        </p:txBody>
      </p:sp>
      <p:pic>
        <p:nvPicPr>
          <p:cNvPr id="13" name="Image 12">
            <a:extLst>
              <a:ext uri="{FF2B5EF4-FFF2-40B4-BE49-F238E27FC236}">
                <a16:creationId xmlns:a16="http://schemas.microsoft.com/office/drawing/2014/main" id="{7E4831ED-4241-BD56-2E44-DFFD6049F1EC}"/>
              </a:ext>
            </a:extLst>
          </p:cNvPr>
          <p:cNvPicPr>
            <a:picLocks noChangeAspect="1"/>
          </p:cNvPicPr>
          <p:nvPr/>
        </p:nvPicPr>
        <p:blipFill>
          <a:blip r:embed="rId3"/>
          <a:stretch>
            <a:fillRect/>
          </a:stretch>
        </p:blipFill>
        <p:spPr>
          <a:xfrm>
            <a:off x="10560829" y="196524"/>
            <a:ext cx="1352120" cy="1889930"/>
          </a:xfrm>
          <a:prstGeom prst="rect">
            <a:avLst/>
          </a:prstGeom>
        </p:spPr>
      </p:pic>
      <p:sp>
        <p:nvSpPr>
          <p:cNvPr id="15" name="ZoneTexte 14">
            <a:extLst>
              <a:ext uri="{FF2B5EF4-FFF2-40B4-BE49-F238E27FC236}">
                <a16:creationId xmlns:a16="http://schemas.microsoft.com/office/drawing/2014/main" id="{90723B01-CC5E-361B-2656-4A68D3688DD6}"/>
              </a:ext>
            </a:extLst>
          </p:cNvPr>
          <p:cNvSpPr txBox="1"/>
          <p:nvPr/>
        </p:nvSpPr>
        <p:spPr>
          <a:xfrm>
            <a:off x="6768103" y="2782669"/>
            <a:ext cx="5324578" cy="2893100"/>
          </a:xfrm>
          <a:prstGeom prst="rect">
            <a:avLst/>
          </a:prstGeom>
          <a:noFill/>
        </p:spPr>
        <p:txBody>
          <a:bodyPr wrap="square" rtlCol="0">
            <a:spAutoFit/>
          </a:body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Problemus</a:t>
            </a:r>
            <a:r>
              <a:rPr lang="fr-FR" sz="2600" dirty="0">
                <a:effectLst>
                  <a:outerShdw blurRad="38100" dist="38100" dir="2700000" algn="tl">
                    <a:srgbClr val="000000">
                      <a:alpha val="43137"/>
                    </a:srgbClr>
                  </a:outerShdw>
                </a:effectLst>
              </a:rPr>
              <a:t> 1</a:t>
            </a:r>
          </a:p>
          <a:p>
            <a:r>
              <a:rPr lang="fr-FR" sz="2600" b="1" dirty="0"/>
              <a:t>2/ </a:t>
            </a:r>
            <a:r>
              <a:rPr lang="fr-FR" sz="2600" dirty="0"/>
              <a:t>En binômes, lis le problème</a:t>
            </a:r>
            <a:r>
              <a:rPr lang="fr-FR" sz="2600" b="1" dirty="0"/>
              <a:t> 23</a:t>
            </a:r>
          </a:p>
          <a:p>
            <a:r>
              <a:rPr lang="fr-FR" sz="2600" b="1" dirty="0"/>
              <a:t>3/ </a:t>
            </a:r>
            <a:r>
              <a:rPr lang="fr-FR" sz="2600" dirty="0"/>
              <a:t>Que faut-il chercher ?</a:t>
            </a:r>
          </a:p>
          <a:p>
            <a:r>
              <a:rPr lang="fr-FR" sz="2600" b="1" dirty="0"/>
              <a:t>4/ </a:t>
            </a:r>
            <a:r>
              <a:rPr lang="fr-FR" sz="2600" dirty="0"/>
              <a:t>A quelle stratégie ce problème se réfère ?</a:t>
            </a:r>
          </a:p>
          <a:p>
            <a:r>
              <a:rPr lang="fr-FR" sz="2600" b="1" dirty="0"/>
              <a:t>5/ </a:t>
            </a:r>
            <a:r>
              <a:rPr lang="fr-FR" sz="2600" dirty="0"/>
              <a:t>Résous le problème en t’appuyant sur la stratégie</a:t>
            </a:r>
            <a:endParaRPr lang="fr-FR" sz="2600" b="1" dirty="0"/>
          </a:p>
        </p:txBody>
      </p:sp>
      <p:pic>
        <p:nvPicPr>
          <p:cNvPr id="5" name="Image 4">
            <a:extLst>
              <a:ext uri="{FF2B5EF4-FFF2-40B4-BE49-F238E27FC236}">
                <a16:creationId xmlns:a16="http://schemas.microsoft.com/office/drawing/2014/main" id="{F80223C2-37BF-A6EF-70C8-1B81C3B5DF6D}"/>
              </a:ext>
            </a:extLst>
          </p:cNvPr>
          <p:cNvPicPr>
            <a:picLocks noChangeAspect="1"/>
          </p:cNvPicPr>
          <p:nvPr/>
        </p:nvPicPr>
        <p:blipFill>
          <a:blip r:embed="rId4"/>
          <a:stretch>
            <a:fillRect/>
          </a:stretch>
        </p:blipFill>
        <p:spPr>
          <a:xfrm>
            <a:off x="9279873" y="196524"/>
            <a:ext cx="1100214" cy="1663316"/>
          </a:xfrm>
          <a:prstGeom prst="rect">
            <a:avLst/>
          </a:prstGeom>
        </p:spPr>
      </p:pic>
      <p:sp>
        <p:nvSpPr>
          <p:cNvPr id="6" name="ZoneTexte 5">
            <a:extLst>
              <a:ext uri="{FF2B5EF4-FFF2-40B4-BE49-F238E27FC236}">
                <a16:creationId xmlns:a16="http://schemas.microsoft.com/office/drawing/2014/main" id="{6101B5CF-286F-9186-8409-B9F3F5370734}"/>
              </a:ext>
            </a:extLst>
          </p:cNvPr>
          <p:cNvSpPr txBox="1"/>
          <p:nvPr/>
        </p:nvSpPr>
        <p:spPr>
          <a:xfrm>
            <a:off x="277404" y="2509921"/>
            <a:ext cx="5311738" cy="3513546"/>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44000" rtlCol="0" anchor="ctr">
            <a:spAutoFit/>
          </a:bodyPr>
          <a:lstStyle>
            <a:defPPr>
              <a:defRPr lang="en-US"/>
            </a:defPPr>
            <a:lvl1pPr>
              <a:lnSpc>
                <a:spcPts val="3380"/>
              </a:lnSpc>
              <a:spcAft>
                <a:spcPts val="800"/>
              </a:spcAft>
              <a:defRPr sz="2400">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r-FR" dirty="0">
                <a:solidFill>
                  <a:schemeClr val="tx1"/>
                </a:solidFill>
              </a:rPr>
              <a:t>J’ai </a:t>
            </a:r>
            <a:r>
              <a:rPr lang="fr-FR" b="1" dirty="0">
                <a:solidFill>
                  <a:schemeClr val="tx1"/>
                </a:solidFill>
              </a:rPr>
              <a:t>9 </a:t>
            </a:r>
            <a:r>
              <a:rPr lang="fr-FR" dirty="0">
                <a:solidFill>
                  <a:schemeClr val="tx1"/>
                </a:solidFill>
              </a:rPr>
              <a:t>crayons de couleur dans ma trousse. </a:t>
            </a:r>
          </a:p>
          <a:p>
            <a:r>
              <a:rPr lang="fr-FR" dirty="0">
                <a:solidFill>
                  <a:schemeClr val="tx1"/>
                </a:solidFill>
              </a:rPr>
              <a:t>J’en prête </a:t>
            </a:r>
            <a:r>
              <a:rPr lang="fr-FR" b="1" dirty="0">
                <a:solidFill>
                  <a:schemeClr val="tx1"/>
                </a:solidFill>
              </a:rPr>
              <a:t>5</a:t>
            </a:r>
            <a:r>
              <a:rPr lang="fr-FR" dirty="0">
                <a:solidFill>
                  <a:schemeClr val="tx1"/>
                </a:solidFill>
              </a:rPr>
              <a:t> à Léa.</a:t>
            </a:r>
          </a:p>
          <a:p>
            <a:endParaRPr lang="fr-FR" dirty="0">
              <a:solidFill>
                <a:schemeClr val="tx1"/>
              </a:solidFill>
            </a:endParaRPr>
          </a:p>
          <a:p>
            <a:r>
              <a:rPr lang="fr-FR" b="1" dirty="0">
                <a:solidFill>
                  <a:schemeClr val="tx1"/>
                </a:solidFill>
              </a:rPr>
              <a:t>Combien de crayons de couleur me reste-t-il ? </a:t>
            </a:r>
          </a:p>
        </p:txBody>
      </p:sp>
      <p:pic>
        <p:nvPicPr>
          <p:cNvPr id="7" name="Image 6">
            <a:extLst>
              <a:ext uri="{FF2B5EF4-FFF2-40B4-BE49-F238E27FC236}">
                <a16:creationId xmlns:a16="http://schemas.microsoft.com/office/drawing/2014/main" id="{AB649FB3-966F-3DB3-4A3C-9EA3A4BE17F1}"/>
              </a:ext>
            </a:extLst>
          </p:cNvPr>
          <p:cNvPicPr>
            <a:picLocks noChangeAspect="1"/>
          </p:cNvPicPr>
          <p:nvPr/>
        </p:nvPicPr>
        <p:blipFill>
          <a:blip r:embed="rId5"/>
          <a:srcRect t="13596" b="13650"/>
          <a:stretch>
            <a:fillRect/>
          </a:stretch>
        </p:blipFill>
        <p:spPr>
          <a:xfrm>
            <a:off x="1025842" y="196524"/>
            <a:ext cx="1038797" cy="755747"/>
          </a:xfrm>
          <a:prstGeom prst="rect">
            <a:avLst/>
          </a:prstGeom>
        </p:spPr>
      </p:pic>
      <p:pic>
        <p:nvPicPr>
          <p:cNvPr id="2050" name="Picture 2" descr="11 300+ Trousse Crayon Photos, taleaux et images libre de droits - iStock |  Cartable, Règle, Trousse d'écolier">
            <a:extLst>
              <a:ext uri="{FF2B5EF4-FFF2-40B4-BE49-F238E27FC236}">
                <a16:creationId xmlns:a16="http://schemas.microsoft.com/office/drawing/2014/main" id="{3A6C9450-905A-AD2B-3EC4-5F487DCA5B09}"/>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0252" t="21854" r="6200" b="19792"/>
          <a:stretch>
            <a:fillRect/>
          </a:stretch>
        </p:blipFill>
        <p:spPr bwMode="auto">
          <a:xfrm>
            <a:off x="3635386" y="3758122"/>
            <a:ext cx="2188396" cy="10171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55472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435964" cy="6858000"/>
            <a:chOff x="0" y="330200"/>
            <a:chExt cx="9326973"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1652178" y="2430599"/>
              <a:ext cx="7674795" cy="3310422"/>
            </a:xfrm>
            <a:prstGeom prst="rect">
              <a:avLst/>
            </a:prstGeom>
            <a:noFill/>
          </p:spPr>
          <p:txBody>
            <a:bodyPr wrap="square" rtlCol="0">
              <a:spAutoFit/>
            </a:bodyPr>
            <a:lstStyle/>
            <a:p>
              <a:endParaRPr lang="fr-FR" sz="2800" b="1" dirty="0">
                <a:solidFill>
                  <a:schemeClr val="bg1"/>
                </a:solidFill>
              </a:endParaRP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compare les nombres – Je calcule les sommes</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calcule rapidement </a:t>
              </a:r>
            </a:p>
            <a:p>
              <a:endParaRPr lang="fr-FR" sz="3200" b="1" dirty="0">
                <a:solidFill>
                  <a:schemeClr val="bg1"/>
                </a:solidFill>
              </a:endParaRPr>
            </a:p>
            <a:p>
              <a:endParaRPr lang="fr-FR" sz="3200" b="1" dirty="0">
                <a:solidFill>
                  <a:schemeClr val="bg1"/>
                </a:solidFill>
              </a:endParaRP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871EDC-8319-9E77-F4E0-26F75EAB9236}"/>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42E34EF5-C50C-D513-C36E-341FB3BD51B9}"/>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FD3151EB-CBB6-56ED-8E3A-3DC079C7F1B5}"/>
              </a:ext>
            </a:extLst>
          </p:cNvPr>
          <p:cNvCxnSpPr/>
          <p:nvPr/>
        </p:nvCxnSpPr>
        <p:spPr>
          <a:xfrm>
            <a:off x="6614886" y="985416"/>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ZoneTexte 4">
            <a:extLst>
              <a:ext uri="{FF2B5EF4-FFF2-40B4-BE49-F238E27FC236}">
                <a16:creationId xmlns:a16="http://schemas.microsoft.com/office/drawing/2014/main" id="{63FE35EF-B9F2-3EAE-D8F9-4BB499B5CF17}"/>
              </a:ext>
            </a:extLst>
          </p:cNvPr>
          <p:cNvSpPr txBox="1"/>
          <p:nvPr/>
        </p:nvSpPr>
        <p:spPr>
          <a:xfrm>
            <a:off x="2577759" y="551289"/>
            <a:ext cx="3518241" cy="523220"/>
          </a:xfrm>
          <a:prstGeom prst="rect">
            <a:avLst/>
          </a:prstGeom>
          <a:noFill/>
        </p:spPr>
        <p:txBody>
          <a:bodyPr wrap="square" rtlCol="0">
            <a:spAutoFit/>
          </a:bodyPr>
          <a:lstStyle/>
          <a:p>
            <a:r>
              <a:rPr lang="fr-FR" sz="2800" dirty="0">
                <a:effectLst>
                  <a:outerShdw blurRad="38100" dist="38100" dir="2700000" algn="tl">
                    <a:srgbClr val="000000">
                      <a:alpha val="43137"/>
                    </a:srgbClr>
                  </a:outerShdw>
                </a:effectLst>
              </a:rPr>
              <a:t>Jeu de la bataille à 4</a:t>
            </a:r>
          </a:p>
        </p:txBody>
      </p:sp>
      <p:pic>
        <p:nvPicPr>
          <p:cNvPr id="2" name="Image 1">
            <a:extLst>
              <a:ext uri="{FF2B5EF4-FFF2-40B4-BE49-F238E27FC236}">
                <a16:creationId xmlns:a16="http://schemas.microsoft.com/office/drawing/2014/main" id="{D84CF490-159A-7A82-1079-2124F4A8A21F}"/>
              </a:ext>
            </a:extLst>
          </p:cNvPr>
          <p:cNvPicPr>
            <a:picLocks noChangeAspect="1"/>
          </p:cNvPicPr>
          <p:nvPr/>
        </p:nvPicPr>
        <p:blipFill>
          <a:blip r:embed="rId3"/>
          <a:stretch>
            <a:fillRect/>
          </a:stretch>
        </p:blipFill>
        <p:spPr>
          <a:xfrm>
            <a:off x="916518" y="196524"/>
            <a:ext cx="1365821" cy="1365821"/>
          </a:xfrm>
          <a:prstGeom prst="rect">
            <a:avLst/>
          </a:prstGeom>
        </p:spPr>
      </p:pic>
      <p:sp>
        <p:nvSpPr>
          <p:cNvPr id="10" name="ZoneTexte 9">
            <a:extLst>
              <a:ext uri="{FF2B5EF4-FFF2-40B4-BE49-F238E27FC236}">
                <a16:creationId xmlns:a16="http://schemas.microsoft.com/office/drawing/2014/main" id="{5432DE1F-E2DD-E08C-8598-AB7E99FDB0A0}"/>
              </a:ext>
            </a:extLst>
          </p:cNvPr>
          <p:cNvSpPr txBox="1"/>
          <p:nvPr/>
        </p:nvSpPr>
        <p:spPr>
          <a:xfrm>
            <a:off x="215757" y="2612800"/>
            <a:ext cx="6399128" cy="4154984"/>
          </a:xfrm>
          <a:prstGeom prst="rect">
            <a:avLst/>
          </a:prstGeom>
          <a:noFill/>
        </p:spPr>
        <p:txBody>
          <a:bodyPr wrap="square">
            <a:spAutoFit/>
          </a:bodyPr>
          <a:lstStyle/>
          <a:p>
            <a:pPr marL="342900" indent="-342900">
              <a:buFont typeface="Arial" panose="020B0604020202020204" pitchFamily="34" charset="0"/>
              <a:buChar char="•"/>
            </a:pPr>
            <a:r>
              <a:rPr lang="fr-FR" sz="2200" dirty="0"/>
              <a:t>On joue à deux (l’un en face de l’autre) contre deux autres joueurs. </a:t>
            </a:r>
          </a:p>
          <a:p>
            <a:pPr marL="342900" indent="-342900">
              <a:buFont typeface="Arial" panose="020B0604020202020204" pitchFamily="34" charset="0"/>
              <a:buChar char="•"/>
            </a:pPr>
            <a:r>
              <a:rPr lang="fr-FR" sz="2200" dirty="0"/>
              <a:t>Les cartes sont distribuées. Chaque joueur reçoit ainsi 10 cartes faces cachées. </a:t>
            </a:r>
          </a:p>
          <a:p>
            <a:pPr marL="342900" indent="-342900">
              <a:buFont typeface="Arial" panose="020B0604020202020204" pitchFamily="34" charset="0"/>
              <a:buChar char="•"/>
            </a:pPr>
            <a:r>
              <a:rPr lang="fr-FR" sz="2200" dirty="0"/>
              <a:t>Chacun tire la carte du dessus de son paquet et la pose face visible à côté de celle de son coéquipier. </a:t>
            </a:r>
          </a:p>
          <a:p>
            <a:pPr marL="342900" indent="-342900">
              <a:buFont typeface="Arial" panose="020B0604020202020204" pitchFamily="34" charset="0"/>
              <a:buChar char="•"/>
            </a:pPr>
            <a:r>
              <a:rPr lang="fr-FR" sz="2200" dirty="0"/>
              <a:t>Les scores de chaque équipe sont calculés (ajout des deux cartes). </a:t>
            </a:r>
          </a:p>
          <a:p>
            <a:pPr marL="342900" indent="-342900">
              <a:buFont typeface="Arial" panose="020B0604020202020204" pitchFamily="34" charset="0"/>
              <a:buChar char="•"/>
            </a:pPr>
            <a:r>
              <a:rPr lang="fr-FR" sz="2200" dirty="0"/>
              <a:t>L’équipe qui a la plus forte valeur ramasse les 4 cartes et les met de côté. </a:t>
            </a:r>
          </a:p>
          <a:p>
            <a:pPr marL="342900" indent="-342900">
              <a:buFont typeface="Arial" panose="020B0604020202020204" pitchFamily="34" charset="0"/>
              <a:buChar char="•"/>
            </a:pPr>
            <a:r>
              <a:rPr lang="fr-FR" sz="2200" dirty="0"/>
              <a:t>À l’issue de 10 tours, chaque équipe compte son score final.</a:t>
            </a:r>
          </a:p>
        </p:txBody>
      </p:sp>
      <p:sp>
        <p:nvSpPr>
          <p:cNvPr id="15" name="Titre 1">
            <a:extLst>
              <a:ext uri="{FF2B5EF4-FFF2-40B4-BE49-F238E27FC236}">
                <a16:creationId xmlns:a16="http://schemas.microsoft.com/office/drawing/2014/main" id="{09288133-A035-DEBE-7B1E-3473E4D027DB}"/>
              </a:ext>
            </a:extLst>
          </p:cNvPr>
          <p:cNvSpPr txBox="1">
            <a:spLocks/>
          </p:cNvSpPr>
          <p:nvPr/>
        </p:nvSpPr>
        <p:spPr>
          <a:xfrm>
            <a:off x="8440174" y="116839"/>
            <a:ext cx="2348133" cy="6652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fr-FR" sz="2400" dirty="0">
                <a:latin typeface="Arial" panose="020B0604020202020204" pitchFamily="34" charset="0"/>
                <a:cs typeface="Arial" panose="020B0604020202020204" pitchFamily="34" charset="0"/>
              </a:rPr>
              <a:t>Lis la leçon</a:t>
            </a:r>
          </a:p>
        </p:txBody>
      </p:sp>
      <p:pic>
        <p:nvPicPr>
          <p:cNvPr id="17" name="Image 16">
            <a:extLst>
              <a:ext uri="{FF2B5EF4-FFF2-40B4-BE49-F238E27FC236}">
                <a16:creationId xmlns:a16="http://schemas.microsoft.com/office/drawing/2014/main" id="{D4204CD8-18C7-182A-AB6F-679FC470CC3A}"/>
              </a:ext>
            </a:extLst>
          </p:cNvPr>
          <p:cNvPicPr>
            <a:picLocks noChangeAspect="1"/>
          </p:cNvPicPr>
          <p:nvPr/>
        </p:nvPicPr>
        <p:blipFill>
          <a:blip r:embed="rId4"/>
          <a:stretch>
            <a:fillRect/>
          </a:stretch>
        </p:blipFill>
        <p:spPr>
          <a:xfrm>
            <a:off x="6811933" y="977774"/>
            <a:ext cx="4060687" cy="5607961"/>
          </a:xfrm>
          <a:prstGeom prst="rect">
            <a:avLst/>
          </a:prstGeom>
        </p:spPr>
      </p:pic>
    </p:spTree>
    <p:extLst>
      <p:ext uri="{BB962C8B-B14F-4D97-AF65-F5344CB8AC3E}">
        <p14:creationId xmlns:p14="http://schemas.microsoft.com/office/powerpoint/2010/main" val="38434499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E0C32-6DFB-201C-8C30-B292F2B16591}"/>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8E34005B-4B00-FC23-3C17-8D6F87176E6B}"/>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8D0006C1-8A3F-5BD5-BC8F-969F7DBD9F19}"/>
              </a:ext>
            </a:extLst>
          </p:cNvPr>
          <p:cNvCxnSpPr/>
          <p:nvPr/>
        </p:nvCxnSpPr>
        <p:spPr>
          <a:xfrm>
            <a:off x="6614886" y="985416"/>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ZoneTexte 4">
            <a:extLst>
              <a:ext uri="{FF2B5EF4-FFF2-40B4-BE49-F238E27FC236}">
                <a16:creationId xmlns:a16="http://schemas.microsoft.com/office/drawing/2014/main" id="{32354074-0BEC-7291-02E9-373EECAD369D}"/>
              </a:ext>
            </a:extLst>
          </p:cNvPr>
          <p:cNvSpPr txBox="1"/>
          <p:nvPr/>
        </p:nvSpPr>
        <p:spPr>
          <a:xfrm>
            <a:off x="2577759" y="551289"/>
            <a:ext cx="3518241" cy="523220"/>
          </a:xfrm>
          <a:prstGeom prst="rect">
            <a:avLst/>
          </a:prstGeom>
          <a:noFill/>
        </p:spPr>
        <p:txBody>
          <a:bodyPr wrap="square" rtlCol="0">
            <a:spAutoFit/>
          </a:bodyPr>
          <a:lstStyle/>
          <a:p>
            <a:r>
              <a:rPr lang="fr-FR" sz="2800" dirty="0">
                <a:effectLst>
                  <a:outerShdw blurRad="38100" dist="38100" dir="2700000" algn="tl">
                    <a:srgbClr val="000000">
                      <a:alpha val="43137"/>
                    </a:srgbClr>
                  </a:outerShdw>
                </a:effectLst>
              </a:rPr>
              <a:t>Jeu de la bataille à 4</a:t>
            </a:r>
          </a:p>
        </p:txBody>
      </p:sp>
      <p:pic>
        <p:nvPicPr>
          <p:cNvPr id="2" name="Image 1">
            <a:extLst>
              <a:ext uri="{FF2B5EF4-FFF2-40B4-BE49-F238E27FC236}">
                <a16:creationId xmlns:a16="http://schemas.microsoft.com/office/drawing/2014/main" id="{96052964-AE50-66D6-4A14-21868E4E8708}"/>
              </a:ext>
            </a:extLst>
          </p:cNvPr>
          <p:cNvPicPr>
            <a:picLocks noChangeAspect="1"/>
          </p:cNvPicPr>
          <p:nvPr/>
        </p:nvPicPr>
        <p:blipFill>
          <a:blip r:embed="rId3"/>
          <a:stretch>
            <a:fillRect/>
          </a:stretch>
        </p:blipFill>
        <p:spPr>
          <a:xfrm>
            <a:off x="916518" y="196524"/>
            <a:ext cx="1365821" cy="1365821"/>
          </a:xfrm>
          <a:prstGeom prst="rect">
            <a:avLst/>
          </a:prstGeom>
        </p:spPr>
      </p:pic>
      <p:sp>
        <p:nvSpPr>
          <p:cNvPr id="10" name="ZoneTexte 9">
            <a:extLst>
              <a:ext uri="{FF2B5EF4-FFF2-40B4-BE49-F238E27FC236}">
                <a16:creationId xmlns:a16="http://schemas.microsoft.com/office/drawing/2014/main" id="{F37AAB79-7760-6265-0E20-C91731C5B4DC}"/>
              </a:ext>
            </a:extLst>
          </p:cNvPr>
          <p:cNvSpPr txBox="1"/>
          <p:nvPr/>
        </p:nvSpPr>
        <p:spPr>
          <a:xfrm>
            <a:off x="215757" y="2612800"/>
            <a:ext cx="6399128" cy="4154984"/>
          </a:xfrm>
          <a:prstGeom prst="rect">
            <a:avLst/>
          </a:prstGeom>
          <a:noFill/>
        </p:spPr>
        <p:txBody>
          <a:bodyPr wrap="square">
            <a:spAutoFit/>
          </a:bodyPr>
          <a:lstStyle/>
          <a:p>
            <a:pPr marL="342900" indent="-342900">
              <a:buFont typeface="Arial" panose="020B0604020202020204" pitchFamily="34" charset="0"/>
              <a:buChar char="•"/>
            </a:pPr>
            <a:r>
              <a:rPr lang="fr-FR" sz="2200" dirty="0"/>
              <a:t>On joue à deux (l’un en face de l’autre) contre deux autres joueurs. </a:t>
            </a:r>
          </a:p>
          <a:p>
            <a:pPr marL="342900" indent="-342900">
              <a:buFont typeface="Arial" panose="020B0604020202020204" pitchFamily="34" charset="0"/>
              <a:buChar char="•"/>
            </a:pPr>
            <a:r>
              <a:rPr lang="fr-FR" sz="2200" dirty="0"/>
              <a:t>Les cartes sont distribuées. Chaque joueur reçoit ainsi 10 cartes faces cachées. </a:t>
            </a:r>
          </a:p>
          <a:p>
            <a:pPr marL="342900" indent="-342900">
              <a:buFont typeface="Arial" panose="020B0604020202020204" pitchFamily="34" charset="0"/>
              <a:buChar char="•"/>
            </a:pPr>
            <a:r>
              <a:rPr lang="fr-FR" sz="2200" dirty="0"/>
              <a:t>Chacun tire la carte du dessus de son paquet et la pose face visible à côté de celle de son coéquipier. </a:t>
            </a:r>
          </a:p>
          <a:p>
            <a:pPr marL="342900" indent="-342900">
              <a:buFont typeface="Arial" panose="020B0604020202020204" pitchFamily="34" charset="0"/>
              <a:buChar char="•"/>
            </a:pPr>
            <a:r>
              <a:rPr lang="fr-FR" sz="2200" dirty="0"/>
              <a:t>Les scores de chaque équipe sont calculés (ajout des deux cartes). </a:t>
            </a:r>
          </a:p>
          <a:p>
            <a:pPr marL="342900" indent="-342900">
              <a:buFont typeface="Arial" panose="020B0604020202020204" pitchFamily="34" charset="0"/>
              <a:buChar char="•"/>
            </a:pPr>
            <a:r>
              <a:rPr lang="fr-FR" sz="2200" dirty="0"/>
              <a:t>L’équipe qui a la plus forte valeur ramasse les 4 cartes et les met de côté. </a:t>
            </a:r>
          </a:p>
          <a:p>
            <a:pPr marL="342900" indent="-342900">
              <a:buFont typeface="Arial" panose="020B0604020202020204" pitchFamily="34" charset="0"/>
              <a:buChar char="•"/>
            </a:pPr>
            <a:r>
              <a:rPr lang="fr-FR" sz="2200" dirty="0"/>
              <a:t>À l’issue de 10 tours, chaque équipe compte son score final.</a:t>
            </a:r>
          </a:p>
        </p:txBody>
      </p:sp>
      <p:sp>
        <p:nvSpPr>
          <p:cNvPr id="4" name="ZoneTexte 3">
            <a:extLst>
              <a:ext uri="{FF2B5EF4-FFF2-40B4-BE49-F238E27FC236}">
                <a16:creationId xmlns:a16="http://schemas.microsoft.com/office/drawing/2014/main" id="{DFDD6BD1-821A-1923-35BE-D46FD8B87CEE}"/>
              </a:ext>
            </a:extLst>
          </p:cNvPr>
          <p:cNvSpPr txBox="1"/>
          <p:nvPr/>
        </p:nvSpPr>
        <p:spPr>
          <a:xfrm>
            <a:off x="6713257" y="2063263"/>
            <a:ext cx="5262985" cy="3539430"/>
          </a:xfrm>
          <a:prstGeom prst="rect">
            <a:avLst/>
          </a:prstGeom>
          <a:noFill/>
        </p:spPr>
        <p:txBody>
          <a:bodyPr wrap="square">
            <a:spAutoFit/>
          </a:bodyPr>
          <a:lstStyle/>
          <a:p>
            <a:r>
              <a:rPr lang="fr-FR" sz="3200" b="1" dirty="0"/>
              <a:t>1/ </a:t>
            </a:r>
            <a:r>
              <a:rPr lang="fr-FR" sz="3200" dirty="0"/>
              <a:t>Identifions les centaines, les dizaines et les unités dans le nombre, </a:t>
            </a:r>
          </a:p>
          <a:p>
            <a:endParaRPr lang="fr-FR" sz="3200" dirty="0"/>
          </a:p>
          <a:p>
            <a:r>
              <a:rPr lang="fr-FR" sz="3200" b="1" dirty="0"/>
              <a:t>2/ </a:t>
            </a:r>
            <a:r>
              <a:rPr lang="fr-FR" sz="3200" dirty="0"/>
              <a:t>Décomposons-le, </a:t>
            </a:r>
          </a:p>
          <a:p>
            <a:endParaRPr lang="fr-FR" sz="3200" dirty="0"/>
          </a:p>
          <a:p>
            <a:r>
              <a:rPr lang="fr-FR" sz="3200" b="1" dirty="0"/>
              <a:t>3/ </a:t>
            </a:r>
            <a:r>
              <a:rPr lang="fr-FR" sz="3200" dirty="0"/>
              <a:t>Puis l’écrivons-le en lettres.</a:t>
            </a:r>
          </a:p>
        </p:txBody>
      </p:sp>
      <p:sp>
        <p:nvSpPr>
          <p:cNvPr id="8" name="ZoneTexte 7">
            <a:extLst>
              <a:ext uri="{FF2B5EF4-FFF2-40B4-BE49-F238E27FC236}">
                <a16:creationId xmlns:a16="http://schemas.microsoft.com/office/drawing/2014/main" id="{FA38BABA-1D80-9B28-A5FA-9AF6DC39A14D}"/>
              </a:ext>
            </a:extLst>
          </p:cNvPr>
          <p:cNvSpPr txBox="1"/>
          <p:nvPr/>
        </p:nvSpPr>
        <p:spPr>
          <a:xfrm>
            <a:off x="8820301" y="985416"/>
            <a:ext cx="1002197" cy="738664"/>
          </a:xfrm>
          <a:prstGeom prst="rect">
            <a:avLst/>
          </a:prstGeom>
          <a:noFill/>
        </p:spPr>
        <p:txBody>
          <a:bodyPr wrap="none" rtlCol="0">
            <a:spAutoFit/>
          </a:bodyPr>
          <a:lstStyle/>
          <a:p>
            <a:r>
              <a:rPr lang="fr-FR" sz="4200" b="1" dirty="0">
                <a:solidFill>
                  <a:srgbClr val="0070C0"/>
                </a:solidFill>
              </a:rPr>
              <a:t>413</a:t>
            </a:r>
          </a:p>
        </p:txBody>
      </p:sp>
    </p:spTree>
    <p:extLst>
      <p:ext uri="{BB962C8B-B14F-4D97-AF65-F5344CB8AC3E}">
        <p14:creationId xmlns:p14="http://schemas.microsoft.com/office/powerpoint/2010/main" val="41229643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C98047B5-7A54-A816-F539-2F02E18E4993}"/>
                </a:ext>
              </a:extLst>
            </p:cNvPr>
            <p:cNvSpPr txBox="1"/>
            <p:nvPr/>
          </p:nvSpPr>
          <p:spPr>
            <a:xfrm>
              <a:off x="1402423" y="2997200"/>
              <a:ext cx="7741577" cy="1025352"/>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la suite des nombres</a:t>
              </a: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16327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45DD0A-27CE-5E29-B85C-3ABEF7810CD3}"/>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360B81A7-321B-02B3-D7F8-5A230678609E}"/>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04375D50-1C1E-1D84-31C8-43DEADF1FA86}"/>
              </a:ext>
            </a:extLst>
          </p:cNvPr>
          <p:cNvCxnSpPr/>
          <p:nvPr/>
        </p:nvCxnSpPr>
        <p:spPr>
          <a:xfrm>
            <a:off x="6614886" y="985416"/>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ZoneTexte 4">
            <a:extLst>
              <a:ext uri="{FF2B5EF4-FFF2-40B4-BE49-F238E27FC236}">
                <a16:creationId xmlns:a16="http://schemas.microsoft.com/office/drawing/2014/main" id="{4C54EA99-B56D-4934-EFBA-A798314ACC0D}"/>
              </a:ext>
            </a:extLst>
          </p:cNvPr>
          <p:cNvSpPr txBox="1"/>
          <p:nvPr/>
        </p:nvSpPr>
        <p:spPr>
          <a:xfrm>
            <a:off x="2577759" y="551289"/>
            <a:ext cx="3518241" cy="523220"/>
          </a:xfrm>
          <a:prstGeom prst="rect">
            <a:avLst/>
          </a:prstGeom>
          <a:noFill/>
        </p:spPr>
        <p:txBody>
          <a:bodyPr wrap="square" rtlCol="0">
            <a:spAutoFit/>
          </a:bodyPr>
          <a:lstStyle/>
          <a:p>
            <a:r>
              <a:rPr lang="fr-FR" sz="2800" dirty="0">
                <a:effectLst>
                  <a:outerShdw blurRad="38100" dist="38100" dir="2700000" algn="tl">
                    <a:srgbClr val="000000">
                      <a:alpha val="43137"/>
                    </a:srgbClr>
                  </a:outerShdw>
                </a:effectLst>
              </a:rPr>
              <a:t>Jeu de la bataille à 4</a:t>
            </a:r>
          </a:p>
        </p:txBody>
      </p:sp>
      <p:pic>
        <p:nvPicPr>
          <p:cNvPr id="2" name="Image 1">
            <a:extLst>
              <a:ext uri="{FF2B5EF4-FFF2-40B4-BE49-F238E27FC236}">
                <a16:creationId xmlns:a16="http://schemas.microsoft.com/office/drawing/2014/main" id="{3E0F0EB4-A3A6-A029-3974-0E35E6DB3E06}"/>
              </a:ext>
            </a:extLst>
          </p:cNvPr>
          <p:cNvPicPr>
            <a:picLocks noChangeAspect="1"/>
          </p:cNvPicPr>
          <p:nvPr/>
        </p:nvPicPr>
        <p:blipFill>
          <a:blip r:embed="rId3"/>
          <a:stretch>
            <a:fillRect/>
          </a:stretch>
        </p:blipFill>
        <p:spPr>
          <a:xfrm>
            <a:off x="916518" y="196524"/>
            <a:ext cx="1365821" cy="1365821"/>
          </a:xfrm>
          <a:prstGeom prst="rect">
            <a:avLst/>
          </a:prstGeom>
        </p:spPr>
      </p:pic>
      <p:sp>
        <p:nvSpPr>
          <p:cNvPr id="10" name="ZoneTexte 9">
            <a:extLst>
              <a:ext uri="{FF2B5EF4-FFF2-40B4-BE49-F238E27FC236}">
                <a16:creationId xmlns:a16="http://schemas.microsoft.com/office/drawing/2014/main" id="{6CEC78CA-198F-7AF3-D067-61D426465A05}"/>
              </a:ext>
            </a:extLst>
          </p:cNvPr>
          <p:cNvSpPr txBox="1"/>
          <p:nvPr/>
        </p:nvSpPr>
        <p:spPr>
          <a:xfrm>
            <a:off x="215757" y="2612800"/>
            <a:ext cx="6399128" cy="4154984"/>
          </a:xfrm>
          <a:prstGeom prst="rect">
            <a:avLst/>
          </a:prstGeom>
          <a:noFill/>
        </p:spPr>
        <p:txBody>
          <a:bodyPr wrap="square">
            <a:spAutoFit/>
          </a:bodyPr>
          <a:lstStyle/>
          <a:p>
            <a:pPr marL="342900" indent="-342900">
              <a:buFont typeface="Arial" panose="020B0604020202020204" pitchFamily="34" charset="0"/>
              <a:buChar char="•"/>
            </a:pPr>
            <a:r>
              <a:rPr lang="fr-FR" sz="2200" dirty="0"/>
              <a:t>On joue à deux (l’un en face de l’autre) contre deux autres joueurs. </a:t>
            </a:r>
          </a:p>
          <a:p>
            <a:pPr marL="342900" indent="-342900">
              <a:buFont typeface="Arial" panose="020B0604020202020204" pitchFamily="34" charset="0"/>
              <a:buChar char="•"/>
            </a:pPr>
            <a:r>
              <a:rPr lang="fr-FR" sz="2200" dirty="0"/>
              <a:t>Les cartes sont distribuées. Chaque joueur reçoit ainsi 10 cartes faces cachées. </a:t>
            </a:r>
          </a:p>
          <a:p>
            <a:pPr marL="342900" indent="-342900">
              <a:buFont typeface="Arial" panose="020B0604020202020204" pitchFamily="34" charset="0"/>
              <a:buChar char="•"/>
            </a:pPr>
            <a:r>
              <a:rPr lang="fr-FR" sz="2200" dirty="0"/>
              <a:t>Chacun tire la carte du dessus de son paquet et la pose face visible à côté de celle de son coéquipier. </a:t>
            </a:r>
          </a:p>
          <a:p>
            <a:pPr marL="342900" indent="-342900">
              <a:buFont typeface="Arial" panose="020B0604020202020204" pitchFamily="34" charset="0"/>
              <a:buChar char="•"/>
            </a:pPr>
            <a:r>
              <a:rPr lang="fr-FR" sz="2200" dirty="0"/>
              <a:t>Les scores de chaque équipe sont calculés (ajout des deux cartes). </a:t>
            </a:r>
          </a:p>
          <a:p>
            <a:pPr marL="342900" indent="-342900">
              <a:buFont typeface="Arial" panose="020B0604020202020204" pitchFamily="34" charset="0"/>
              <a:buChar char="•"/>
            </a:pPr>
            <a:r>
              <a:rPr lang="fr-FR" sz="2200" dirty="0"/>
              <a:t>L’équipe qui a la plus forte valeur ramasse les 4 cartes et les met de côté. </a:t>
            </a:r>
          </a:p>
          <a:p>
            <a:pPr marL="342900" indent="-342900">
              <a:buFont typeface="Arial" panose="020B0604020202020204" pitchFamily="34" charset="0"/>
              <a:buChar char="•"/>
            </a:pPr>
            <a:r>
              <a:rPr lang="fr-FR" sz="2200" dirty="0"/>
              <a:t>À l’issue de 10 tours, chaque équipe compte son score final.</a:t>
            </a:r>
          </a:p>
        </p:txBody>
      </p:sp>
      <p:sp>
        <p:nvSpPr>
          <p:cNvPr id="11" name="ZoneTexte 10">
            <a:extLst>
              <a:ext uri="{FF2B5EF4-FFF2-40B4-BE49-F238E27FC236}">
                <a16:creationId xmlns:a16="http://schemas.microsoft.com/office/drawing/2014/main" id="{C82A0A67-2D68-83B5-B668-94DB5C166BB9}"/>
              </a:ext>
            </a:extLst>
          </p:cNvPr>
          <p:cNvSpPr txBox="1"/>
          <p:nvPr/>
        </p:nvSpPr>
        <p:spPr>
          <a:xfrm>
            <a:off x="6768103" y="2782669"/>
            <a:ext cx="5606590" cy="2492990"/>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Numerus 2</a:t>
            </a:r>
          </a:p>
          <a:p>
            <a:r>
              <a:rPr lang="fr-FR" sz="2600" b="1" dirty="0"/>
              <a:t>2/ </a:t>
            </a:r>
            <a:r>
              <a:rPr lang="fr-FR" sz="2600" dirty="0"/>
              <a:t>Observons le fichier</a:t>
            </a:r>
          </a:p>
          <a:p>
            <a:r>
              <a:rPr lang="fr-FR" sz="2600" b="1" dirty="0"/>
              <a:t>3/ </a:t>
            </a:r>
            <a:r>
              <a:rPr lang="fr-FR" sz="2600" dirty="0"/>
              <a:t>Puis observons plus précisément l’exercice </a:t>
            </a:r>
            <a:r>
              <a:rPr lang="fr-FR" sz="2600" b="1" dirty="0"/>
              <a:t>1 </a:t>
            </a:r>
            <a:r>
              <a:rPr lang="fr-FR" sz="2600" dirty="0"/>
              <a:t>et explicite la consigne</a:t>
            </a:r>
          </a:p>
          <a:p>
            <a:r>
              <a:rPr lang="fr-FR" sz="2600" b="1" dirty="0"/>
              <a:t>4/ </a:t>
            </a:r>
            <a:r>
              <a:rPr lang="fr-FR" sz="2600" dirty="0"/>
              <a:t>Fais l’exercice </a:t>
            </a:r>
            <a:r>
              <a:rPr lang="fr-FR" sz="2600" b="1" dirty="0"/>
              <a:t>1</a:t>
            </a:r>
          </a:p>
          <a:p>
            <a:endParaRPr lang="fr-FR" sz="2600" b="1" dirty="0"/>
          </a:p>
        </p:txBody>
      </p:sp>
      <p:pic>
        <p:nvPicPr>
          <p:cNvPr id="13" name="Image 12">
            <a:extLst>
              <a:ext uri="{FF2B5EF4-FFF2-40B4-BE49-F238E27FC236}">
                <a16:creationId xmlns:a16="http://schemas.microsoft.com/office/drawing/2014/main" id="{CF839837-DF95-F004-C49F-B60067F43761}"/>
              </a:ext>
            </a:extLst>
          </p:cNvPr>
          <p:cNvPicPr>
            <a:picLocks noChangeAspect="1"/>
          </p:cNvPicPr>
          <p:nvPr/>
        </p:nvPicPr>
        <p:blipFill>
          <a:blip r:embed="rId4"/>
          <a:stretch>
            <a:fillRect/>
          </a:stretch>
        </p:blipFill>
        <p:spPr>
          <a:xfrm>
            <a:off x="10560829" y="196524"/>
            <a:ext cx="1352120" cy="1889930"/>
          </a:xfrm>
          <a:prstGeom prst="rect">
            <a:avLst/>
          </a:prstGeom>
        </p:spPr>
      </p:pic>
    </p:spTree>
    <p:extLst>
      <p:ext uri="{BB962C8B-B14F-4D97-AF65-F5344CB8AC3E}">
        <p14:creationId xmlns:p14="http://schemas.microsoft.com/office/powerpoint/2010/main" val="28600822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3916E-FB43-4043-8C90-3847354D7060}"/>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812F31DD-FEB9-8DC5-91D8-FDA3EF005FE5}"/>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51665E15-F965-A21A-58B2-3FF5F6A70A28}"/>
              </a:ext>
            </a:extLst>
          </p:cNvPr>
          <p:cNvCxnSpPr/>
          <p:nvPr/>
        </p:nvCxnSpPr>
        <p:spPr>
          <a:xfrm>
            <a:off x="6399129" y="952271"/>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ZoneTexte 11">
            <a:extLst>
              <a:ext uri="{FF2B5EF4-FFF2-40B4-BE49-F238E27FC236}">
                <a16:creationId xmlns:a16="http://schemas.microsoft.com/office/drawing/2014/main" id="{7E7DF63C-B36A-360E-397C-F97D41B328CD}"/>
              </a:ext>
            </a:extLst>
          </p:cNvPr>
          <p:cNvSpPr txBox="1"/>
          <p:nvPr/>
        </p:nvSpPr>
        <p:spPr>
          <a:xfrm>
            <a:off x="6768103" y="2782669"/>
            <a:ext cx="5606590" cy="2492990"/>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Numerus 2</a:t>
            </a:r>
          </a:p>
          <a:p>
            <a:r>
              <a:rPr lang="fr-FR" sz="2600" b="1" dirty="0"/>
              <a:t>2/ </a:t>
            </a:r>
            <a:r>
              <a:rPr lang="fr-FR" sz="2600" dirty="0"/>
              <a:t>Observons le fichier</a:t>
            </a:r>
          </a:p>
          <a:p>
            <a:r>
              <a:rPr lang="fr-FR" sz="2600" b="1" dirty="0"/>
              <a:t>3/ </a:t>
            </a:r>
            <a:r>
              <a:rPr lang="fr-FR" sz="2600" dirty="0"/>
              <a:t>Puis observons plus précisément l’exercice </a:t>
            </a:r>
            <a:r>
              <a:rPr lang="fr-FR" sz="2600" b="1" dirty="0"/>
              <a:t>1 </a:t>
            </a:r>
            <a:r>
              <a:rPr lang="fr-FR" sz="2600" dirty="0"/>
              <a:t>et explicite la consigne</a:t>
            </a:r>
          </a:p>
          <a:p>
            <a:r>
              <a:rPr lang="fr-FR" sz="2600" b="1" dirty="0"/>
              <a:t>4/ </a:t>
            </a:r>
            <a:r>
              <a:rPr lang="fr-FR" sz="2600" dirty="0"/>
              <a:t>Fais l’exercice </a:t>
            </a:r>
            <a:r>
              <a:rPr lang="fr-FR" sz="2600" b="1" dirty="0"/>
              <a:t>1</a:t>
            </a:r>
          </a:p>
          <a:p>
            <a:endParaRPr lang="fr-FR" sz="2600" b="1" dirty="0"/>
          </a:p>
        </p:txBody>
      </p:sp>
      <p:pic>
        <p:nvPicPr>
          <p:cNvPr id="13" name="Image 12">
            <a:extLst>
              <a:ext uri="{FF2B5EF4-FFF2-40B4-BE49-F238E27FC236}">
                <a16:creationId xmlns:a16="http://schemas.microsoft.com/office/drawing/2014/main" id="{7993ACF2-8053-B3AD-5F3B-BB564810CF36}"/>
              </a:ext>
            </a:extLst>
          </p:cNvPr>
          <p:cNvPicPr>
            <a:picLocks noChangeAspect="1"/>
          </p:cNvPicPr>
          <p:nvPr/>
        </p:nvPicPr>
        <p:blipFill>
          <a:blip r:embed="rId3"/>
          <a:stretch>
            <a:fillRect/>
          </a:stretch>
        </p:blipFill>
        <p:spPr>
          <a:xfrm>
            <a:off x="10560829" y="196524"/>
            <a:ext cx="1352120" cy="1889930"/>
          </a:xfrm>
          <a:prstGeom prst="rect">
            <a:avLst/>
          </a:prstGeom>
        </p:spPr>
      </p:pic>
      <p:sp>
        <p:nvSpPr>
          <p:cNvPr id="19" name="ZoneTexte 18">
            <a:extLst>
              <a:ext uri="{FF2B5EF4-FFF2-40B4-BE49-F238E27FC236}">
                <a16:creationId xmlns:a16="http://schemas.microsoft.com/office/drawing/2014/main" id="{765ED8FF-B05F-B72E-BE6F-FDB49A326EB7}"/>
              </a:ext>
            </a:extLst>
          </p:cNvPr>
          <p:cNvSpPr txBox="1"/>
          <p:nvPr/>
        </p:nvSpPr>
        <p:spPr>
          <a:xfrm>
            <a:off x="215757" y="2612800"/>
            <a:ext cx="6399128" cy="4154984"/>
          </a:xfrm>
          <a:prstGeom prst="rect">
            <a:avLst/>
          </a:prstGeom>
          <a:noFill/>
        </p:spPr>
        <p:txBody>
          <a:bodyPr wrap="square">
            <a:spAutoFit/>
          </a:bodyPr>
          <a:lstStyle/>
          <a:p>
            <a:pPr marL="342900" indent="-342900">
              <a:buFont typeface="Arial" panose="020B0604020202020204" pitchFamily="34" charset="0"/>
              <a:buChar char="•"/>
            </a:pPr>
            <a:r>
              <a:rPr lang="fr-FR" sz="2200" dirty="0"/>
              <a:t>On joue à deux (l’un en face de l’autre) contre deux autres joueurs. </a:t>
            </a:r>
          </a:p>
          <a:p>
            <a:pPr marL="342900" indent="-342900">
              <a:buFont typeface="Arial" panose="020B0604020202020204" pitchFamily="34" charset="0"/>
              <a:buChar char="•"/>
            </a:pPr>
            <a:r>
              <a:rPr lang="fr-FR" sz="2200" dirty="0"/>
              <a:t>Les cartes sont distribuées. Chaque joueur reçoit ainsi 10 cartes faces cachées. </a:t>
            </a:r>
          </a:p>
          <a:p>
            <a:pPr marL="342900" indent="-342900">
              <a:buFont typeface="Arial" panose="020B0604020202020204" pitchFamily="34" charset="0"/>
              <a:buChar char="•"/>
            </a:pPr>
            <a:r>
              <a:rPr lang="fr-FR" sz="2200" dirty="0"/>
              <a:t>Chacun tire la carte du dessus de son paquet et la pose face visible à côté de celle de son coéquipier. </a:t>
            </a:r>
          </a:p>
          <a:p>
            <a:pPr marL="342900" indent="-342900">
              <a:buFont typeface="Arial" panose="020B0604020202020204" pitchFamily="34" charset="0"/>
              <a:buChar char="•"/>
            </a:pPr>
            <a:r>
              <a:rPr lang="fr-FR" sz="2200" dirty="0"/>
              <a:t>Les scores de chaque équipe sont calculés (ajout des deux cartes). </a:t>
            </a:r>
          </a:p>
          <a:p>
            <a:pPr marL="342900" indent="-342900">
              <a:buFont typeface="Arial" panose="020B0604020202020204" pitchFamily="34" charset="0"/>
              <a:buChar char="•"/>
            </a:pPr>
            <a:r>
              <a:rPr lang="fr-FR" sz="2200" dirty="0"/>
              <a:t>L’équipe qui a la plus forte valeur ramasse les 4 cartes et les met de côté. </a:t>
            </a:r>
          </a:p>
          <a:p>
            <a:pPr marL="342900" indent="-342900">
              <a:buFont typeface="Arial" panose="020B0604020202020204" pitchFamily="34" charset="0"/>
              <a:buChar char="•"/>
            </a:pPr>
            <a:r>
              <a:rPr lang="fr-FR" sz="2200" dirty="0"/>
              <a:t>À l’issue de 10 tours, chaque équipe compte son score final.</a:t>
            </a:r>
          </a:p>
        </p:txBody>
      </p:sp>
      <p:pic>
        <p:nvPicPr>
          <p:cNvPr id="20" name="Image 19">
            <a:extLst>
              <a:ext uri="{FF2B5EF4-FFF2-40B4-BE49-F238E27FC236}">
                <a16:creationId xmlns:a16="http://schemas.microsoft.com/office/drawing/2014/main" id="{E807FC04-E7F0-2009-092F-772DF0D042B1}"/>
              </a:ext>
            </a:extLst>
          </p:cNvPr>
          <p:cNvPicPr>
            <a:picLocks noChangeAspect="1"/>
          </p:cNvPicPr>
          <p:nvPr/>
        </p:nvPicPr>
        <p:blipFill>
          <a:blip r:embed="rId4"/>
          <a:stretch>
            <a:fillRect/>
          </a:stretch>
        </p:blipFill>
        <p:spPr>
          <a:xfrm>
            <a:off x="916518" y="196524"/>
            <a:ext cx="1365821" cy="1365821"/>
          </a:xfrm>
          <a:prstGeom prst="rect">
            <a:avLst/>
          </a:prstGeom>
        </p:spPr>
      </p:pic>
      <p:sp>
        <p:nvSpPr>
          <p:cNvPr id="21" name="ZoneTexte 20">
            <a:extLst>
              <a:ext uri="{FF2B5EF4-FFF2-40B4-BE49-F238E27FC236}">
                <a16:creationId xmlns:a16="http://schemas.microsoft.com/office/drawing/2014/main" id="{F9BAE0FF-2CD5-0C0F-056C-C1A924ACD3D4}"/>
              </a:ext>
            </a:extLst>
          </p:cNvPr>
          <p:cNvSpPr txBox="1"/>
          <p:nvPr/>
        </p:nvSpPr>
        <p:spPr>
          <a:xfrm>
            <a:off x="2577759" y="551289"/>
            <a:ext cx="3518241" cy="523220"/>
          </a:xfrm>
          <a:prstGeom prst="rect">
            <a:avLst/>
          </a:prstGeom>
          <a:noFill/>
        </p:spPr>
        <p:txBody>
          <a:bodyPr wrap="square" rtlCol="0">
            <a:spAutoFit/>
          </a:bodyPr>
          <a:lstStyle/>
          <a:p>
            <a:r>
              <a:rPr lang="fr-FR" sz="2800" dirty="0">
                <a:effectLst>
                  <a:outerShdw blurRad="38100" dist="38100" dir="2700000" algn="tl">
                    <a:srgbClr val="000000">
                      <a:alpha val="43137"/>
                    </a:srgbClr>
                  </a:outerShdw>
                </a:effectLst>
              </a:rPr>
              <a:t>Jeu de la bataille à 4</a:t>
            </a:r>
          </a:p>
        </p:txBody>
      </p:sp>
    </p:spTree>
    <p:extLst>
      <p:ext uri="{BB962C8B-B14F-4D97-AF65-F5344CB8AC3E}">
        <p14:creationId xmlns:p14="http://schemas.microsoft.com/office/powerpoint/2010/main" val="16164015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0F9941-CC19-C966-5424-0BDA5E3ACDB6}"/>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80749141-B827-6357-ACA3-A8A0C4E0008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7311AA83-802B-1CD6-BA90-7309A7D7F8AA}"/>
              </a:ext>
            </a:extLst>
          </p:cNvPr>
          <p:cNvCxnSpPr/>
          <p:nvPr/>
        </p:nvCxnSpPr>
        <p:spPr>
          <a:xfrm>
            <a:off x="6614886" y="985416"/>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itre 1">
            <a:extLst>
              <a:ext uri="{FF2B5EF4-FFF2-40B4-BE49-F238E27FC236}">
                <a16:creationId xmlns:a16="http://schemas.microsoft.com/office/drawing/2014/main" id="{9056AA1C-ED9C-7FCE-CB5E-8D5CD4CB6A22}"/>
              </a:ext>
            </a:extLst>
          </p:cNvPr>
          <p:cNvSpPr txBox="1">
            <a:spLocks/>
          </p:cNvSpPr>
          <p:nvPr/>
        </p:nvSpPr>
        <p:spPr>
          <a:xfrm>
            <a:off x="2584604" y="0"/>
            <a:ext cx="2348133" cy="6652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fr-FR" sz="2400" dirty="0">
                <a:latin typeface="Arial" panose="020B0604020202020204" pitchFamily="34" charset="0"/>
                <a:cs typeface="Arial" panose="020B0604020202020204" pitchFamily="34" charset="0"/>
              </a:rPr>
              <a:t>Lis la leçon</a:t>
            </a:r>
          </a:p>
        </p:txBody>
      </p:sp>
      <p:sp>
        <p:nvSpPr>
          <p:cNvPr id="12" name="ZoneTexte 11">
            <a:extLst>
              <a:ext uri="{FF2B5EF4-FFF2-40B4-BE49-F238E27FC236}">
                <a16:creationId xmlns:a16="http://schemas.microsoft.com/office/drawing/2014/main" id="{05E6CAFA-5636-BD68-4D69-1A921FF60E02}"/>
              </a:ext>
            </a:extLst>
          </p:cNvPr>
          <p:cNvSpPr txBox="1"/>
          <p:nvPr/>
        </p:nvSpPr>
        <p:spPr>
          <a:xfrm>
            <a:off x="6768103" y="2782669"/>
            <a:ext cx="5606590" cy="129266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Numerus 2</a:t>
            </a:r>
          </a:p>
          <a:p>
            <a:r>
              <a:rPr lang="fr-FR" sz="2600" b="1" dirty="0"/>
              <a:t>2/ </a:t>
            </a:r>
            <a:r>
              <a:rPr lang="fr-FR" sz="2600" dirty="0"/>
              <a:t>Fais l’exercice </a:t>
            </a:r>
            <a:r>
              <a:rPr lang="fr-FR" sz="2600" b="1" dirty="0"/>
              <a:t>2</a:t>
            </a:r>
          </a:p>
          <a:p>
            <a:endParaRPr lang="fr-FR" sz="2600" b="1" dirty="0"/>
          </a:p>
        </p:txBody>
      </p:sp>
      <p:pic>
        <p:nvPicPr>
          <p:cNvPr id="13" name="Image 12">
            <a:extLst>
              <a:ext uri="{FF2B5EF4-FFF2-40B4-BE49-F238E27FC236}">
                <a16:creationId xmlns:a16="http://schemas.microsoft.com/office/drawing/2014/main" id="{8D173159-09D5-8F51-5200-53A8DC95D2D2}"/>
              </a:ext>
            </a:extLst>
          </p:cNvPr>
          <p:cNvPicPr>
            <a:picLocks noChangeAspect="1"/>
          </p:cNvPicPr>
          <p:nvPr/>
        </p:nvPicPr>
        <p:blipFill>
          <a:blip r:embed="rId3"/>
          <a:stretch>
            <a:fillRect/>
          </a:stretch>
        </p:blipFill>
        <p:spPr>
          <a:xfrm>
            <a:off x="10560829" y="196524"/>
            <a:ext cx="1352120" cy="1889930"/>
          </a:xfrm>
          <a:prstGeom prst="rect">
            <a:avLst/>
          </a:prstGeom>
        </p:spPr>
      </p:pic>
      <p:pic>
        <p:nvPicPr>
          <p:cNvPr id="2" name="Image 1">
            <a:extLst>
              <a:ext uri="{FF2B5EF4-FFF2-40B4-BE49-F238E27FC236}">
                <a16:creationId xmlns:a16="http://schemas.microsoft.com/office/drawing/2014/main" id="{2A287808-8B2D-2F94-8BBD-328908367AFC}"/>
              </a:ext>
            </a:extLst>
          </p:cNvPr>
          <p:cNvPicPr>
            <a:picLocks noChangeAspect="1"/>
          </p:cNvPicPr>
          <p:nvPr/>
        </p:nvPicPr>
        <p:blipFill>
          <a:blip r:embed="rId4"/>
          <a:stretch>
            <a:fillRect/>
          </a:stretch>
        </p:blipFill>
        <p:spPr>
          <a:xfrm>
            <a:off x="916518" y="196524"/>
            <a:ext cx="1365821" cy="1365821"/>
          </a:xfrm>
          <a:prstGeom prst="rect">
            <a:avLst/>
          </a:prstGeom>
        </p:spPr>
      </p:pic>
      <p:sp>
        <p:nvSpPr>
          <p:cNvPr id="3" name="ZoneTexte 2">
            <a:extLst>
              <a:ext uri="{FF2B5EF4-FFF2-40B4-BE49-F238E27FC236}">
                <a16:creationId xmlns:a16="http://schemas.microsoft.com/office/drawing/2014/main" id="{8E40729C-54EF-9473-2520-43C22405CBD9}"/>
              </a:ext>
            </a:extLst>
          </p:cNvPr>
          <p:cNvSpPr txBox="1"/>
          <p:nvPr/>
        </p:nvSpPr>
        <p:spPr>
          <a:xfrm>
            <a:off x="215757" y="2612800"/>
            <a:ext cx="6399128" cy="4154984"/>
          </a:xfrm>
          <a:prstGeom prst="rect">
            <a:avLst/>
          </a:prstGeom>
          <a:noFill/>
        </p:spPr>
        <p:txBody>
          <a:bodyPr wrap="square">
            <a:spAutoFit/>
          </a:bodyPr>
          <a:lstStyle/>
          <a:p>
            <a:pPr marL="342900" indent="-342900">
              <a:buFont typeface="Arial" panose="020B0604020202020204" pitchFamily="34" charset="0"/>
              <a:buChar char="•"/>
            </a:pPr>
            <a:r>
              <a:rPr lang="fr-FR" sz="2200" dirty="0"/>
              <a:t>On joue à deux (l’un en face de l’autre) contre deux autres joueurs. </a:t>
            </a:r>
          </a:p>
          <a:p>
            <a:pPr marL="342900" indent="-342900">
              <a:buFont typeface="Arial" panose="020B0604020202020204" pitchFamily="34" charset="0"/>
              <a:buChar char="•"/>
            </a:pPr>
            <a:r>
              <a:rPr lang="fr-FR" sz="2200" dirty="0"/>
              <a:t>Les cartes sont distribuées. Chaque joueur reçoit ainsi 10 cartes faces cachées. </a:t>
            </a:r>
          </a:p>
          <a:p>
            <a:pPr marL="342900" indent="-342900">
              <a:buFont typeface="Arial" panose="020B0604020202020204" pitchFamily="34" charset="0"/>
              <a:buChar char="•"/>
            </a:pPr>
            <a:r>
              <a:rPr lang="fr-FR" sz="2200" dirty="0"/>
              <a:t>Chacun tire la carte du dessus de son paquet et la pose face visible à côté de celle de son coéquipier. </a:t>
            </a:r>
          </a:p>
          <a:p>
            <a:pPr marL="342900" indent="-342900">
              <a:buFont typeface="Arial" panose="020B0604020202020204" pitchFamily="34" charset="0"/>
              <a:buChar char="•"/>
            </a:pPr>
            <a:r>
              <a:rPr lang="fr-FR" sz="2200" dirty="0"/>
              <a:t>Les scores de chaque équipe sont calculés (ajout des deux cartes). </a:t>
            </a:r>
          </a:p>
          <a:p>
            <a:pPr marL="342900" indent="-342900">
              <a:buFont typeface="Arial" panose="020B0604020202020204" pitchFamily="34" charset="0"/>
              <a:buChar char="•"/>
            </a:pPr>
            <a:r>
              <a:rPr lang="fr-FR" sz="2200" dirty="0"/>
              <a:t>L’équipe qui a la plus forte valeur ramasse les 4 cartes et les met de côté. </a:t>
            </a:r>
          </a:p>
          <a:p>
            <a:pPr marL="342900" indent="-342900">
              <a:buFont typeface="Arial" panose="020B0604020202020204" pitchFamily="34" charset="0"/>
              <a:buChar char="•"/>
            </a:pPr>
            <a:r>
              <a:rPr lang="fr-FR" sz="2200" dirty="0"/>
              <a:t>À l’issue de 10 tours, chaque équipe compte son score final.</a:t>
            </a:r>
          </a:p>
        </p:txBody>
      </p:sp>
      <p:sp>
        <p:nvSpPr>
          <p:cNvPr id="5" name="ZoneTexte 4">
            <a:extLst>
              <a:ext uri="{FF2B5EF4-FFF2-40B4-BE49-F238E27FC236}">
                <a16:creationId xmlns:a16="http://schemas.microsoft.com/office/drawing/2014/main" id="{DF5265D6-5699-1E03-E406-A3C32B2E1F03}"/>
              </a:ext>
            </a:extLst>
          </p:cNvPr>
          <p:cNvSpPr txBox="1"/>
          <p:nvPr/>
        </p:nvSpPr>
        <p:spPr>
          <a:xfrm>
            <a:off x="2577759" y="551289"/>
            <a:ext cx="3518241" cy="523220"/>
          </a:xfrm>
          <a:prstGeom prst="rect">
            <a:avLst/>
          </a:prstGeom>
          <a:noFill/>
        </p:spPr>
        <p:txBody>
          <a:bodyPr wrap="square" rtlCol="0">
            <a:spAutoFit/>
          </a:bodyPr>
          <a:lstStyle/>
          <a:p>
            <a:r>
              <a:rPr lang="fr-FR" sz="2800" dirty="0">
                <a:effectLst>
                  <a:outerShdw blurRad="38100" dist="38100" dir="2700000" algn="tl">
                    <a:srgbClr val="000000">
                      <a:alpha val="43137"/>
                    </a:srgbClr>
                  </a:outerShdw>
                </a:effectLst>
              </a:rPr>
              <a:t>Jeu de la bataille à 4</a:t>
            </a:r>
          </a:p>
        </p:txBody>
      </p:sp>
    </p:spTree>
    <p:extLst>
      <p:ext uri="{BB962C8B-B14F-4D97-AF65-F5344CB8AC3E}">
        <p14:creationId xmlns:p14="http://schemas.microsoft.com/office/powerpoint/2010/main" val="27487539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05">
            <a:extLst>
              <a:ext uri="{FF2B5EF4-FFF2-40B4-BE49-F238E27FC236}">
                <a16:creationId xmlns:a16="http://schemas.microsoft.com/office/drawing/2014/main" id="{B4AF08EE-C501-53A8-989D-79B0A4E26CEB}"/>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6F0AC10C-39D5-EBBC-57FD-886133600C8B}"/>
              </a:ext>
            </a:extLst>
          </p:cNvPr>
          <p:cNvCxnSpPr/>
          <p:nvPr/>
        </p:nvCxnSpPr>
        <p:spPr>
          <a:xfrm>
            <a:off x="6614886" y="985416"/>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E08DF51B-3B8E-71C2-7AAD-94E62414068C}"/>
              </a:ext>
            </a:extLst>
          </p:cNvPr>
          <p:cNvPicPr>
            <a:picLocks noChangeAspect="1"/>
          </p:cNvPicPr>
          <p:nvPr/>
        </p:nvPicPr>
        <p:blipFill>
          <a:blip r:embed="rId3"/>
          <a:stretch>
            <a:fillRect/>
          </a:stretch>
        </p:blipFill>
        <p:spPr>
          <a:xfrm>
            <a:off x="10483248" y="198785"/>
            <a:ext cx="1365821" cy="1365821"/>
          </a:xfrm>
          <a:prstGeom prst="rect">
            <a:avLst/>
          </a:prstGeom>
        </p:spPr>
      </p:pic>
      <p:pic>
        <p:nvPicPr>
          <p:cNvPr id="10" name="Image 9">
            <a:extLst>
              <a:ext uri="{FF2B5EF4-FFF2-40B4-BE49-F238E27FC236}">
                <a16:creationId xmlns:a16="http://schemas.microsoft.com/office/drawing/2014/main" id="{D85DDE11-5E60-F271-3A22-BD4F0B024351}"/>
              </a:ext>
            </a:extLst>
          </p:cNvPr>
          <p:cNvPicPr>
            <a:picLocks noChangeAspect="1"/>
          </p:cNvPicPr>
          <p:nvPr/>
        </p:nvPicPr>
        <p:blipFill>
          <a:blip r:embed="rId4"/>
          <a:stretch>
            <a:fillRect/>
          </a:stretch>
        </p:blipFill>
        <p:spPr>
          <a:xfrm>
            <a:off x="622019" y="2602736"/>
            <a:ext cx="5473981" cy="1981302"/>
          </a:xfrm>
          <a:prstGeom prst="rect">
            <a:avLst/>
          </a:prstGeom>
        </p:spPr>
      </p:pic>
      <p:sp>
        <p:nvSpPr>
          <p:cNvPr id="11" name="Titre 1">
            <a:extLst>
              <a:ext uri="{FF2B5EF4-FFF2-40B4-BE49-F238E27FC236}">
                <a16:creationId xmlns:a16="http://schemas.microsoft.com/office/drawing/2014/main" id="{5B2B0C8E-0CB7-CA04-8FB0-951CC8FA5D17}"/>
              </a:ext>
            </a:extLst>
          </p:cNvPr>
          <p:cNvSpPr txBox="1">
            <a:spLocks/>
          </p:cNvSpPr>
          <p:nvPr/>
        </p:nvSpPr>
        <p:spPr>
          <a:xfrm>
            <a:off x="1394814" y="1148796"/>
            <a:ext cx="5004315" cy="1306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fr-FR" sz="2800" dirty="0">
                <a:latin typeface="Arial" panose="020B0604020202020204" pitchFamily="34" charset="0"/>
                <a:cs typeface="Arial" panose="020B0604020202020204" pitchFamily="34" charset="0"/>
              </a:rPr>
              <a:t>Calculons le résultat de chaque bulle</a:t>
            </a:r>
          </a:p>
        </p:txBody>
      </p:sp>
      <p:pic>
        <p:nvPicPr>
          <p:cNvPr id="12" name="Image 11">
            <a:extLst>
              <a:ext uri="{FF2B5EF4-FFF2-40B4-BE49-F238E27FC236}">
                <a16:creationId xmlns:a16="http://schemas.microsoft.com/office/drawing/2014/main" id="{1B56267D-A6F0-8FCA-69F4-AC5E269AEC1B}"/>
              </a:ext>
            </a:extLst>
          </p:cNvPr>
          <p:cNvPicPr>
            <a:picLocks noChangeAspect="1"/>
          </p:cNvPicPr>
          <p:nvPr/>
        </p:nvPicPr>
        <p:blipFill>
          <a:blip r:embed="rId5"/>
          <a:srcRect t="13596" b="13650"/>
          <a:stretch>
            <a:fillRect/>
          </a:stretch>
        </p:blipFill>
        <p:spPr>
          <a:xfrm>
            <a:off x="1025842" y="196524"/>
            <a:ext cx="1038797" cy="755747"/>
          </a:xfrm>
          <a:prstGeom prst="rect">
            <a:avLst/>
          </a:prstGeom>
        </p:spPr>
      </p:pic>
      <p:pic>
        <p:nvPicPr>
          <p:cNvPr id="2" name="Image 1">
            <a:extLst>
              <a:ext uri="{FF2B5EF4-FFF2-40B4-BE49-F238E27FC236}">
                <a16:creationId xmlns:a16="http://schemas.microsoft.com/office/drawing/2014/main" id="{8646438D-9FEC-8EA8-50A1-211440CCB2E3}"/>
              </a:ext>
            </a:extLst>
          </p:cNvPr>
          <p:cNvPicPr>
            <a:picLocks noChangeAspect="1"/>
          </p:cNvPicPr>
          <p:nvPr/>
        </p:nvPicPr>
        <p:blipFill>
          <a:blip r:embed="rId6"/>
          <a:stretch>
            <a:fillRect/>
          </a:stretch>
        </p:blipFill>
        <p:spPr>
          <a:xfrm>
            <a:off x="7014114" y="1065989"/>
            <a:ext cx="3645087" cy="5391427"/>
          </a:xfrm>
          <a:prstGeom prst="rect">
            <a:avLst/>
          </a:prstGeom>
        </p:spPr>
      </p:pic>
    </p:spTree>
    <p:extLst>
      <p:ext uri="{BB962C8B-B14F-4D97-AF65-F5344CB8AC3E}">
        <p14:creationId xmlns:p14="http://schemas.microsoft.com/office/powerpoint/2010/main" val="8878727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29508B-8055-2557-FE71-718A7A7D612E}"/>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26355261-9A20-5B9A-F45B-C5A530C45A54}"/>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43306890-DD10-F771-7A19-BEB311C38851}"/>
              </a:ext>
            </a:extLst>
          </p:cNvPr>
          <p:cNvCxnSpPr/>
          <p:nvPr/>
        </p:nvCxnSpPr>
        <p:spPr>
          <a:xfrm>
            <a:off x="6614886" y="985416"/>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E559653A-2C33-9FE7-AC21-AD45B25DF6D5}"/>
              </a:ext>
            </a:extLst>
          </p:cNvPr>
          <p:cNvPicPr>
            <a:picLocks noChangeAspect="1"/>
          </p:cNvPicPr>
          <p:nvPr/>
        </p:nvPicPr>
        <p:blipFill>
          <a:blip r:embed="rId3"/>
          <a:stretch>
            <a:fillRect/>
          </a:stretch>
        </p:blipFill>
        <p:spPr>
          <a:xfrm>
            <a:off x="10483248" y="198785"/>
            <a:ext cx="1365821" cy="1365821"/>
          </a:xfrm>
          <a:prstGeom prst="rect">
            <a:avLst/>
          </a:prstGeom>
        </p:spPr>
      </p:pic>
      <p:sp>
        <p:nvSpPr>
          <p:cNvPr id="11" name="Titre 1">
            <a:extLst>
              <a:ext uri="{FF2B5EF4-FFF2-40B4-BE49-F238E27FC236}">
                <a16:creationId xmlns:a16="http://schemas.microsoft.com/office/drawing/2014/main" id="{EFC3D713-F4BF-14AB-2481-FA986F1F15C4}"/>
              </a:ext>
            </a:extLst>
          </p:cNvPr>
          <p:cNvSpPr txBox="1">
            <a:spLocks/>
          </p:cNvSpPr>
          <p:nvPr/>
        </p:nvSpPr>
        <p:spPr>
          <a:xfrm>
            <a:off x="1394814" y="1148796"/>
            <a:ext cx="5004315" cy="1306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fr-FR" sz="2800" dirty="0">
                <a:latin typeface="Arial" panose="020B0604020202020204" pitchFamily="34" charset="0"/>
                <a:cs typeface="Arial" panose="020B0604020202020204" pitchFamily="34" charset="0"/>
              </a:rPr>
              <a:t>Calcule le résultat de chaque bulle</a:t>
            </a:r>
          </a:p>
        </p:txBody>
      </p:sp>
      <p:pic>
        <p:nvPicPr>
          <p:cNvPr id="12" name="Image 11">
            <a:extLst>
              <a:ext uri="{FF2B5EF4-FFF2-40B4-BE49-F238E27FC236}">
                <a16:creationId xmlns:a16="http://schemas.microsoft.com/office/drawing/2014/main" id="{7F9A4B4B-21E4-FC16-48D3-EAF5E63E36DD}"/>
              </a:ext>
            </a:extLst>
          </p:cNvPr>
          <p:cNvPicPr>
            <a:picLocks noChangeAspect="1"/>
          </p:cNvPicPr>
          <p:nvPr/>
        </p:nvPicPr>
        <p:blipFill>
          <a:blip r:embed="rId4"/>
          <a:srcRect t="13596" b="13650"/>
          <a:stretch>
            <a:fillRect/>
          </a:stretch>
        </p:blipFill>
        <p:spPr>
          <a:xfrm>
            <a:off x="1025842" y="196524"/>
            <a:ext cx="1038797" cy="755747"/>
          </a:xfrm>
          <a:prstGeom prst="rect">
            <a:avLst/>
          </a:prstGeom>
        </p:spPr>
      </p:pic>
      <p:pic>
        <p:nvPicPr>
          <p:cNvPr id="3" name="Image 2">
            <a:extLst>
              <a:ext uri="{FF2B5EF4-FFF2-40B4-BE49-F238E27FC236}">
                <a16:creationId xmlns:a16="http://schemas.microsoft.com/office/drawing/2014/main" id="{16EDAA6F-4395-8A88-6816-9613ACBF0238}"/>
              </a:ext>
            </a:extLst>
          </p:cNvPr>
          <p:cNvPicPr>
            <a:picLocks noChangeAspect="1"/>
          </p:cNvPicPr>
          <p:nvPr/>
        </p:nvPicPr>
        <p:blipFill>
          <a:blip r:embed="rId5"/>
          <a:stretch>
            <a:fillRect/>
          </a:stretch>
        </p:blipFill>
        <p:spPr>
          <a:xfrm>
            <a:off x="392953" y="3065614"/>
            <a:ext cx="5467631" cy="1733639"/>
          </a:xfrm>
          <a:prstGeom prst="rect">
            <a:avLst/>
          </a:prstGeom>
        </p:spPr>
      </p:pic>
      <p:pic>
        <p:nvPicPr>
          <p:cNvPr id="2" name="Image 1">
            <a:extLst>
              <a:ext uri="{FF2B5EF4-FFF2-40B4-BE49-F238E27FC236}">
                <a16:creationId xmlns:a16="http://schemas.microsoft.com/office/drawing/2014/main" id="{8646438D-9FEC-8EA8-50A1-211440CCB2E3}"/>
              </a:ext>
            </a:extLst>
          </p:cNvPr>
          <p:cNvPicPr>
            <a:picLocks noChangeAspect="1"/>
          </p:cNvPicPr>
          <p:nvPr/>
        </p:nvPicPr>
        <p:blipFill>
          <a:blip r:embed="rId6"/>
          <a:stretch>
            <a:fillRect/>
          </a:stretch>
        </p:blipFill>
        <p:spPr>
          <a:xfrm>
            <a:off x="6838161" y="1065989"/>
            <a:ext cx="3645087" cy="5391427"/>
          </a:xfrm>
          <a:prstGeom prst="rect">
            <a:avLst/>
          </a:prstGeom>
        </p:spPr>
      </p:pic>
    </p:spTree>
    <p:extLst>
      <p:ext uri="{BB962C8B-B14F-4D97-AF65-F5344CB8AC3E}">
        <p14:creationId xmlns:p14="http://schemas.microsoft.com/office/powerpoint/2010/main" val="27741784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68274-599C-EE67-456C-F0AACA6FC4C9}"/>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026E0652-2DBA-7926-DE14-FC6B6F6C5FD4}"/>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69725F9D-5048-2DD3-AA41-5A3B21E4DFD9}"/>
              </a:ext>
            </a:extLst>
          </p:cNvPr>
          <p:cNvCxnSpPr/>
          <p:nvPr/>
        </p:nvCxnSpPr>
        <p:spPr>
          <a:xfrm>
            <a:off x="6614886" y="985416"/>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E41BEA57-6A38-D6B6-E0B9-A240FC86C0BC}"/>
              </a:ext>
            </a:extLst>
          </p:cNvPr>
          <p:cNvPicPr>
            <a:picLocks noChangeAspect="1"/>
          </p:cNvPicPr>
          <p:nvPr/>
        </p:nvPicPr>
        <p:blipFill>
          <a:blip r:embed="rId3"/>
          <a:stretch>
            <a:fillRect/>
          </a:stretch>
        </p:blipFill>
        <p:spPr>
          <a:xfrm>
            <a:off x="10483248" y="198785"/>
            <a:ext cx="1365821" cy="1365821"/>
          </a:xfrm>
          <a:prstGeom prst="rect">
            <a:avLst/>
          </a:prstGeom>
        </p:spPr>
      </p:pic>
      <p:sp>
        <p:nvSpPr>
          <p:cNvPr id="11" name="Titre 1">
            <a:extLst>
              <a:ext uri="{FF2B5EF4-FFF2-40B4-BE49-F238E27FC236}">
                <a16:creationId xmlns:a16="http://schemas.microsoft.com/office/drawing/2014/main" id="{707832BD-B5A1-0AD0-8CAE-B909A7ADC43A}"/>
              </a:ext>
            </a:extLst>
          </p:cNvPr>
          <p:cNvSpPr txBox="1">
            <a:spLocks/>
          </p:cNvSpPr>
          <p:nvPr/>
        </p:nvSpPr>
        <p:spPr>
          <a:xfrm>
            <a:off x="1394814" y="1148796"/>
            <a:ext cx="5004315" cy="1306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fr-FR" sz="2800" dirty="0">
                <a:latin typeface="Arial" panose="020B0604020202020204" pitchFamily="34" charset="0"/>
                <a:cs typeface="Arial" panose="020B0604020202020204" pitchFamily="34" charset="0"/>
              </a:rPr>
              <a:t>Calcule le résultat de chaque bulle</a:t>
            </a:r>
          </a:p>
        </p:txBody>
      </p:sp>
      <p:pic>
        <p:nvPicPr>
          <p:cNvPr id="12" name="Image 11">
            <a:extLst>
              <a:ext uri="{FF2B5EF4-FFF2-40B4-BE49-F238E27FC236}">
                <a16:creationId xmlns:a16="http://schemas.microsoft.com/office/drawing/2014/main" id="{6DFB7CB1-C2B7-B598-5B7A-79B9424CC2CC}"/>
              </a:ext>
            </a:extLst>
          </p:cNvPr>
          <p:cNvPicPr>
            <a:picLocks noChangeAspect="1"/>
          </p:cNvPicPr>
          <p:nvPr/>
        </p:nvPicPr>
        <p:blipFill>
          <a:blip r:embed="rId4"/>
          <a:srcRect t="13596" b="13650"/>
          <a:stretch>
            <a:fillRect/>
          </a:stretch>
        </p:blipFill>
        <p:spPr>
          <a:xfrm>
            <a:off x="1025842" y="196524"/>
            <a:ext cx="1038797" cy="755747"/>
          </a:xfrm>
          <a:prstGeom prst="rect">
            <a:avLst/>
          </a:prstGeom>
        </p:spPr>
      </p:pic>
      <p:pic>
        <p:nvPicPr>
          <p:cNvPr id="3" name="Image 2">
            <a:extLst>
              <a:ext uri="{FF2B5EF4-FFF2-40B4-BE49-F238E27FC236}">
                <a16:creationId xmlns:a16="http://schemas.microsoft.com/office/drawing/2014/main" id="{8831F689-D412-F166-5924-A7A81DBED013}"/>
              </a:ext>
            </a:extLst>
          </p:cNvPr>
          <p:cNvPicPr>
            <a:picLocks noChangeAspect="1"/>
          </p:cNvPicPr>
          <p:nvPr/>
        </p:nvPicPr>
        <p:blipFill>
          <a:blip r:embed="rId5"/>
          <a:stretch>
            <a:fillRect/>
          </a:stretch>
        </p:blipFill>
        <p:spPr>
          <a:xfrm>
            <a:off x="524090" y="3284764"/>
            <a:ext cx="5493032" cy="1809843"/>
          </a:xfrm>
          <a:prstGeom prst="rect">
            <a:avLst/>
          </a:prstGeom>
        </p:spPr>
      </p:pic>
      <p:pic>
        <p:nvPicPr>
          <p:cNvPr id="2" name="Image 1">
            <a:extLst>
              <a:ext uri="{FF2B5EF4-FFF2-40B4-BE49-F238E27FC236}">
                <a16:creationId xmlns:a16="http://schemas.microsoft.com/office/drawing/2014/main" id="{8646438D-9FEC-8EA8-50A1-211440CCB2E3}"/>
              </a:ext>
            </a:extLst>
          </p:cNvPr>
          <p:cNvPicPr>
            <a:picLocks noChangeAspect="1"/>
          </p:cNvPicPr>
          <p:nvPr/>
        </p:nvPicPr>
        <p:blipFill>
          <a:blip r:embed="rId6"/>
          <a:stretch>
            <a:fillRect/>
          </a:stretch>
        </p:blipFill>
        <p:spPr>
          <a:xfrm>
            <a:off x="6882194" y="1148796"/>
            <a:ext cx="3645087" cy="5391427"/>
          </a:xfrm>
          <a:prstGeom prst="rect">
            <a:avLst/>
          </a:prstGeom>
        </p:spPr>
      </p:pic>
    </p:spTree>
    <p:extLst>
      <p:ext uri="{BB962C8B-B14F-4D97-AF65-F5344CB8AC3E}">
        <p14:creationId xmlns:p14="http://schemas.microsoft.com/office/powerpoint/2010/main" val="22173222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6E7D3D-1227-1D8F-40D6-B827E8E6EA82}"/>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CD813B07-94F6-515D-D9FA-BB213A0BF52E}"/>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FC48B4CB-5566-0B2F-87C6-3735ABD7EB87}"/>
              </a:ext>
            </a:extLst>
          </p:cNvPr>
          <p:cNvCxnSpPr/>
          <p:nvPr/>
        </p:nvCxnSpPr>
        <p:spPr>
          <a:xfrm>
            <a:off x="6614886" y="985416"/>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A6331856-EC10-795E-5131-EEDD606CAF3E}"/>
              </a:ext>
            </a:extLst>
          </p:cNvPr>
          <p:cNvPicPr>
            <a:picLocks noChangeAspect="1"/>
          </p:cNvPicPr>
          <p:nvPr/>
        </p:nvPicPr>
        <p:blipFill>
          <a:blip r:embed="rId3"/>
          <a:stretch>
            <a:fillRect/>
          </a:stretch>
        </p:blipFill>
        <p:spPr>
          <a:xfrm>
            <a:off x="10483248" y="198785"/>
            <a:ext cx="1365821" cy="1365821"/>
          </a:xfrm>
          <a:prstGeom prst="rect">
            <a:avLst/>
          </a:prstGeom>
        </p:spPr>
      </p:pic>
      <p:sp>
        <p:nvSpPr>
          <p:cNvPr id="11" name="Titre 1">
            <a:extLst>
              <a:ext uri="{FF2B5EF4-FFF2-40B4-BE49-F238E27FC236}">
                <a16:creationId xmlns:a16="http://schemas.microsoft.com/office/drawing/2014/main" id="{40787ACE-EC2A-D77C-43C1-84C8CC1F4918}"/>
              </a:ext>
            </a:extLst>
          </p:cNvPr>
          <p:cNvSpPr txBox="1">
            <a:spLocks/>
          </p:cNvSpPr>
          <p:nvPr/>
        </p:nvSpPr>
        <p:spPr>
          <a:xfrm>
            <a:off x="1394814" y="1148796"/>
            <a:ext cx="5004315" cy="1306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fr-FR" sz="2800" dirty="0">
                <a:latin typeface="Arial" panose="020B0604020202020204" pitchFamily="34" charset="0"/>
                <a:cs typeface="Arial" panose="020B0604020202020204" pitchFamily="34" charset="0"/>
              </a:rPr>
              <a:t>Calcule le résultat de chaque bulle</a:t>
            </a:r>
          </a:p>
        </p:txBody>
      </p:sp>
      <p:pic>
        <p:nvPicPr>
          <p:cNvPr id="12" name="Image 11">
            <a:extLst>
              <a:ext uri="{FF2B5EF4-FFF2-40B4-BE49-F238E27FC236}">
                <a16:creationId xmlns:a16="http://schemas.microsoft.com/office/drawing/2014/main" id="{80217950-A8F0-D60F-7D85-A9D3DFC6CE53}"/>
              </a:ext>
            </a:extLst>
          </p:cNvPr>
          <p:cNvPicPr>
            <a:picLocks noChangeAspect="1"/>
          </p:cNvPicPr>
          <p:nvPr/>
        </p:nvPicPr>
        <p:blipFill>
          <a:blip r:embed="rId4"/>
          <a:srcRect t="13596" b="13650"/>
          <a:stretch>
            <a:fillRect/>
          </a:stretch>
        </p:blipFill>
        <p:spPr>
          <a:xfrm>
            <a:off x="1025842" y="196524"/>
            <a:ext cx="1038797" cy="755747"/>
          </a:xfrm>
          <a:prstGeom prst="rect">
            <a:avLst/>
          </a:prstGeom>
        </p:spPr>
      </p:pic>
      <p:pic>
        <p:nvPicPr>
          <p:cNvPr id="3" name="Image 2">
            <a:extLst>
              <a:ext uri="{FF2B5EF4-FFF2-40B4-BE49-F238E27FC236}">
                <a16:creationId xmlns:a16="http://schemas.microsoft.com/office/drawing/2014/main" id="{EB05D536-E63D-BA79-FCF9-ADD4B76268BB}"/>
              </a:ext>
            </a:extLst>
          </p:cNvPr>
          <p:cNvPicPr>
            <a:picLocks noChangeAspect="1"/>
          </p:cNvPicPr>
          <p:nvPr/>
        </p:nvPicPr>
        <p:blipFill>
          <a:blip r:embed="rId5"/>
          <a:stretch>
            <a:fillRect/>
          </a:stretch>
        </p:blipFill>
        <p:spPr>
          <a:xfrm>
            <a:off x="589271" y="3005466"/>
            <a:ext cx="5321573" cy="1771741"/>
          </a:xfrm>
          <a:prstGeom prst="rect">
            <a:avLst/>
          </a:prstGeom>
        </p:spPr>
      </p:pic>
      <p:pic>
        <p:nvPicPr>
          <p:cNvPr id="2" name="Image 1">
            <a:extLst>
              <a:ext uri="{FF2B5EF4-FFF2-40B4-BE49-F238E27FC236}">
                <a16:creationId xmlns:a16="http://schemas.microsoft.com/office/drawing/2014/main" id="{8646438D-9FEC-8EA8-50A1-211440CCB2E3}"/>
              </a:ext>
            </a:extLst>
          </p:cNvPr>
          <p:cNvPicPr>
            <a:picLocks noChangeAspect="1"/>
          </p:cNvPicPr>
          <p:nvPr/>
        </p:nvPicPr>
        <p:blipFill>
          <a:blip r:embed="rId6"/>
          <a:stretch>
            <a:fillRect/>
          </a:stretch>
        </p:blipFill>
        <p:spPr>
          <a:xfrm>
            <a:off x="6825207" y="881695"/>
            <a:ext cx="3645087" cy="5391427"/>
          </a:xfrm>
          <a:prstGeom prst="rect">
            <a:avLst/>
          </a:prstGeom>
        </p:spPr>
      </p:pic>
    </p:spTree>
    <p:extLst>
      <p:ext uri="{BB962C8B-B14F-4D97-AF65-F5344CB8AC3E}">
        <p14:creationId xmlns:p14="http://schemas.microsoft.com/office/powerpoint/2010/main" val="912050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C42BBC-1F03-D13D-F8C8-1E8E01B06F0F}"/>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6DF20A77-B577-301E-643F-1A344FC489FB}"/>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895937E9-FF7A-29E1-8B3B-4EA918E3FD8D}"/>
              </a:ext>
            </a:extLst>
          </p:cNvPr>
          <p:cNvCxnSpPr/>
          <p:nvPr/>
        </p:nvCxnSpPr>
        <p:spPr>
          <a:xfrm>
            <a:off x="6614886" y="985416"/>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Image 8">
            <a:extLst>
              <a:ext uri="{FF2B5EF4-FFF2-40B4-BE49-F238E27FC236}">
                <a16:creationId xmlns:a16="http://schemas.microsoft.com/office/drawing/2014/main" id="{4B120C7A-1FE4-B32F-A719-67A160864F30}"/>
              </a:ext>
            </a:extLst>
          </p:cNvPr>
          <p:cNvPicPr>
            <a:picLocks noChangeAspect="1"/>
          </p:cNvPicPr>
          <p:nvPr/>
        </p:nvPicPr>
        <p:blipFill>
          <a:blip r:embed="rId3"/>
          <a:stretch>
            <a:fillRect/>
          </a:stretch>
        </p:blipFill>
        <p:spPr>
          <a:xfrm>
            <a:off x="10483248" y="198785"/>
            <a:ext cx="1365821" cy="1365821"/>
          </a:xfrm>
          <a:prstGeom prst="rect">
            <a:avLst/>
          </a:prstGeom>
        </p:spPr>
      </p:pic>
      <p:sp>
        <p:nvSpPr>
          <p:cNvPr id="11" name="Titre 1">
            <a:extLst>
              <a:ext uri="{FF2B5EF4-FFF2-40B4-BE49-F238E27FC236}">
                <a16:creationId xmlns:a16="http://schemas.microsoft.com/office/drawing/2014/main" id="{DADF579A-1F06-42E2-1FF2-F10E5C0F9481}"/>
              </a:ext>
            </a:extLst>
          </p:cNvPr>
          <p:cNvSpPr txBox="1">
            <a:spLocks/>
          </p:cNvSpPr>
          <p:nvPr/>
        </p:nvSpPr>
        <p:spPr>
          <a:xfrm>
            <a:off x="1394814" y="1148796"/>
            <a:ext cx="5004315" cy="13068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fr-FR" sz="2800" dirty="0">
                <a:latin typeface="Arial" panose="020B0604020202020204" pitchFamily="34" charset="0"/>
                <a:cs typeface="Arial" panose="020B0604020202020204" pitchFamily="34" charset="0"/>
              </a:rPr>
              <a:t>Calcule le résultat de chaque bulle</a:t>
            </a:r>
          </a:p>
        </p:txBody>
      </p:sp>
      <p:pic>
        <p:nvPicPr>
          <p:cNvPr id="12" name="Image 11">
            <a:extLst>
              <a:ext uri="{FF2B5EF4-FFF2-40B4-BE49-F238E27FC236}">
                <a16:creationId xmlns:a16="http://schemas.microsoft.com/office/drawing/2014/main" id="{F791D517-2431-3EF5-E2C3-E28F0F7CB768}"/>
              </a:ext>
            </a:extLst>
          </p:cNvPr>
          <p:cNvPicPr>
            <a:picLocks noChangeAspect="1"/>
          </p:cNvPicPr>
          <p:nvPr/>
        </p:nvPicPr>
        <p:blipFill>
          <a:blip r:embed="rId4"/>
          <a:srcRect t="13596" b="13650"/>
          <a:stretch>
            <a:fillRect/>
          </a:stretch>
        </p:blipFill>
        <p:spPr>
          <a:xfrm>
            <a:off x="1025842" y="196524"/>
            <a:ext cx="1038797" cy="755747"/>
          </a:xfrm>
          <a:prstGeom prst="rect">
            <a:avLst/>
          </a:prstGeom>
        </p:spPr>
      </p:pic>
      <p:pic>
        <p:nvPicPr>
          <p:cNvPr id="3" name="Image 2">
            <a:extLst>
              <a:ext uri="{FF2B5EF4-FFF2-40B4-BE49-F238E27FC236}">
                <a16:creationId xmlns:a16="http://schemas.microsoft.com/office/drawing/2014/main" id="{CF5BAC1D-C74F-3401-36BB-EF4E51655BD7}"/>
              </a:ext>
            </a:extLst>
          </p:cNvPr>
          <p:cNvPicPr>
            <a:picLocks noChangeAspect="1"/>
          </p:cNvPicPr>
          <p:nvPr/>
        </p:nvPicPr>
        <p:blipFill>
          <a:blip r:embed="rId5"/>
          <a:stretch>
            <a:fillRect/>
          </a:stretch>
        </p:blipFill>
        <p:spPr>
          <a:xfrm>
            <a:off x="684949" y="3253942"/>
            <a:ext cx="5321573" cy="1809843"/>
          </a:xfrm>
          <a:prstGeom prst="rect">
            <a:avLst/>
          </a:prstGeom>
        </p:spPr>
      </p:pic>
      <p:pic>
        <p:nvPicPr>
          <p:cNvPr id="2" name="Image 1">
            <a:extLst>
              <a:ext uri="{FF2B5EF4-FFF2-40B4-BE49-F238E27FC236}">
                <a16:creationId xmlns:a16="http://schemas.microsoft.com/office/drawing/2014/main" id="{8646438D-9FEC-8EA8-50A1-211440CCB2E3}"/>
              </a:ext>
            </a:extLst>
          </p:cNvPr>
          <p:cNvPicPr>
            <a:picLocks noChangeAspect="1"/>
          </p:cNvPicPr>
          <p:nvPr/>
        </p:nvPicPr>
        <p:blipFill>
          <a:blip r:embed="rId6"/>
          <a:stretch>
            <a:fillRect/>
          </a:stretch>
        </p:blipFill>
        <p:spPr>
          <a:xfrm>
            <a:off x="6825207" y="1148796"/>
            <a:ext cx="3645087" cy="5391427"/>
          </a:xfrm>
          <a:prstGeom prst="rect">
            <a:avLst/>
          </a:prstGeom>
        </p:spPr>
      </p:pic>
    </p:spTree>
    <p:extLst>
      <p:ext uri="{BB962C8B-B14F-4D97-AF65-F5344CB8AC3E}">
        <p14:creationId xmlns:p14="http://schemas.microsoft.com/office/powerpoint/2010/main" val="32574073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05D5C4-412E-A6F4-7FC2-505D68B032C2}"/>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2C5CC5BF-0BAA-B031-692D-22B74AFDAEB3}"/>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3BDC347F-612C-E377-5D2E-9268E0E3FE2B}"/>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48AA694A-34B2-59A4-CB6A-B310D3F67171}"/>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556BC9BC-AE6C-BAA8-2A76-BBDD223570A2}"/>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re 1">
            <a:extLst>
              <a:ext uri="{FF2B5EF4-FFF2-40B4-BE49-F238E27FC236}">
                <a16:creationId xmlns:a16="http://schemas.microsoft.com/office/drawing/2014/main" id="{20B8CB7C-3042-A09E-DF98-B3AF5CADB5BD}"/>
              </a:ext>
            </a:extLst>
          </p:cNvPr>
          <p:cNvSpPr txBox="1">
            <a:spLocks/>
          </p:cNvSpPr>
          <p:nvPr/>
        </p:nvSpPr>
        <p:spPr>
          <a:xfrm>
            <a:off x="6786745" y="2255620"/>
            <a:ext cx="4891546" cy="150160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fr-FR" sz="3200" dirty="0">
              <a:latin typeface="+mn-lt"/>
              <a:cs typeface="Arial" panose="020B0604020202020204" pitchFamily="34" charset="0"/>
            </a:endParaRPr>
          </a:p>
        </p:txBody>
      </p:sp>
      <p:sp>
        <p:nvSpPr>
          <p:cNvPr id="4" name="ZoneTexte 3">
            <a:extLst>
              <a:ext uri="{FF2B5EF4-FFF2-40B4-BE49-F238E27FC236}">
                <a16:creationId xmlns:a16="http://schemas.microsoft.com/office/drawing/2014/main" id="{5BAC9333-C826-74E8-DA45-882896AEF09D}"/>
              </a:ext>
            </a:extLst>
          </p:cNvPr>
          <p:cNvSpPr txBox="1"/>
          <p:nvPr/>
        </p:nvSpPr>
        <p:spPr>
          <a:xfrm>
            <a:off x="513709" y="2255620"/>
            <a:ext cx="5355940" cy="1569660"/>
          </a:xfrm>
          <a:prstGeom prst="rect">
            <a:avLst/>
          </a:prstGeom>
          <a:noFill/>
        </p:spPr>
        <p:txBody>
          <a:bodyPr wrap="square" rtlCol="0">
            <a:spAutoFit/>
          </a:bodyPr>
          <a:lstStyle/>
          <a:p>
            <a:pPr algn="ctr"/>
            <a:endParaRPr lang="fr-FR" sz="3200" dirty="0">
              <a:effectLst>
                <a:outerShdw blurRad="38100" dist="38100" dir="2700000" algn="tl">
                  <a:srgbClr val="000000">
                    <a:alpha val="43137"/>
                  </a:srgbClr>
                </a:outerShdw>
              </a:effectLst>
            </a:endParaRPr>
          </a:p>
          <a:p>
            <a:r>
              <a:rPr lang="fr-FR" sz="3200" dirty="0"/>
              <a:t>Récitons la suite des nombres de </a:t>
            </a:r>
            <a:r>
              <a:rPr lang="fr-FR" sz="3200" b="1" dirty="0"/>
              <a:t>19 </a:t>
            </a:r>
            <a:r>
              <a:rPr lang="fr-FR" sz="3200" dirty="0"/>
              <a:t>à </a:t>
            </a:r>
            <a:r>
              <a:rPr lang="fr-FR" sz="3200" b="1" dirty="0"/>
              <a:t>60</a:t>
            </a:r>
            <a:r>
              <a:rPr lang="fr-FR" sz="3200" dirty="0"/>
              <a:t>. </a:t>
            </a:r>
          </a:p>
        </p:txBody>
      </p:sp>
      <p:sp>
        <p:nvSpPr>
          <p:cNvPr id="5" name="ZoneTexte 4">
            <a:extLst>
              <a:ext uri="{FF2B5EF4-FFF2-40B4-BE49-F238E27FC236}">
                <a16:creationId xmlns:a16="http://schemas.microsoft.com/office/drawing/2014/main" id="{E93EF466-4D48-E6D7-3217-779F69DD3903}"/>
              </a:ext>
            </a:extLst>
          </p:cNvPr>
          <p:cNvSpPr txBox="1"/>
          <p:nvPr/>
        </p:nvSpPr>
        <p:spPr>
          <a:xfrm>
            <a:off x="6419637" y="2255620"/>
            <a:ext cx="5355940" cy="1569660"/>
          </a:xfrm>
          <a:prstGeom prst="rect">
            <a:avLst/>
          </a:prstGeom>
          <a:noFill/>
        </p:spPr>
        <p:txBody>
          <a:bodyPr wrap="square" rtlCol="0">
            <a:spAutoFit/>
          </a:bodyPr>
          <a:lstStyle/>
          <a:p>
            <a:pPr algn="ctr"/>
            <a:endParaRPr lang="fr-FR" sz="3200" dirty="0">
              <a:effectLst>
                <a:outerShdw blurRad="38100" dist="38100" dir="2700000" algn="tl">
                  <a:srgbClr val="000000">
                    <a:alpha val="43137"/>
                  </a:srgbClr>
                </a:outerShdw>
              </a:effectLst>
            </a:endParaRPr>
          </a:p>
          <a:p>
            <a:r>
              <a:rPr lang="fr-FR" sz="3200" dirty="0"/>
              <a:t>Récitons la suite des nombres de </a:t>
            </a:r>
            <a:r>
              <a:rPr lang="fr-FR" sz="3200" b="1" dirty="0"/>
              <a:t>61 </a:t>
            </a:r>
            <a:r>
              <a:rPr lang="fr-FR" sz="3200" dirty="0"/>
              <a:t>à </a:t>
            </a:r>
            <a:r>
              <a:rPr lang="fr-FR" sz="3200" b="1" dirty="0"/>
              <a:t>119</a:t>
            </a:r>
            <a:r>
              <a:rPr lang="fr-FR" sz="3200" dirty="0"/>
              <a:t>. </a:t>
            </a:r>
          </a:p>
        </p:txBody>
      </p:sp>
      <p:sp>
        <p:nvSpPr>
          <p:cNvPr id="6" name="ZoneTexte 5">
            <a:extLst>
              <a:ext uri="{FF2B5EF4-FFF2-40B4-BE49-F238E27FC236}">
                <a16:creationId xmlns:a16="http://schemas.microsoft.com/office/drawing/2014/main" id="{897108E7-0B58-1FA3-7CA4-DFBEFF04B69E}"/>
              </a:ext>
            </a:extLst>
          </p:cNvPr>
          <p:cNvSpPr txBox="1"/>
          <p:nvPr/>
        </p:nvSpPr>
        <p:spPr>
          <a:xfrm>
            <a:off x="3191679" y="1212688"/>
            <a:ext cx="5355940" cy="584775"/>
          </a:xfrm>
          <a:prstGeom prst="rect">
            <a:avLst/>
          </a:prstGeom>
          <a:noFill/>
        </p:spPr>
        <p:txBody>
          <a:bodyPr wrap="square" rtlCol="0">
            <a:spAutoFit/>
          </a:bodyPr>
          <a:lstStyle/>
          <a:p>
            <a:pPr algn="ctr"/>
            <a:r>
              <a:rPr lang="fr-FR" sz="3200" dirty="0">
                <a:effectLst>
                  <a:outerShdw blurRad="38100" dist="38100" dir="2700000" algn="tl">
                    <a:srgbClr val="000000">
                      <a:alpha val="43137"/>
                    </a:srgbClr>
                  </a:outerShdw>
                </a:effectLst>
              </a:rPr>
              <a:t>Jeu du furet</a:t>
            </a:r>
          </a:p>
        </p:txBody>
      </p:sp>
      <p:pic>
        <p:nvPicPr>
          <p:cNvPr id="3" name="Image 2">
            <a:extLst>
              <a:ext uri="{FF2B5EF4-FFF2-40B4-BE49-F238E27FC236}">
                <a16:creationId xmlns:a16="http://schemas.microsoft.com/office/drawing/2014/main" id="{CEC448FA-B00A-3A9E-C6EB-F0280D3BEBBB}"/>
              </a:ext>
            </a:extLst>
          </p:cNvPr>
          <p:cNvPicPr>
            <a:picLocks noChangeAspect="1"/>
          </p:cNvPicPr>
          <p:nvPr/>
        </p:nvPicPr>
        <p:blipFill>
          <a:blip r:embed="rId3"/>
          <a:stretch>
            <a:fillRect/>
          </a:stretch>
        </p:blipFill>
        <p:spPr>
          <a:xfrm>
            <a:off x="5577287" y="164899"/>
            <a:ext cx="957596" cy="1174409"/>
          </a:xfrm>
          <a:prstGeom prst="rect">
            <a:avLst/>
          </a:prstGeom>
        </p:spPr>
      </p:pic>
    </p:spTree>
    <p:extLst>
      <p:ext uri="{BB962C8B-B14F-4D97-AF65-F5344CB8AC3E}">
        <p14:creationId xmlns:p14="http://schemas.microsoft.com/office/powerpoint/2010/main" val="26696691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D44D13-623F-B7D0-93AD-571285E50F63}"/>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B29D6EAF-F8F1-4BD0-CB94-8D41D7DB900C}"/>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135BF224-3D0D-E7CF-4851-8ACCF0C79543}"/>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9CED8BA0-5308-4C7D-8EBC-8DFB3D68878A}"/>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E4F1D6AD-D1FD-27CE-129E-F0E6A03D9E31}"/>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re 1">
            <a:extLst>
              <a:ext uri="{FF2B5EF4-FFF2-40B4-BE49-F238E27FC236}">
                <a16:creationId xmlns:a16="http://schemas.microsoft.com/office/drawing/2014/main" id="{35CA0CD4-9860-9CE4-F26B-040E6FCF5954}"/>
              </a:ext>
            </a:extLst>
          </p:cNvPr>
          <p:cNvSpPr txBox="1">
            <a:spLocks/>
          </p:cNvSpPr>
          <p:nvPr/>
        </p:nvSpPr>
        <p:spPr>
          <a:xfrm>
            <a:off x="6786745" y="2255620"/>
            <a:ext cx="4891546" cy="150160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fr-FR" sz="3200" dirty="0">
              <a:latin typeface="+mn-lt"/>
              <a:cs typeface="Arial" panose="020B0604020202020204" pitchFamily="34" charset="0"/>
            </a:endParaRPr>
          </a:p>
        </p:txBody>
      </p:sp>
      <p:sp>
        <p:nvSpPr>
          <p:cNvPr id="4" name="ZoneTexte 3">
            <a:extLst>
              <a:ext uri="{FF2B5EF4-FFF2-40B4-BE49-F238E27FC236}">
                <a16:creationId xmlns:a16="http://schemas.microsoft.com/office/drawing/2014/main" id="{0666C4F4-7881-08B2-8A9C-B71FAD0FC698}"/>
              </a:ext>
            </a:extLst>
          </p:cNvPr>
          <p:cNvSpPr txBox="1"/>
          <p:nvPr/>
        </p:nvSpPr>
        <p:spPr>
          <a:xfrm>
            <a:off x="513709" y="2255620"/>
            <a:ext cx="5355940" cy="1569660"/>
          </a:xfrm>
          <a:prstGeom prst="rect">
            <a:avLst/>
          </a:prstGeom>
          <a:noFill/>
        </p:spPr>
        <p:txBody>
          <a:bodyPr wrap="square" rtlCol="0">
            <a:spAutoFit/>
          </a:bodyPr>
          <a:lstStyle/>
          <a:p>
            <a:pPr algn="ctr"/>
            <a:endParaRPr lang="fr-FR" sz="3200" dirty="0">
              <a:effectLst>
                <a:outerShdw blurRad="38100" dist="38100" dir="2700000" algn="tl">
                  <a:srgbClr val="000000">
                    <a:alpha val="43137"/>
                  </a:srgbClr>
                </a:outerShdw>
              </a:effectLst>
            </a:endParaRPr>
          </a:p>
          <a:p>
            <a:r>
              <a:rPr lang="fr-FR" sz="3200" dirty="0"/>
              <a:t>Récitons la suite des nombres de </a:t>
            </a:r>
            <a:r>
              <a:rPr lang="fr-FR" sz="3200" b="1" dirty="0"/>
              <a:t>29 </a:t>
            </a:r>
            <a:r>
              <a:rPr lang="fr-FR" sz="3200" dirty="0"/>
              <a:t>à </a:t>
            </a:r>
            <a:r>
              <a:rPr lang="fr-FR" sz="3200" b="1" dirty="0"/>
              <a:t>70</a:t>
            </a:r>
            <a:r>
              <a:rPr lang="fr-FR" sz="3200" dirty="0"/>
              <a:t>. </a:t>
            </a:r>
          </a:p>
        </p:txBody>
      </p:sp>
      <p:sp>
        <p:nvSpPr>
          <p:cNvPr id="5" name="ZoneTexte 4">
            <a:extLst>
              <a:ext uri="{FF2B5EF4-FFF2-40B4-BE49-F238E27FC236}">
                <a16:creationId xmlns:a16="http://schemas.microsoft.com/office/drawing/2014/main" id="{F67361E0-26BF-A307-A83D-9D11F2855DA2}"/>
              </a:ext>
            </a:extLst>
          </p:cNvPr>
          <p:cNvSpPr txBox="1"/>
          <p:nvPr/>
        </p:nvSpPr>
        <p:spPr>
          <a:xfrm>
            <a:off x="6419637" y="2255620"/>
            <a:ext cx="5355940" cy="1569660"/>
          </a:xfrm>
          <a:prstGeom prst="rect">
            <a:avLst/>
          </a:prstGeom>
          <a:noFill/>
        </p:spPr>
        <p:txBody>
          <a:bodyPr wrap="square" rtlCol="0">
            <a:spAutoFit/>
          </a:bodyPr>
          <a:lstStyle/>
          <a:p>
            <a:pPr algn="ctr"/>
            <a:endParaRPr lang="fr-FR" sz="3200" dirty="0">
              <a:effectLst>
                <a:outerShdw blurRad="38100" dist="38100" dir="2700000" algn="tl">
                  <a:srgbClr val="000000">
                    <a:alpha val="43137"/>
                  </a:srgbClr>
                </a:outerShdw>
              </a:effectLst>
            </a:endParaRPr>
          </a:p>
          <a:p>
            <a:r>
              <a:rPr lang="fr-FR" sz="3200" dirty="0"/>
              <a:t>Récitons la suite des nombres de </a:t>
            </a:r>
            <a:r>
              <a:rPr lang="fr-FR" sz="3200" b="1" dirty="0"/>
              <a:t>71 </a:t>
            </a:r>
            <a:r>
              <a:rPr lang="fr-FR" sz="3200" dirty="0"/>
              <a:t>à </a:t>
            </a:r>
            <a:r>
              <a:rPr lang="fr-FR" sz="3200" b="1" dirty="0"/>
              <a:t>140</a:t>
            </a:r>
            <a:r>
              <a:rPr lang="fr-FR" sz="3200" dirty="0"/>
              <a:t>. </a:t>
            </a:r>
          </a:p>
        </p:txBody>
      </p:sp>
      <p:sp>
        <p:nvSpPr>
          <p:cNvPr id="6" name="ZoneTexte 5">
            <a:extLst>
              <a:ext uri="{FF2B5EF4-FFF2-40B4-BE49-F238E27FC236}">
                <a16:creationId xmlns:a16="http://schemas.microsoft.com/office/drawing/2014/main" id="{8940D7A5-2BCE-726E-A549-A10D9C64E314}"/>
              </a:ext>
            </a:extLst>
          </p:cNvPr>
          <p:cNvSpPr txBox="1"/>
          <p:nvPr/>
        </p:nvSpPr>
        <p:spPr>
          <a:xfrm>
            <a:off x="3378115" y="1096358"/>
            <a:ext cx="5355940" cy="584775"/>
          </a:xfrm>
          <a:prstGeom prst="rect">
            <a:avLst/>
          </a:prstGeom>
          <a:noFill/>
        </p:spPr>
        <p:txBody>
          <a:bodyPr wrap="square" rtlCol="0">
            <a:spAutoFit/>
          </a:bodyPr>
          <a:lstStyle/>
          <a:p>
            <a:pPr algn="ctr"/>
            <a:r>
              <a:rPr lang="fr-FR" sz="3200" dirty="0">
                <a:effectLst>
                  <a:outerShdw blurRad="38100" dist="38100" dir="2700000" algn="tl">
                    <a:srgbClr val="000000">
                      <a:alpha val="43137"/>
                    </a:srgbClr>
                  </a:outerShdw>
                </a:effectLst>
              </a:rPr>
              <a:t>Jeu du furet</a:t>
            </a:r>
          </a:p>
        </p:txBody>
      </p:sp>
      <p:pic>
        <p:nvPicPr>
          <p:cNvPr id="3" name="Image 2">
            <a:extLst>
              <a:ext uri="{FF2B5EF4-FFF2-40B4-BE49-F238E27FC236}">
                <a16:creationId xmlns:a16="http://schemas.microsoft.com/office/drawing/2014/main" id="{CEC448FA-B00A-3A9E-C6EB-F0280D3BEBBB}"/>
              </a:ext>
            </a:extLst>
          </p:cNvPr>
          <p:cNvPicPr>
            <a:picLocks noChangeAspect="1"/>
          </p:cNvPicPr>
          <p:nvPr/>
        </p:nvPicPr>
        <p:blipFill>
          <a:blip r:embed="rId3"/>
          <a:stretch>
            <a:fillRect/>
          </a:stretch>
        </p:blipFill>
        <p:spPr>
          <a:xfrm>
            <a:off x="5577287" y="17979"/>
            <a:ext cx="957596" cy="1174409"/>
          </a:xfrm>
          <a:prstGeom prst="rect">
            <a:avLst/>
          </a:prstGeom>
        </p:spPr>
      </p:pic>
    </p:spTree>
    <p:extLst>
      <p:ext uri="{BB962C8B-B14F-4D97-AF65-F5344CB8AC3E}">
        <p14:creationId xmlns:p14="http://schemas.microsoft.com/office/powerpoint/2010/main" val="12066190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80627E-76DC-8153-D13A-4A2F00CEF541}"/>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4798C622-F4E2-AF38-9CF4-41C66FC57FA6}"/>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CE18E6B5-9019-3A0E-9EB2-033076414AB2}"/>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A083DF77-AE16-895C-99A3-D887194F79D7}"/>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E588E52E-ED92-56AB-9250-9F9AD63B849F}"/>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Image 2">
            <a:extLst>
              <a:ext uri="{FF2B5EF4-FFF2-40B4-BE49-F238E27FC236}">
                <a16:creationId xmlns:a16="http://schemas.microsoft.com/office/drawing/2014/main" id="{6FD8CB22-F67F-8539-D8E4-EDF5A5197C16}"/>
              </a:ext>
            </a:extLst>
          </p:cNvPr>
          <p:cNvPicPr>
            <a:picLocks noChangeAspect="1"/>
          </p:cNvPicPr>
          <p:nvPr/>
        </p:nvPicPr>
        <p:blipFill>
          <a:blip r:embed="rId3"/>
          <a:srcRect t="13596" b="13650"/>
          <a:stretch>
            <a:fillRect/>
          </a:stretch>
        </p:blipFill>
        <p:spPr>
          <a:xfrm>
            <a:off x="5498627" y="205688"/>
            <a:ext cx="1038797" cy="755747"/>
          </a:xfrm>
          <a:prstGeom prst="rect">
            <a:avLst/>
          </a:prstGeom>
        </p:spPr>
      </p:pic>
      <p:sp>
        <p:nvSpPr>
          <p:cNvPr id="9" name="Titre 1">
            <a:extLst>
              <a:ext uri="{FF2B5EF4-FFF2-40B4-BE49-F238E27FC236}">
                <a16:creationId xmlns:a16="http://schemas.microsoft.com/office/drawing/2014/main" id="{DEB2CECF-03D9-37D3-12E9-98AB9F3C1D73}"/>
              </a:ext>
            </a:extLst>
          </p:cNvPr>
          <p:cNvSpPr txBox="1">
            <a:spLocks/>
          </p:cNvSpPr>
          <p:nvPr/>
        </p:nvSpPr>
        <p:spPr>
          <a:xfrm>
            <a:off x="6786745" y="2255620"/>
            <a:ext cx="4891546" cy="150160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fr-FR" sz="3200" dirty="0">
              <a:latin typeface="+mn-lt"/>
              <a:cs typeface="Arial" panose="020B0604020202020204" pitchFamily="34" charset="0"/>
            </a:endParaRPr>
          </a:p>
        </p:txBody>
      </p:sp>
      <p:sp>
        <p:nvSpPr>
          <p:cNvPr id="4" name="ZoneTexte 3">
            <a:extLst>
              <a:ext uri="{FF2B5EF4-FFF2-40B4-BE49-F238E27FC236}">
                <a16:creationId xmlns:a16="http://schemas.microsoft.com/office/drawing/2014/main" id="{D0ADAE9C-0EBE-86E4-4034-7B014D4D0DCB}"/>
              </a:ext>
            </a:extLst>
          </p:cNvPr>
          <p:cNvSpPr txBox="1"/>
          <p:nvPr/>
        </p:nvSpPr>
        <p:spPr>
          <a:xfrm>
            <a:off x="513709" y="2255620"/>
            <a:ext cx="5355940" cy="1569660"/>
          </a:xfrm>
          <a:prstGeom prst="rect">
            <a:avLst/>
          </a:prstGeom>
          <a:noFill/>
        </p:spPr>
        <p:txBody>
          <a:bodyPr wrap="square" rtlCol="0">
            <a:spAutoFit/>
          </a:bodyPr>
          <a:lstStyle/>
          <a:p>
            <a:pPr algn="ctr"/>
            <a:endParaRPr lang="fr-FR" sz="3200" dirty="0">
              <a:effectLst>
                <a:outerShdw blurRad="38100" dist="38100" dir="2700000" algn="tl">
                  <a:srgbClr val="000000">
                    <a:alpha val="43137"/>
                  </a:srgbClr>
                </a:outerShdw>
              </a:effectLst>
            </a:endParaRPr>
          </a:p>
          <a:p>
            <a:r>
              <a:rPr lang="fr-FR" sz="3200" dirty="0"/>
              <a:t>Ecris la comptine des dizaines jusqu’à </a:t>
            </a:r>
            <a:r>
              <a:rPr lang="fr-FR" sz="3200" b="1" dirty="0"/>
              <a:t>60</a:t>
            </a:r>
            <a:r>
              <a:rPr lang="fr-FR" sz="3200" dirty="0"/>
              <a:t>. </a:t>
            </a:r>
          </a:p>
        </p:txBody>
      </p:sp>
      <p:sp>
        <p:nvSpPr>
          <p:cNvPr id="7" name="ZoneTexte 6">
            <a:extLst>
              <a:ext uri="{FF2B5EF4-FFF2-40B4-BE49-F238E27FC236}">
                <a16:creationId xmlns:a16="http://schemas.microsoft.com/office/drawing/2014/main" id="{1C2ED2A1-EB6F-94CE-5C19-E61F856F2EC6}"/>
              </a:ext>
            </a:extLst>
          </p:cNvPr>
          <p:cNvSpPr txBox="1"/>
          <p:nvPr/>
        </p:nvSpPr>
        <p:spPr>
          <a:xfrm>
            <a:off x="6554548" y="2255620"/>
            <a:ext cx="5355940" cy="1569660"/>
          </a:xfrm>
          <a:prstGeom prst="rect">
            <a:avLst/>
          </a:prstGeom>
          <a:noFill/>
        </p:spPr>
        <p:txBody>
          <a:bodyPr wrap="square" rtlCol="0">
            <a:spAutoFit/>
          </a:bodyPr>
          <a:lstStyle/>
          <a:p>
            <a:pPr algn="ctr"/>
            <a:endParaRPr lang="fr-FR" sz="3200" dirty="0">
              <a:effectLst>
                <a:outerShdw blurRad="38100" dist="38100" dir="2700000" algn="tl">
                  <a:srgbClr val="000000">
                    <a:alpha val="43137"/>
                  </a:srgbClr>
                </a:outerShdw>
              </a:effectLst>
            </a:endParaRPr>
          </a:p>
          <a:p>
            <a:r>
              <a:rPr lang="fr-FR" sz="3200" dirty="0"/>
              <a:t>Ecris la comptine des dizaines jusqu’à </a:t>
            </a:r>
            <a:r>
              <a:rPr lang="fr-FR" sz="3200" b="1" dirty="0"/>
              <a:t>210</a:t>
            </a:r>
            <a:r>
              <a:rPr lang="fr-FR" sz="3200" dirty="0"/>
              <a:t>. </a:t>
            </a:r>
          </a:p>
        </p:txBody>
      </p:sp>
    </p:spTree>
    <p:extLst>
      <p:ext uri="{BB962C8B-B14F-4D97-AF65-F5344CB8AC3E}">
        <p14:creationId xmlns:p14="http://schemas.microsoft.com/office/powerpoint/2010/main" val="8305986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965771" y="2893281"/>
            <a:ext cx="10849511" cy="1569660"/>
          </a:xfrm>
          <a:prstGeom prst="rect">
            <a:avLst/>
          </a:prstGeom>
          <a:noFill/>
        </p:spPr>
        <p:txBody>
          <a:bodyPr wrap="square" rtlCol="0">
            <a:spAutoFit/>
          </a:bodyPr>
          <a:lstStyle/>
          <a:p>
            <a:pPr marL="457200" indent="-457200">
              <a:buFont typeface="Wingdings" panose="05000000000000000000" pitchFamily="2" charset="2"/>
              <a:buChar char="è"/>
            </a:pPr>
            <a:r>
              <a:rPr lang="fr-FR" sz="3200" b="1" dirty="0">
                <a:solidFill>
                  <a:schemeClr val="bg1"/>
                </a:solidFill>
              </a:rPr>
              <a:t>Je détermine un complément avec la monnaie</a:t>
            </a: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multiplie des nombres</a:t>
            </a:r>
          </a:p>
        </p:txBody>
      </p:sp>
    </p:spTree>
    <p:extLst>
      <p:ext uri="{BB962C8B-B14F-4D97-AF65-F5344CB8AC3E}">
        <p14:creationId xmlns:p14="http://schemas.microsoft.com/office/powerpoint/2010/main" val="4250113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D578EE-0FFB-984A-03FB-AFFDA9761B5E}"/>
            </a:ext>
          </a:extLst>
        </p:cNvPr>
        <p:cNvGrpSpPr/>
        <p:nvPr/>
      </p:nvGrpSpPr>
      <p:grpSpPr>
        <a:xfrm>
          <a:off x="0" y="0"/>
          <a:ext cx="0" cy="0"/>
          <a:chOff x="0" y="0"/>
          <a:chExt cx="0" cy="0"/>
        </a:xfrm>
      </p:grpSpPr>
      <p:cxnSp>
        <p:nvCxnSpPr>
          <p:cNvPr id="9" name="Connecteur droit 8">
            <a:extLst>
              <a:ext uri="{FF2B5EF4-FFF2-40B4-BE49-F238E27FC236}">
                <a16:creationId xmlns:a16="http://schemas.microsoft.com/office/drawing/2014/main" id="{0F592940-D58E-ACD1-0005-F5583DB2587E}"/>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hape 105">
            <a:extLst>
              <a:ext uri="{FF2B5EF4-FFF2-40B4-BE49-F238E27FC236}">
                <a16:creationId xmlns:a16="http://schemas.microsoft.com/office/drawing/2014/main" id="{4890D8D6-768D-3873-F9D8-3E7D2FEE6B4D}"/>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pic>
        <p:nvPicPr>
          <p:cNvPr id="18" name="Image 17">
            <a:extLst>
              <a:ext uri="{FF2B5EF4-FFF2-40B4-BE49-F238E27FC236}">
                <a16:creationId xmlns:a16="http://schemas.microsoft.com/office/drawing/2014/main" id="{FD91782F-59E6-4DD2-5A08-9A4D1B29F548}"/>
              </a:ext>
            </a:extLst>
          </p:cNvPr>
          <p:cNvPicPr>
            <a:picLocks noChangeAspect="1"/>
          </p:cNvPicPr>
          <p:nvPr/>
        </p:nvPicPr>
        <p:blipFill>
          <a:blip r:embed="rId3"/>
          <a:srcRect t="13596" b="13650"/>
          <a:stretch>
            <a:fillRect/>
          </a:stretch>
        </p:blipFill>
        <p:spPr>
          <a:xfrm>
            <a:off x="5423670" y="263403"/>
            <a:ext cx="1038797" cy="755747"/>
          </a:xfrm>
          <a:prstGeom prst="rect">
            <a:avLst/>
          </a:prstGeom>
        </p:spPr>
      </p:pic>
      <p:sp>
        <p:nvSpPr>
          <p:cNvPr id="2" name="ZoneTexte 1">
            <a:extLst>
              <a:ext uri="{FF2B5EF4-FFF2-40B4-BE49-F238E27FC236}">
                <a16:creationId xmlns:a16="http://schemas.microsoft.com/office/drawing/2014/main" id="{B6F39C52-8723-0B1B-8C7B-12151898430A}"/>
              </a:ext>
            </a:extLst>
          </p:cNvPr>
          <p:cNvSpPr txBox="1"/>
          <p:nvPr/>
        </p:nvSpPr>
        <p:spPr>
          <a:xfrm>
            <a:off x="226032" y="1461272"/>
            <a:ext cx="5717037" cy="1077218"/>
          </a:xfrm>
          <a:prstGeom prst="rect">
            <a:avLst/>
          </a:prstGeom>
          <a:noFill/>
        </p:spPr>
        <p:txBody>
          <a:bodyPr wrap="square" rtlCol="0">
            <a:spAutoFit/>
          </a:bodyPr>
          <a:lstStyle/>
          <a:p>
            <a:r>
              <a:rPr lang="fr-FR" sz="3200" dirty="0">
                <a:cs typeface="Arial" panose="020B0604020202020204" pitchFamily="34" charset="0"/>
              </a:rPr>
              <a:t>Dessine la monnaie manquante </a:t>
            </a:r>
            <a:br>
              <a:rPr lang="fr-FR" sz="3200" dirty="0">
                <a:cs typeface="Arial" panose="020B0604020202020204" pitchFamily="34" charset="0"/>
              </a:rPr>
            </a:br>
            <a:r>
              <a:rPr lang="fr-FR" sz="3200" dirty="0">
                <a:cs typeface="Arial" panose="020B0604020202020204" pitchFamily="34" charset="0"/>
              </a:rPr>
              <a:t>pour faire la somme demandée</a:t>
            </a:r>
            <a:endParaRPr lang="fr-FR" sz="3200" dirty="0"/>
          </a:p>
        </p:txBody>
      </p:sp>
      <p:sp>
        <p:nvSpPr>
          <p:cNvPr id="3" name="ZoneTexte 2">
            <a:extLst>
              <a:ext uri="{FF2B5EF4-FFF2-40B4-BE49-F238E27FC236}">
                <a16:creationId xmlns:a16="http://schemas.microsoft.com/office/drawing/2014/main" id="{CC273C20-7B63-F01C-38E5-45DEF35E6325}"/>
              </a:ext>
            </a:extLst>
          </p:cNvPr>
          <p:cNvSpPr txBox="1"/>
          <p:nvPr/>
        </p:nvSpPr>
        <p:spPr>
          <a:xfrm>
            <a:off x="6462467" y="1461272"/>
            <a:ext cx="5166839" cy="1077218"/>
          </a:xfrm>
          <a:prstGeom prst="rect">
            <a:avLst/>
          </a:prstGeom>
          <a:noFill/>
        </p:spPr>
        <p:txBody>
          <a:bodyPr wrap="square" rtlCol="0">
            <a:spAutoFit/>
          </a:bodyPr>
          <a:lstStyle/>
          <a:p>
            <a:r>
              <a:rPr lang="fr-FR" sz="3200" dirty="0">
                <a:latin typeface="Arial" panose="020B0604020202020204" pitchFamily="34" charset="0"/>
                <a:cs typeface="Arial" panose="020B0604020202020204" pitchFamily="34" charset="0"/>
              </a:rPr>
              <a:t>Ecris sous la forme d’une multiplication</a:t>
            </a:r>
          </a:p>
        </p:txBody>
      </p:sp>
      <p:pic>
        <p:nvPicPr>
          <p:cNvPr id="8" name="Image 7">
            <a:extLst>
              <a:ext uri="{FF2B5EF4-FFF2-40B4-BE49-F238E27FC236}">
                <a16:creationId xmlns:a16="http://schemas.microsoft.com/office/drawing/2014/main" id="{D560B97E-2F10-18A3-FDF2-54F5B48D4EE3}"/>
              </a:ext>
            </a:extLst>
          </p:cNvPr>
          <p:cNvPicPr>
            <a:picLocks noChangeAspect="1"/>
          </p:cNvPicPr>
          <p:nvPr/>
        </p:nvPicPr>
        <p:blipFill>
          <a:blip r:embed="rId4"/>
          <a:stretch>
            <a:fillRect/>
          </a:stretch>
        </p:blipFill>
        <p:spPr>
          <a:xfrm>
            <a:off x="724364" y="2666987"/>
            <a:ext cx="4739070" cy="3281750"/>
          </a:xfrm>
          <a:prstGeom prst="rect">
            <a:avLst/>
          </a:prstGeom>
        </p:spPr>
      </p:pic>
      <p:pic>
        <p:nvPicPr>
          <p:cNvPr id="11" name="Image 10">
            <a:extLst>
              <a:ext uri="{FF2B5EF4-FFF2-40B4-BE49-F238E27FC236}">
                <a16:creationId xmlns:a16="http://schemas.microsoft.com/office/drawing/2014/main" id="{A0824FAC-B427-2EBE-7E5C-945E877EFF25}"/>
              </a:ext>
            </a:extLst>
          </p:cNvPr>
          <p:cNvPicPr>
            <a:picLocks noChangeAspect="1"/>
          </p:cNvPicPr>
          <p:nvPr/>
        </p:nvPicPr>
        <p:blipFill>
          <a:blip r:embed="rId5"/>
          <a:stretch>
            <a:fillRect/>
          </a:stretch>
        </p:blipFill>
        <p:spPr>
          <a:xfrm>
            <a:off x="7439847" y="2775716"/>
            <a:ext cx="3204082" cy="3429873"/>
          </a:xfrm>
          <a:prstGeom prst="rect">
            <a:avLst/>
          </a:prstGeom>
        </p:spPr>
      </p:pic>
    </p:spTree>
    <p:extLst>
      <p:ext uri="{BB962C8B-B14F-4D97-AF65-F5344CB8AC3E}">
        <p14:creationId xmlns:p14="http://schemas.microsoft.com/office/powerpoint/2010/main" val="41389159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21276D-8FE4-BAD0-9E1B-9D3814548125}"/>
            </a:ext>
          </a:extLst>
        </p:cNvPr>
        <p:cNvGrpSpPr/>
        <p:nvPr/>
      </p:nvGrpSpPr>
      <p:grpSpPr>
        <a:xfrm>
          <a:off x="0" y="0"/>
          <a:ext cx="0" cy="0"/>
          <a:chOff x="0" y="0"/>
          <a:chExt cx="0" cy="0"/>
        </a:xfrm>
      </p:grpSpPr>
      <p:cxnSp>
        <p:nvCxnSpPr>
          <p:cNvPr id="9" name="Connecteur droit 8">
            <a:extLst>
              <a:ext uri="{FF2B5EF4-FFF2-40B4-BE49-F238E27FC236}">
                <a16:creationId xmlns:a16="http://schemas.microsoft.com/office/drawing/2014/main" id="{B56D7899-9713-74C7-2625-EF4111510A32}"/>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hape 105">
            <a:extLst>
              <a:ext uri="{FF2B5EF4-FFF2-40B4-BE49-F238E27FC236}">
                <a16:creationId xmlns:a16="http://schemas.microsoft.com/office/drawing/2014/main" id="{E0A2C65A-735F-D7C9-7294-B158BA347C6D}"/>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pic>
        <p:nvPicPr>
          <p:cNvPr id="18" name="Image 17">
            <a:extLst>
              <a:ext uri="{FF2B5EF4-FFF2-40B4-BE49-F238E27FC236}">
                <a16:creationId xmlns:a16="http://schemas.microsoft.com/office/drawing/2014/main" id="{C3150CF2-D366-5A6E-8F13-2491E49A7A82}"/>
              </a:ext>
            </a:extLst>
          </p:cNvPr>
          <p:cNvPicPr>
            <a:picLocks noChangeAspect="1"/>
          </p:cNvPicPr>
          <p:nvPr/>
        </p:nvPicPr>
        <p:blipFill>
          <a:blip r:embed="rId3"/>
          <a:srcRect t="13596" b="13650"/>
          <a:stretch>
            <a:fillRect/>
          </a:stretch>
        </p:blipFill>
        <p:spPr>
          <a:xfrm>
            <a:off x="5423670" y="263403"/>
            <a:ext cx="1038797" cy="755747"/>
          </a:xfrm>
          <a:prstGeom prst="rect">
            <a:avLst/>
          </a:prstGeom>
        </p:spPr>
      </p:pic>
      <p:sp>
        <p:nvSpPr>
          <p:cNvPr id="2" name="ZoneTexte 1">
            <a:extLst>
              <a:ext uri="{FF2B5EF4-FFF2-40B4-BE49-F238E27FC236}">
                <a16:creationId xmlns:a16="http://schemas.microsoft.com/office/drawing/2014/main" id="{97B55BD7-CA3B-4874-F1D0-40C7D15D17A1}"/>
              </a:ext>
            </a:extLst>
          </p:cNvPr>
          <p:cNvSpPr txBox="1"/>
          <p:nvPr/>
        </p:nvSpPr>
        <p:spPr>
          <a:xfrm>
            <a:off x="226032" y="1461272"/>
            <a:ext cx="5717037" cy="1077218"/>
          </a:xfrm>
          <a:prstGeom prst="rect">
            <a:avLst/>
          </a:prstGeom>
          <a:noFill/>
        </p:spPr>
        <p:txBody>
          <a:bodyPr wrap="square" rtlCol="0">
            <a:spAutoFit/>
          </a:bodyPr>
          <a:lstStyle/>
          <a:p>
            <a:r>
              <a:rPr lang="fr-FR" sz="3200" dirty="0">
                <a:cs typeface="Arial" panose="020B0604020202020204" pitchFamily="34" charset="0"/>
              </a:rPr>
              <a:t>Dessine la monnaie manquante </a:t>
            </a:r>
            <a:br>
              <a:rPr lang="fr-FR" sz="3200" dirty="0">
                <a:cs typeface="Arial" panose="020B0604020202020204" pitchFamily="34" charset="0"/>
              </a:rPr>
            </a:br>
            <a:r>
              <a:rPr lang="fr-FR" sz="3200" dirty="0">
                <a:cs typeface="Arial" panose="020B0604020202020204" pitchFamily="34" charset="0"/>
              </a:rPr>
              <a:t>pour faire la somme demandée</a:t>
            </a:r>
            <a:endParaRPr lang="fr-FR" sz="3200" dirty="0"/>
          </a:p>
        </p:txBody>
      </p:sp>
      <p:sp>
        <p:nvSpPr>
          <p:cNvPr id="3" name="ZoneTexte 2">
            <a:extLst>
              <a:ext uri="{FF2B5EF4-FFF2-40B4-BE49-F238E27FC236}">
                <a16:creationId xmlns:a16="http://schemas.microsoft.com/office/drawing/2014/main" id="{B3EAC5C8-4246-6070-9F89-D6A533D3A4E2}"/>
              </a:ext>
            </a:extLst>
          </p:cNvPr>
          <p:cNvSpPr txBox="1"/>
          <p:nvPr/>
        </p:nvSpPr>
        <p:spPr>
          <a:xfrm>
            <a:off x="6462467" y="1461272"/>
            <a:ext cx="5166839" cy="1077218"/>
          </a:xfrm>
          <a:prstGeom prst="rect">
            <a:avLst/>
          </a:prstGeom>
          <a:noFill/>
        </p:spPr>
        <p:txBody>
          <a:bodyPr wrap="square" rtlCol="0">
            <a:spAutoFit/>
          </a:bodyPr>
          <a:lstStyle/>
          <a:p>
            <a:r>
              <a:rPr lang="fr-FR" sz="3200" dirty="0">
                <a:latin typeface="Arial" panose="020B0604020202020204" pitchFamily="34" charset="0"/>
                <a:cs typeface="Arial" panose="020B0604020202020204" pitchFamily="34" charset="0"/>
              </a:rPr>
              <a:t>Ecris sous la forme d’une multiplication</a:t>
            </a:r>
          </a:p>
        </p:txBody>
      </p:sp>
      <p:pic>
        <p:nvPicPr>
          <p:cNvPr id="11" name="Image 10">
            <a:extLst>
              <a:ext uri="{FF2B5EF4-FFF2-40B4-BE49-F238E27FC236}">
                <a16:creationId xmlns:a16="http://schemas.microsoft.com/office/drawing/2014/main" id="{716E9008-F5C3-FB88-31A1-98CBDCFAC173}"/>
              </a:ext>
            </a:extLst>
          </p:cNvPr>
          <p:cNvPicPr>
            <a:picLocks noChangeAspect="1"/>
          </p:cNvPicPr>
          <p:nvPr/>
        </p:nvPicPr>
        <p:blipFill>
          <a:blip r:embed="rId4"/>
          <a:srcRect t="55367"/>
          <a:stretch>
            <a:fillRect/>
          </a:stretch>
        </p:blipFill>
        <p:spPr>
          <a:xfrm>
            <a:off x="7439847" y="4674742"/>
            <a:ext cx="3204082" cy="1530847"/>
          </a:xfrm>
          <a:prstGeom prst="rect">
            <a:avLst/>
          </a:prstGeom>
        </p:spPr>
      </p:pic>
      <p:pic>
        <p:nvPicPr>
          <p:cNvPr id="6" name="Image 5">
            <a:extLst>
              <a:ext uri="{FF2B5EF4-FFF2-40B4-BE49-F238E27FC236}">
                <a16:creationId xmlns:a16="http://schemas.microsoft.com/office/drawing/2014/main" id="{14356F7D-4D61-D1C2-F5F4-9D463C5B7E6C}"/>
              </a:ext>
            </a:extLst>
          </p:cNvPr>
          <p:cNvPicPr>
            <a:picLocks noChangeAspect="1"/>
          </p:cNvPicPr>
          <p:nvPr/>
        </p:nvPicPr>
        <p:blipFill>
          <a:blip r:embed="rId5"/>
          <a:stretch>
            <a:fillRect/>
          </a:stretch>
        </p:blipFill>
        <p:spPr>
          <a:xfrm>
            <a:off x="1025841" y="2857343"/>
            <a:ext cx="4254025" cy="3040023"/>
          </a:xfrm>
          <a:prstGeom prst="rect">
            <a:avLst/>
          </a:prstGeom>
        </p:spPr>
      </p:pic>
      <p:pic>
        <p:nvPicPr>
          <p:cNvPr id="10" name="Image 9">
            <a:extLst>
              <a:ext uri="{FF2B5EF4-FFF2-40B4-BE49-F238E27FC236}">
                <a16:creationId xmlns:a16="http://schemas.microsoft.com/office/drawing/2014/main" id="{25A4501C-472B-4E11-17BD-6126EC336DFA}"/>
              </a:ext>
            </a:extLst>
          </p:cNvPr>
          <p:cNvPicPr>
            <a:picLocks noChangeAspect="1"/>
          </p:cNvPicPr>
          <p:nvPr/>
        </p:nvPicPr>
        <p:blipFill>
          <a:blip r:embed="rId6"/>
          <a:stretch>
            <a:fillRect/>
          </a:stretch>
        </p:blipFill>
        <p:spPr>
          <a:xfrm>
            <a:off x="6462466" y="3092432"/>
            <a:ext cx="4896737" cy="1227079"/>
          </a:xfrm>
          <a:prstGeom prst="rect">
            <a:avLst/>
          </a:prstGeom>
        </p:spPr>
      </p:pic>
    </p:spTree>
    <p:extLst>
      <p:ext uri="{BB962C8B-B14F-4D97-AF65-F5344CB8AC3E}">
        <p14:creationId xmlns:p14="http://schemas.microsoft.com/office/powerpoint/2010/main" val="9596711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48E92D-6BC1-9103-CAA9-6FA4AABA0071}"/>
            </a:ext>
          </a:extLst>
        </p:cNvPr>
        <p:cNvGrpSpPr/>
        <p:nvPr/>
      </p:nvGrpSpPr>
      <p:grpSpPr>
        <a:xfrm>
          <a:off x="0" y="0"/>
          <a:ext cx="0" cy="0"/>
          <a:chOff x="0" y="0"/>
          <a:chExt cx="0" cy="0"/>
        </a:xfrm>
      </p:grpSpPr>
      <p:cxnSp>
        <p:nvCxnSpPr>
          <p:cNvPr id="9" name="Connecteur droit 8">
            <a:extLst>
              <a:ext uri="{FF2B5EF4-FFF2-40B4-BE49-F238E27FC236}">
                <a16:creationId xmlns:a16="http://schemas.microsoft.com/office/drawing/2014/main" id="{A7D68791-09F0-5223-D670-45C8A1F31BA3}"/>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hape 105">
            <a:extLst>
              <a:ext uri="{FF2B5EF4-FFF2-40B4-BE49-F238E27FC236}">
                <a16:creationId xmlns:a16="http://schemas.microsoft.com/office/drawing/2014/main" id="{4960EBDA-48FE-6A1C-B824-90AD81338C48}"/>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pic>
        <p:nvPicPr>
          <p:cNvPr id="18" name="Image 17">
            <a:extLst>
              <a:ext uri="{FF2B5EF4-FFF2-40B4-BE49-F238E27FC236}">
                <a16:creationId xmlns:a16="http://schemas.microsoft.com/office/drawing/2014/main" id="{D1F69207-68E2-428A-011C-0EC18574EFCE}"/>
              </a:ext>
            </a:extLst>
          </p:cNvPr>
          <p:cNvPicPr>
            <a:picLocks noChangeAspect="1"/>
          </p:cNvPicPr>
          <p:nvPr/>
        </p:nvPicPr>
        <p:blipFill>
          <a:blip r:embed="rId3"/>
          <a:srcRect t="13596" b="13650"/>
          <a:stretch>
            <a:fillRect/>
          </a:stretch>
        </p:blipFill>
        <p:spPr>
          <a:xfrm>
            <a:off x="5423670" y="263403"/>
            <a:ext cx="1038797" cy="755747"/>
          </a:xfrm>
          <a:prstGeom prst="rect">
            <a:avLst/>
          </a:prstGeom>
        </p:spPr>
      </p:pic>
      <p:sp>
        <p:nvSpPr>
          <p:cNvPr id="2" name="ZoneTexte 1">
            <a:extLst>
              <a:ext uri="{FF2B5EF4-FFF2-40B4-BE49-F238E27FC236}">
                <a16:creationId xmlns:a16="http://schemas.microsoft.com/office/drawing/2014/main" id="{A67D581F-BC02-C792-507D-012B717C92B2}"/>
              </a:ext>
            </a:extLst>
          </p:cNvPr>
          <p:cNvSpPr txBox="1"/>
          <p:nvPr/>
        </p:nvSpPr>
        <p:spPr>
          <a:xfrm>
            <a:off x="226032" y="1461272"/>
            <a:ext cx="5717037" cy="1077218"/>
          </a:xfrm>
          <a:prstGeom prst="rect">
            <a:avLst/>
          </a:prstGeom>
          <a:noFill/>
        </p:spPr>
        <p:txBody>
          <a:bodyPr wrap="square" rtlCol="0">
            <a:spAutoFit/>
          </a:bodyPr>
          <a:lstStyle/>
          <a:p>
            <a:r>
              <a:rPr lang="fr-FR" sz="3200" dirty="0">
                <a:cs typeface="Arial" panose="020B0604020202020204" pitchFamily="34" charset="0"/>
              </a:rPr>
              <a:t>Dessine la monnaie manquante </a:t>
            </a:r>
            <a:br>
              <a:rPr lang="fr-FR" sz="3200" dirty="0">
                <a:cs typeface="Arial" panose="020B0604020202020204" pitchFamily="34" charset="0"/>
              </a:rPr>
            </a:br>
            <a:r>
              <a:rPr lang="fr-FR" sz="3200" dirty="0">
                <a:cs typeface="Arial" panose="020B0604020202020204" pitchFamily="34" charset="0"/>
              </a:rPr>
              <a:t>pour faire la somme demandée</a:t>
            </a:r>
            <a:endParaRPr lang="fr-FR" sz="3200" dirty="0"/>
          </a:p>
        </p:txBody>
      </p:sp>
      <p:sp>
        <p:nvSpPr>
          <p:cNvPr id="3" name="ZoneTexte 2">
            <a:extLst>
              <a:ext uri="{FF2B5EF4-FFF2-40B4-BE49-F238E27FC236}">
                <a16:creationId xmlns:a16="http://schemas.microsoft.com/office/drawing/2014/main" id="{35BA1A87-A4B7-8372-5742-C25A557B4B5D}"/>
              </a:ext>
            </a:extLst>
          </p:cNvPr>
          <p:cNvSpPr txBox="1"/>
          <p:nvPr/>
        </p:nvSpPr>
        <p:spPr>
          <a:xfrm>
            <a:off x="6462467" y="1461272"/>
            <a:ext cx="5166839" cy="1077218"/>
          </a:xfrm>
          <a:prstGeom prst="rect">
            <a:avLst/>
          </a:prstGeom>
          <a:noFill/>
        </p:spPr>
        <p:txBody>
          <a:bodyPr wrap="square" rtlCol="0">
            <a:spAutoFit/>
          </a:bodyPr>
          <a:lstStyle/>
          <a:p>
            <a:r>
              <a:rPr lang="fr-FR" sz="3200" dirty="0">
                <a:latin typeface="Arial" panose="020B0604020202020204" pitchFamily="34" charset="0"/>
                <a:cs typeface="Arial" panose="020B0604020202020204" pitchFamily="34" charset="0"/>
              </a:rPr>
              <a:t>Ecris sous la forme d’une multiplication</a:t>
            </a:r>
          </a:p>
        </p:txBody>
      </p:sp>
      <p:pic>
        <p:nvPicPr>
          <p:cNvPr id="11" name="Image 10">
            <a:extLst>
              <a:ext uri="{FF2B5EF4-FFF2-40B4-BE49-F238E27FC236}">
                <a16:creationId xmlns:a16="http://schemas.microsoft.com/office/drawing/2014/main" id="{1D356DA6-63D7-237D-84BE-A35D184B58BB}"/>
              </a:ext>
            </a:extLst>
          </p:cNvPr>
          <p:cNvPicPr>
            <a:picLocks noChangeAspect="1"/>
          </p:cNvPicPr>
          <p:nvPr/>
        </p:nvPicPr>
        <p:blipFill>
          <a:blip r:embed="rId4"/>
          <a:srcRect t="82354"/>
          <a:stretch>
            <a:fillRect/>
          </a:stretch>
        </p:blipFill>
        <p:spPr>
          <a:xfrm>
            <a:off x="7595072" y="4791500"/>
            <a:ext cx="3204082" cy="605228"/>
          </a:xfrm>
          <a:prstGeom prst="rect">
            <a:avLst/>
          </a:prstGeom>
        </p:spPr>
      </p:pic>
      <p:pic>
        <p:nvPicPr>
          <p:cNvPr id="7" name="Image 6">
            <a:extLst>
              <a:ext uri="{FF2B5EF4-FFF2-40B4-BE49-F238E27FC236}">
                <a16:creationId xmlns:a16="http://schemas.microsoft.com/office/drawing/2014/main" id="{CAC902D4-38ED-AF63-948E-C5936D7A9D26}"/>
              </a:ext>
            </a:extLst>
          </p:cNvPr>
          <p:cNvPicPr>
            <a:picLocks noChangeAspect="1"/>
          </p:cNvPicPr>
          <p:nvPr/>
        </p:nvPicPr>
        <p:blipFill>
          <a:blip r:embed="rId5"/>
          <a:stretch>
            <a:fillRect/>
          </a:stretch>
        </p:blipFill>
        <p:spPr>
          <a:xfrm>
            <a:off x="832797" y="2876214"/>
            <a:ext cx="4783758" cy="3401296"/>
          </a:xfrm>
          <a:prstGeom prst="rect">
            <a:avLst/>
          </a:prstGeom>
        </p:spPr>
      </p:pic>
      <p:pic>
        <p:nvPicPr>
          <p:cNvPr id="12" name="Image 11">
            <a:extLst>
              <a:ext uri="{FF2B5EF4-FFF2-40B4-BE49-F238E27FC236}">
                <a16:creationId xmlns:a16="http://schemas.microsoft.com/office/drawing/2014/main" id="{AB8D57D6-E15B-0E2D-5E5F-486F922922D6}"/>
              </a:ext>
            </a:extLst>
          </p:cNvPr>
          <p:cNvPicPr>
            <a:picLocks noChangeAspect="1"/>
          </p:cNvPicPr>
          <p:nvPr/>
        </p:nvPicPr>
        <p:blipFill>
          <a:blip r:embed="rId6"/>
          <a:stretch>
            <a:fillRect/>
          </a:stretch>
        </p:blipFill>
        <p:spPr>
          <a:xfrm>
            <a:off x="7722210" y="2538490"/>
            <a:ext cx="2192349" cy="1984653"/>
          </a:xfrm>
          <a:prstGeom prst="rect">
            <a:avLst/>
          </a:prstGeom>
        </p:spPr>
      </p:pic>
      <p:sp>
        <p:nvSpPr>
          <p:cNvPr id="14" name="ZoneTexte 13">
            <a:extLst>
              <a:ext uri="{FF2B5EF4-FFF2-40B4-BE49-F238E27FC236}">
                <a16:creationId xmlns:a16="http://schemas.microsoft.com/office/drawing/2014/main" id="{E97445F0-7B37-4906-2CFC-F274FCBB19A9}"/>
              </a:ext>
            </a:extLst>
          </p:cNvPr>
          <p:cNvSpPr txBox="1"/>
          <p:nvPr/>
        </p:nvSpPr>
        <p:spPr>
          <a:xfrm>
            <a:off x="7595072" y="4443909"/>
            <a:ext cx="3583209" cy="523220"/>
          </a:xfrm>
          <a:prstGeom prst="rect">
            <a:avLst/>
          </a:prstGeom>
          <a:noFill/>
        </p:spPr>
        <p:txBody>
          <a:bodyPr wrap="square">
            <a:spAutoFit/>
          </a:bodyPr>
          <a:lstStyle/>
          <a:p>
            <a:r>
              <a:rPr lang="fr-FR" sz="2800" dirty="0"/>
              <a:t>… lignes de … jetons</a:t>
            </a:r>
          </a:p>
        </p:txBody>
      </p:sp>
      <p:sp>
        <p:nvSpPr>
          <p:cNvPr id="17" name="ZoneTexte 16">
            <a:extLst>
              <a:ext uri="{FF2B5EF4-FFF2-40B4-BE49-F238E27FC236}">
                <a16:creationId xmlns:a16="http://schemas.microsoft.com/office/drawing/2014/main" id="{756BF0BF-02E4-9805-BEAF-817FB717EFA7}"/>
              </a:ext>
            </a:extLst>
          </p:cNvPr>
          <p:cNvSpPr txBox="1"/>
          <p:nvPr/>
        </p:nvSpPr>
        <p:spPr>
          <a:xfrm>
            <a:off x="7595072" y="5600361"/>
            <a:ext cx="3583209" cy="523220"/>
          </a:xfrm>
          <a:prstGeom prst="rect">
            <a:avLst/>
          </a:prstGeom>
          <a:noFill/>
        </p:spPr>
        <p:txBody>
          <a:bodyPr wrap="square">
            <a:spAutoFit/>
          </a:bodyPr>
          <a:lstStyle/>
          <a:p>
            <a:r>
              <a:rPr lang="fr-FR" sz="2800" dirty="0"/>
              <a:t>… colonnes de … jetons</a:t>
            </a:r>
          </a:p>
        </p:txBody>
      </p:sp>
      <p:pic>
        <p:nvPicPr>
          <p:cNvPr id="19" name="Image 18">
            <a:extLst>
              <a:ext uri="{FF2B5EF4-FFF2-40B4-BE49-F238E27FC236}">
                <a16:creationId xmlns:a16="http://schemas.microsoft.com/office/drawing/2014/main" id="{84C5C2A2-24E1-98FA-C59D-D3A395B4AF9F}"/>
              </a:ext>
            </a:extLst>
          </p:cNvPr>
          <p:cNvPicPr>
            <a:picLocks noChangeAspect="1"/>
          </p:cNvPicPr>
          <p:nvPr/>
        </p:nvPicPr>
        <p:blipFill>
          <a:blip r:embed="rId4"/>
          <a:srcRect t="82354"/>
          <a:stretch>
            <a:fillRect/>
          </a:stretch>
        </p:blipFill>
        <p:spPr>
          <a:xfrm>
            <a:off x="7722210" y="5974896"/>
            <a:ext cx="3204082" cy="605228"/>
          </a:xfrm>
          <a:prstGeom prst="rect">
            <a:avLst/>
          </a:prstGeom>
        </p:spPr>
      </p:pic>
    </p:spTree>
    <p:extLst>
      <p:ext uri="{BB962C8B-B14F-4D97-AF65-F5344CB8AC3E}">
        <p14:creationId xmlns:p14="http://schemas.microsoft.com/office/powerpoint/2010/main" val="1311105800"/>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14468</TotalTime>
  <Words>1422</Words>
  <Application>Microsoft Office PowerPoint</Application>
  <PresentationFormat>Grand écran</PresentationFormat>
  <Paragraphs>156</Paragraphs>
  <Slides>27</Slides>
  <Notes>23</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27</vt:i4>
      </vt:variant>
    </vt:vector>
  </HeadingPairs>
  <TitlesOfParts>
    <vt:vector size="34" baseType="lpstr">
      <vt:lpstr>Arial</vt:lpstr>
      <vt:lpstr>BelleAllureCE</vt:lpstr>
      <vt:lpstr>Calibri</vt:lpstr>
      <vt:lpstr>Calibri Light</vt:lpstr>
      <vt:lpstr>KG Turning Tables</vt:lpstr>
      <vt:lpstr>Wingdings</vt:lpstr>
      <vt:lpstr>Thème Office</vt:lpstr>
      <vt:lpstr>PERIODE 3  séance 50</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VALERIE BAILLY</cp:lastModifiedBy>
  <cp:revision>316</cp:revision>
  <dcterms:created xsi:type="dcterms:W3CDTF">2018-07-28T07:30:27Z</dcterms:created>
  <dcterms:modified xsi:type="dcterms:W3CDTF">2026-01-02T08:47:41Z</dcterms:modified>
</cp:coreProperties>
</file>