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7" r:id="rId2"/>
    <p:sldId id="281" r:id="rId3"/>
    <p:sldId id="1344" r:id="rId4"/>
    <p:sldId id="1353" r:id="rId5"/>
    <p:sldId id="1354" r:id="rId6"/>
    <p:sldId id="1357" r:id="rId7"/>
    <p:sldId id="1355" r:id="rId8"/>
    <p:sldId id="467" r:id="rId9"/>
    <p:sldId id="1347" r:id="rId10"/>
    <p:sldId id="1358" r:id="rId11"/>
    <p:sldId id="1341" r:id="rId12"/>
    <p:sldId id="1359" r:id="rId13"/>
    <p:sldId id="1360" r:id="rId14"/>
    <p:sldId id="1361" r:id="rId15"/>
    <p:sldId id="1362" r:id="rId16"/>
    <p:sldId id="1363" r:id="rId17"/>
    <p:sldId id="1364" r:id="rId18"/>
    <p:sldId id="1365" r:id="rId19"/>
    <p:sldId id="1366" r:id="rId20"/>
    <p:sldId id="1367" r:id="rId21"/>
    <p:sldId id="532" r:id="rId22"/>
    <p:sldId id="1305" r:id="rId23"/>
    <p:sldId id="1370" r:id="rId24"/>
    <p:sldId id="1369" r:id="rId25"/>
    <p:sldId id="1368" r:id="rId26"/>
    <p:sldId id="1371" r:id="rId27"/>
    <p:sldId id="1372" r:id="rId28"/>
    <p:sldId id="1373" r:id="rId29"/>
    <p:sldId id="275" r:id="rId30"/>
    <p:sldId id="1324" r:id="rId31"/>
    <p:sldId id="1374" r:id="rId32"/>
    <p:sldId id="1351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00"/>
    <a:srgbClr val="FECEF8"/>
    <a:srgbClr val="3333FF"/>
    <a:srgbClr val="9933FF"/>
    <a:srgbClr val="00FF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05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4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AC8-E53F-4404-B0A6-590CBA06ACD9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6C204-3D0E-43E8-BBCD-7E99DCEB24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74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03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86782-EEBD-EF19-903C-B845F3093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1075844-0B5C-87C0-CA2F-8ED3B4FD02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B6B50D2-51F3-2672-EDEC-1EE972F6EA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F8DED7A-764D-1A80-30D7-A0D13AE3A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089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2525B-64B1-5232-233B-CDD45696D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AB07FAD-5326-F4FF-83BF-D9B8755D1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B9C271-4365-5415-7BD8-02D09D72C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6D8746-C319-5E35-1166-FB8FB768D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901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CA4BF-BCD9-5187-94FE-1C87DCE7D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6021D51-A1FE-4339-DA82-F80F78738C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50DA391-0EB9-DBD3-8680-9C4FF5412F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701A412-A500-48BC-E687-4AF2160E50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6545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44071-9BE1-97C1-C2FD-56A0C4EF4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2EAA71F-F2A1-09AE-8E26-38C86022C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92C8B3-6D95-3FF7-122B-D8E7904ACF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– correction avec </a:t>
            </a:r>
            <a:r>
              <a:rPr lang="fr-FR" dirty="0" err="1"/>
              <a:t>numicoms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FEEBB4-4926-BEE1-88C0-00F343A2C0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0280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907BE-35F2-1239-833C-ECF5DEBE5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4D1752B-3046-C65C-28B0-B92361865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1B18900-A50B-F539-4430-455F340CA5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802C46C-20AC-3EE9-51E2-5DCC4B065B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9250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D3066-34BF-26B0-4077-60E3D606F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DEB5463-2A99-3DF7-3E48-5BEBB4F13A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E42C959-3A07-46AC-FB80-8ADC3C5583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– correction avec </a:t>
            </a:r>
            <a:r>
              <a:rPr lang="fr-FR" dirty="0" err="1"/>
              <a:t>numicoms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92F445-5D8E-BE16-951F-2F66276F64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61118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FD246-1751-26A1-5EE7-28520DD7F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24AE92A-08D3-F03A-2988-BC128827A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0D47E7-6846-518E-E422-0CEDBE987D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38E64C-93C6-2F27-7039-607553A82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5872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F75A3-B3B7-5B46-01BC-E9BE5B89C0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DAE05F8-38C2-DD4D-C46F-86F82148C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66BF7F-9EDC-0E23-4311-8849526A09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091B7BF-1298-F5D9-292E-F936B99CB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0897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E4039-176A-727B-C7CB-82C28FBC0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E6B0D9C-CF5F-9CE3-0893-9FF426C0E3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3ECEB8-D343-2E1C-3063-5E0C83FE4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081997-F830-83D9-9D7C-6FEC54FFF6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047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A7838-9ED3-4054-C0AA-D245785C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A8E643D-A1A4-F252-F743-16A580E46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78FC68F-7460-9D22-4EDB-659CDAA182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395DBE-3E4C-B079-770C-116BA6251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30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8E0868-A6FA-75A0-0396-7D4422C91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28C42B-C4E4-3511-BBD8-4A197A021D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3B8037-E290-B510-668C-CCFCA6015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C951DE3-38E9-01D8-CA3F-9980BFADC5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10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7A804-957F-01CE-E060-DB61B6971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DE22C0-4C44-B01A-FA7B-BB8BF7DCD4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4211BC9-00C0-E103-230E-0408F829BA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C78A20-AE03-0CA3-0DEE-393BD6CAF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195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E0959-C905-3AB9-0060-9E0466D47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F018B92-40DC-92B7-870A-9F6C0DD4A9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DF016F4-680D-D632-91AD-36EFC0092D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2B960E9-9962-CE0B-E38C-C0B373B666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33054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8624D-AA16-EE70-FFBB-973E2A1B3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79D7780-F20D-9282-7F70-D7DFD84494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F1128C9-9F31-F054-D5DE-7E9CE3F9C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03F8EA-AA4E-CFB6-4402-E724F50C41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54063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6FB72-E9BD-F385-FCDD-5E55F2A21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448997-3734-7E1F-AA39-8D54C315CE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397BC7E-DF63-F7DC-3229-E05FFEDED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Corriger collectivement. Expliciter : avec les mêmes nombres dans le problème, on a des résolutions différentes. Il fallait identifier le problème : Celui de la boulangère est un problème de recherche d’une partie, et celui du garagiste est un problème où on cherche combien il y a en tout. Il fallait ensuite réussir le calcul. Montrer aux élèves que pour «28 − 12», ils pouvaient décomposer ou revenir à l’addition à trou équivalente.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87358A-EF7B-FF40-A7E0-2F92EBC07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99047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61590-9500-D0D0-920D-1B8E3A0E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8B811A2-336C-08CF-E392-B816F5AF2B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B3C2D7-B619-0BC1-1EFE-27B2F29588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CE1 - Corriger collectivement. Expliciter : avec les mêmes nombres dans le problème, on a des résolutions différentes. Il fallait identifier le problème : Celui de la boulangère est un problème de recherche d’une partie, et celui du garagiste est un problème où on cherche combien il y a en tout. Il fallait ensuite réussir le calcul. Montrer aux élèves que pour «28 − 12», ils pouvaient décomposer ou revenir à l’addition à trou équivalente.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C6D0585-6CA8-A9BA-68CE-909D5B8FCA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1646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2AE33-FC47-83BB-F9BE-4F4CA106F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C70B7AA-FD6C-ACFA-94C1-4993820763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FED1711-561C-2BF2-4110-1B0521DE61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CE1 - Corriger collectivement. Expliciter : avec les mêmes nombres dans le problème, on a des résolutions différentes. Il fallait identifier le problème : Celui de la boulangère est un problème de recherche d’une partie, et celui du garagiste est un problème où on cherche combien il y a en tout. Il fallait ensuite réussir le calcul. Montrer aux élèves que pour «28 − 12», ils pouvaient décomposer ou revenir à l’addition à trou équivalente.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EE6316-E657-D1AC-201B-9875BA63E0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5932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0574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274FB-025E-17A6-977B-5F2F323E8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B302CA1-87BA-5557-20A5-8953ADC2BA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CB4226F-F38A-6B36-795B-B6E59CB7C3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BE73436-F9D4-24C7-8234-504F3A0560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35016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2913E3-A955-C15D-2A03-41799D4FF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3EAF229-7684-0AC3-56B9-8FF9A8E708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244A6F2-BF29-61EA-DF26-10AB56CCF5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Deux options sont possibles pour calculer le score final : –compter le nombre de cartes; –calculer la somme totale des valeurs de toutes les cartes emmagasinées.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6415270-3B93-AA08-122C-5CCAF5E652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155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F6503-F30C-49B8-43AF-44D8533EF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AF847F9-A32A-1C21-5363-DB0E6D710C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DDC2B5C-765E-C9B3-9C25-F5AF08461E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4CD212D-9500-6455-C0B5-E29F20109B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1854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E96BD-3F71-8CC4-D37F-61AC7ECA98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9206F92-F5A9-6D42-7C7F-C4F683A702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A8C4828-08D1-714D-9DE3-85DA2C2D82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EE54FEC-1886-F2CD-1021-BD82DA1859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295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4DECC-C9BE-0860-4809-EF0FC9BF2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5966E79-60CC-DF81-574C-449C65771F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DBAE8F2-F7B2-3C45-8C51-7B7AE6F41E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C0E987-08BE-2749-B367-6874FBA92B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3237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85E26-76EF-F546-131D-2FC45B2EFD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CE684F5-B0E7-92FF-8139-96A7E8928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BA81A71-C13B-433B-F700-BE2BEB85F9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B7E09D-D568-3284-CDFF-0244F9E3AC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8860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EBBD9-A83F-4F9B-55D0-369630D728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6CFEB4A-C40F-AD66-9C06-B4225BFF8C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A3BCD0-2602-C8BC-D47B-22A8A64C77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4701FF-B59B-8865-3811-FBB545DC0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5486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29EEC-2950-83E5-7A3E-E1188847C0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67E1333-9908-A170-58CC-6DC0DFA921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0AECF9D-0572-AFC3-D050-966A2E56A4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0717A1-2B26-C469-B78C-404DAA4374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169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15368-2D8E-5A12-A9A6-9A8DEF63D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1EA20F7-1F47-9AFB-E306-8F3821DB6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C3077D8-FBF6-F41F-55AB-4E3EC868E3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94F83F-7AAE-6ECA-8560-1E5EA11A0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3844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F217-12A7-4EEB-A87D-39421C46C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B0D682-99C3-404A-9B55-B0EDB7633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5D1FE5-DCD5-442B-91EF-495398AE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546FAD-A964-4AE6-9BFC-0EA1B48AE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94CDFF-11A5-423A-A3A4-798F50B0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C65BD-9992-4902-B05E-0138CCB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316A92-0319-4F63-8C86-30F0C4040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C733FA-52A9-4418-8410-88B62C12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018959-2499-4EA8-9BA2-196A33C8E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0D0C1B-FE07-4884-9BA9-A7A9C48E8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64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B93DDF-FFF3-4049-9079-485FADFFE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A39418-0C31-4A1D-A317-6DC2AAC08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77959-5514-4968-B846-B1131E6C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4D1FE4-474D-46D9-90F5-08EEB415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624A66-6612-41A5-8C15-15783BAA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31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5D2F2-5F4A-4800-B7FF-085E8596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A39B51-ED64-4E76-AF73-F34909530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5532-33CD-460D-8F81-58B6BFA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97A0FE-61A8-44B9-84A6-2380C2D5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E69B1-9C18-4D48-86EF-064450BFC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89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E0C622-AF3E-44BE-89C3-1C286831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D9506B-CA9D-47B9-8F83-5B121707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513DA7-0CF8-4F08-95C4-12EB094F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69D26-B318-4A1E-BE5B-B4EEECB50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37DAFD-3EFD-492F-9725-971C293A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22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A138-BBE1-478B-962E-4868E93B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77C592-D2F5-4B71-A4C1-3C080158E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CC46E8-ECC3-4311-9475-B5A2720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837DA2-DB47-46EA-960E-1ECD86A4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FDB679-3212-4D96-BAD4-C8F7F2F67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A064E1-6753-4806-ABA0-DDA06CD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5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E85EF-E2A3-48D0-BA9B-8EC9AC00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5029C8-40B9-4BBC-A4BE-8D5A0A03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83306D-F452-464B-8A5E-179B79D9A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7D1BF7-B52B-4497-A5DD-00CB0636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8F345DD-9907-4727-88B0-188804BA8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ADDBC0-7EEE-4FBA-A279-DFB0234F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1E36355-8973-4BE4-BC67-F39BBAB2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AD0037-9B0D-4D25-BD1F-3E4B239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0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C619AC-D66D-497B-875D-FDD6AC6CB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6CEC54-9C38-47C9-8C42-8AD479B2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DFB55-3929-4E11-BB4B-B17D5727D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EFF35C-B58E-456B-952E-5BDB700C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45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40F451-B973-4029-925C-207B2923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DAF2F5E-9D14-4DC1-AE9A-9433C411D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F8B68-7E9F-4BC2-81EE-0AC8CB87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07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E4D605-BA5A-4C63-A881-7C95B019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98BE7B-D98E-47E7-80A3-F73C69506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6C86DC-0AB7-487C-8748-BC84B6737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6AA718-8B4B-4504-A3E5-8CBB7840C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4152-4D78-4308-A7AF-682FEA2C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2DF173-6F9A-4225-9E74-7E039A1E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1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F65F75-7DF2-4F8F-9AD2-EFC644686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16C54F8-B611-41A9-B77C-0D0F558AF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307A8-2323-4F18-8438-BD6E0E413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FE131B-9EFC-4741-B33F-AED6166A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6B9C83-6141-42E3-BE21-B62AF63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C9895-7D7A-42DC-A0C8-AE7B64D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3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A9F402-D99D-456A-B8A3-F34EFAA0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1E11B-C52B-4EA7-82C0-DC449B58F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97EB5B-ACF9-460A-9BEE-D0A581F13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E2530-3019-4648-9044-467A6E8DE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5B677B-9A7C-4458-9EFB-6F8105F7A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53602-2FB3-41C5-8BFE-6B6D989A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474" y="1"/>
            <a:ext cx="12372474" cy="6858000"/>
          </a:xfrm>
        </p:spPr>
        <p:txBody>
          <a:bodyPr>
            <a:normAutofit/>
          </a:bodyPr>
          <a:lstStyle/>
          <a:p>
            <a:pPr algn="ctr"/>
            <a:r>
              <a:rPr lang="fr-FR" sz="13800" dirty="0">
                <a:latin typeface="KG Turning Tables" panose="02000000000000000000" pitchFamily="2" charset="0"/>
              </a:rPr>
              <a:t>PERIODE 3</a:t>
            </a:r>
            <a:br>
              <a:rPr lang="fr-FR" sz="13800" dirty="0">
                <a:latin typeface="KG Turning Tables" panose="02000000000000000000" pitchFamily="2" charset="0"/>
              </a:rPr>
            </a:br>
            <a:br>
              <a:rPr lang="fr-FR" sz="13800" dirty="0">
                <a:latin typeface="KG Turning Tables" panose="02000000000000000000" pitchFamily="2" charset="0"/>
              </a:rPr>
            </a:br>
            <a:r>
              <a:rPr lang="fr-FR" sz="13800" dirty="0">
                <a:latin typeface="KG Turning Tables" panose="02000000000000000000" pitchFamily="2" charset="0"/>
              </a:rPr>
              <a:t>séance 49</a:t>
            </a:r>
          </a:p>
        </p:txBody>
      </p:sp>
    </p:spTree>
    <p:extLst>
      <p:ext uri="{BB962C8B-B14F-4D97-AF65-F5344CB8AC3E}">
        <p14:creationId xmlns:p14="http://schemas.microsoft.com/office/powerpoint/2010/main" val="40511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95B5A-D831-7B24-F61F-9CEB9FB38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BB45263-4B21-6DEA-B4F9-8A96B1918BFD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80656069-0F18-CD67-9C0B-94D27BA3A0F8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37261D0-F911-F6FC-312A-837DC28CAD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3AE8EE2-8EFE-F1FF-7B80-B3AE7D1B37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4446" y="134546"/>
            <a:ext cx="1010526" cy="138639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561A61-C57E-752A-3CF1-582A902F093E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 </a:t>
            </a:r>
            <a:r>
              <a:rPr lang="fr-FR" sz="3200" b="1" dirty="0">
                <a:solidFill>
                  <a:srgbClr val="0070C0"/>
                </a:solidFill>
              </a:rPr>
              <a:t>5</a:t>
            </a:r>
            <a:r>
              <a:rPr lang="fr-FR" sz="3200" dirty="0"/>
              <a:t>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E219235-E938-1751-FF42-20107FAE7E36}"/>
              </a:ext>
            </a:extLst>
          </p:cNvPr>
          <p:cNvSpPr txBox="1"/>
          <p:nvPr/>
        </p:nvSpPr>
        <p:spPr>
          <a:xfrm>
            <a:off x="6606283" y="2244636"/>
            <a:ext cx="51668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binômes, relis la stratégie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C2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26334A8-8F2A-5EA5-A096-FC6CB2E74B29}"/>
              </a:ext>
            </a:extLst>
          </p:cNvPr>
          <p:cNvSpPr txBox="1"/>
          <p:nvPr/>
        </p:nvSpPr>
        <p:spPr>
          <a:xfrm>
            <a:off x="726628" y="3429000"/>
            <a:ext cx="49418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8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80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FR" sz="8000" b="1" dirty="0">
                <a:latin typeface="BelleAllureCE" panose="02000803000000000000" pitchFamily="2" charset="0"/>
                <a:cs typeface="Arial" panose="020B0604020202020204" pitchFamily="34" charset="0"/>
              </a:rPr>
              <a:t>1</a:t>
            </a:r>
            <a:r>
              <a:rPr lang="fr-FR" sz="80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8000" b="1" dirty="0">
                <a:latin typeface="BelleAllureCE" panose="02000803000000000000" pitchFamily="2" charset="0"/>
                <a:cs typeface="Arial" panose="020B0604020202020204" pitchFamily="34" charset="0"/>
              </a:rPr>
              <a:t>4</a:t>
            </a:r>
          </a:p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8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8000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fr-FR" sz="8000" b="1" dirty="0">
                <a:latin typeface="BelleAllureCE" panose="02000803000000000000" pitchFamily="2" charset="0"/>
                <a:cs typeface="Arial" panose="020B0604020202020204" pitchFamily="34" charset="0"/>
              </a:rPr>
              <a:t>2</a:t>
            </a:r>
            <a:r>
              <a:rPr lang="fr-FR" sz="80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fr-FR" sz="8000" b="1" dirty="0"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1972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BCAFF-4E3B-DFEB-3918-6B3D64959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C8969F3-3630-1EF4-4677-59D4C7FA8E61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7A6FF804-5931-CBCC-A6F1-A3B25D166D90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D027CA50-E65E-1373-1052-BC026715D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AC44E22-FA2E-C518-87CA-148D0B0137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D8EAE2B-1458-CE14-7B97-DC35C7C8FB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4B1B1F5-F79A-A48E-D01B-C6BC2CC8DF75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03C7911-5D70-A496-177C-6C897507B729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6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290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E4DF4-A99B-7FDE-5EDC-68209A77E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AC19C51-772A-7919-A670-FC9E10022C63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FF3C0A0A-A117-382D-E2B3-BC7B311A9DC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0AF3813D-DB28-CCFA-D633-62945BEB8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B6E5063-00A7-5B37-4829-E1B6642F78C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91322B3-24EB-D139-61C2-3FE4181C6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249B50A-A099-A1E4-A827-71F15BEB51C1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0CAE756-2800-8A76-7E58-34ECC2E4568B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7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123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D7B65-2865-B1C8-17AA-CC11F9114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D7306C0A-2F9D-FB92-C49E-604BBCB50AFF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54F4F922-0212-C06A-369D-1210D0324160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B01108B9-5C2D-CD79-5319-D37386EA3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14B4A59-73A2-3A38-57F1-3CF0959339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C6E1236-D2F0-5AF7-47F3-692EC83FF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C6E118E-716E-AAE5-348C-5DAB746597B9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60649C-BB4B-A510-11B6-335D042D7794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8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077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D5FA0-169C-CA96-57D5-0AD41C632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86D4C58-00F8-7456-1970-760C0F9B24C3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5EDD122E-4281-B35A-206E-F2FF615A1F81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8736A3B5-7C5F-AE08-B604-668D55095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5A83323-2224-D965-6661-CDFD0CB492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4891EA7-90FA-13E5-97BB-8D63E51109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AEFB8C4E-566B-6BFD-DA54-02EC8C7D4EAB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E5DB69C-8E94-BDB1-CCB6-EAE4063CC524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9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039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EE8B-6811-BCD4-B405-1A2FA0AE5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F85AFEF-21B5-63DE-4E48-C638DD62841A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550C8B26-A21E-3BFC-A416-8BB6EBF118DE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E95E8453-B42C-9715-8BFE-53C108FAB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201A482-4E23-74E8-BC65-C18D670A6D7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60D0197-6F3A-1BA3-DBB6-6ED31184EF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36CD086-79AA-402C-C9B7-79915B62D39E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le double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D626A27-52B6-D6F9-304A-6855FCE32741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5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102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ADF38-9A16-7DC1-14AF-90E070620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1694A95-F2D8-38C6-054C-FB2F6F4B28E2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435DA8D8-8049-ABCB-2072-B41E6DECEA91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ACF0CD74-8ABE-998F-A777-5E1D6530C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5C9A030-5B1B-85CC-4920-C96FF09C07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4997165-D57C-77CE-57EC-7B5DD1B2AE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8DCD8962-435C-DF11-F137-070FC5104549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le double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33D7D27-0235-1BAE-A25A-FABA5FD06999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3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815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2FD25-C211-745C-9224-56F433EAE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E8E901B-645C-A6CE-13F7-83581F12E8B4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770E940E-4AE8-9A5C-BB6A-9DB12AC80BBE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1C918A1D-A0BB-7D58-91BC-0E48EDF79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F25154E-1303-5011-049A-3FDF1A81EE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6263A2C-D763-2382-E8C6-1BD886D42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91CDDA2-0F02-3CC6-E3FF-395677FA6EB9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la moitié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66B5C16-065D-3E8D-B6B6-EAACD9D8892A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4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055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AFFD0-3916-FE8A-82CF-7C69910FE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F2C3A0D-5D51-B08D-0C6D-EA531AF9ED42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054181C9-3BC3-19B0-ED54-A80C620ACB11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57120D77-334D-ECDF-36B4-748DE3B30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74F09C8-939C-076F-24CA-9499435A4DA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0C0F530-0EE2-F926-7610-E6B531C052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531A4C7-93A7-0417-8A9C-48734903E314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la moitié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A0B60C1-CC8E-7D30-8B63-AC1258C3DC75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4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0047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61D72-05D0-5DCE-11FB-3482E7529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1E7EE35-77B1-83E0-398E-E5AC9E238337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AA9FB333-2315-CCC6-C0CD-E62FD6CE3509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2FC18879-68EF-1A79-BB38-1D6ECF45BD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F83168E-D8CF-16FD-A155-69FF0A8A71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4D70FE4-7859-3D53-B4F5-679D555FC4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24D4C06-C2D2-310F-A9FD-B96AA4E803EE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la moitié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2A25504-5849-ADA7-607D-054DC0C77A4E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8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91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402423" y="2997200"/>
              <a:ext cx="7741577" cy="1494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la suite des nombres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J’écris les nombres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D34A1-28DD-DBE3-ADE5-BC45BEFFA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B22E8760-D144-AD36-BA81-75DDDE507938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FDAB1D6D-ED0A-22ED-24E3-1E4E6EABC641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D0935E49-5F16-8E1D-5E86-E59944CC6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4B756F3-AAE9-656E-7C7E-2544D7C603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D802E75-3ADF-8114-7D7D-917310DD7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7066" y="1763395"/>
            <a:ext cx="5205603" cy="379492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B050B49-0693-7838-105F-A64842B71339}"/>
              </a:ext>
            </a:extLst>
          </p:cNvPr>
          <p:cNvSpPr txBox="1"/>
          <p:nvPr/>
        </p:nvSpPr>
        <p:spPr>
          <a:xfrm>
            <a:off x="339048" y="2244636"/>
            <a:ext cx="5717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la moitié de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BE9186B-9691-AE5D-21AB-ACC774F45E5B}"/>
              </a:ext>
            </a:extLst>
          </p:cNvPr>
          <p:cNvSpPr txBox="1"/>
          <p:nvPr/>
        </p:nvSpPr>
        <p:spPr>
          <a:xfrm>
            <a:off x="2557779" y="3660836"/>
            <a:ext cx="14491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10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864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780980" y="2078315"/>
              <a:ext cx="8137133" cy="2431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additifs (recherche d’une partie)</a:t>
              </a:r>
            </a:p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reconstitue des problèmes en désordre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353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A544E-2EAB-FA0D-AF6D-48047B829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1266DBFB-9BEE-BC4C-28F1-E064A6058DB7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C596EC1-708E-7B2F-EE74-0A7FC46CA93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74767E38-7575-4CCB-3AF5-5D8E680854EB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16DD3D2F-4A3E-509D-A8A3-B9311B9CF89C}"/>
              </a:ext>
            </a:extLst>
          </p:cNvPr>
          <p:cNvSpPr txBox="1"/>
          <p:nvPr/>
        </p:nvSpPr>
        <p:spPr>
          <a:xfrm>
            <a:off x="791849" y="1096223"/>
            <a:ext cx="5526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Lisons le problème</a:t>
            </a:r>
            <a:endParaRPr lang="fr-FR" sz="2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968B9D-B91B-4432-FC4D-DADC6FCA18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B36E2D08-EED7-6DB3-1761-0C5AE54FB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Bulle narrative : ronde 7">
            <a:extLst>
              <a:ext uri="{FF2B5EF4-FFF2-40B4-BE49-F238E27FC236}">
                <a16:creationId xmlns:a16="http://schemas.microsoft.com/office/drawing/2014/main" id="{14913188-7BD2-802A-0EC0-01E5DD8146C1}"/>
              </a:ext>
            </a:extLst>
          </p:cNvPr>
          <p:cNvSpPr/>
          <p:nvPr/>
        </p:nvSpPr>
        <p:spPr>
          <a:xfrm>
            <a:off x="192967" y="2332718"/>
            <a:ext cx="5680426" cy="3031144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boulanger a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8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cupcakes à la fraise dans sa vitrine. 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vend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cupcakes.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endParaRPr lang="fr-FR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cupcakes ? </a:t>
            </a:r>
          </a:p>
        </p:txBody>
      </p:sp>
      <p:pic>
        <p:nvPicPr>
          <p:cNvPr id="12" name="Image 11" descr="Une image contenant dessert, Goût sucré, nourriture, Moule en papier&#10;&#10;Description générée automatiquement">
            <a:extLst>
              <a:ext uri="{FF2B5EF4-FFF2-40B4-BE49-F238E27FC236}">
                <a16:creationId xmlns:a16="http://schemas.microsoft.com/office/drawing/2014/main" id="{0BC7BE4C-98C7-C1CD-6DFF-5B4DAC62DBD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7979" t="7177" r="20302" b="13960"/>
          <a:stretch>
            <a:fillRect/>
          </a:stretch>
        </p:blipFill>
        <p:spPr>
          <a:xfrm>
            <a:off x="4626798" y="3082865"/>
            <a:ext cx="1085003" cy="1386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41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216F7-31A5-AD62-2C8C-2A57D7A4B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ulle narrative : ronde 7">
            <a:extLst>
              <a:ext uri="{FF2B5EF4-FFF2-40B4-BE49-F238E27FC236}">
                <a16:creationId xmlns:a16="http://schemas.microsoft.com/office/drawing/2014/main" id="{A118053B-C461-BCD9-496D-F5FC293C323E}"/>
              </a:ext>
            </a:extLst>
          </p:cNvPr>
          <p:cNvSpPr/>
          <p:nvPr/>
        </p:nvSpPr>
        <p:spPr>
          <a:xfrm>
            <a:off x="716948" y="581446"/>
            <a:ext cx="4759175" cy="1820033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boulanger a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8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cupcakes à la fraise dans sa vitrine. Il vend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cupcakes.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cupcakes ? </a:t>
            </a:r>
          </a:p>
        </p:txBody>
      </p:sp>
      <p:sp>
        <p:nvSpPr>
          <p:cNvPr id="4" name="Shape 105">
            <a:extLst>
              <a:ext uri="{FF2B5EF4-FFF2-40B4-BE49-F238E27FC236}">
                <a16:creationId xmlns:a16="http://schemas.microsoft.com/office/drawing/2014/main" id="{7B2BED32-312E-D0D7-0268-509031D21D82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A82B4C5-FBCC-31D3-A16C-7DAFBD761D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BC945CDB-9C29-6F23-B8E9-7F7AC357A3B3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0B176E63-2652-C20C-4A5B-B375DA62E1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D4E0171A-9410-7739-2F7F-23C7E7B98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B24B94E-841E-6FD9-7241-B81811FD86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33" y="2470112"/>
            <a:ext cx="5208383" cy="42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642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79087-CB5B-B7E0-138D-46EF3AB0C5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79705BF0-4831-BACF-A917-9D4B1AECE00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FD3DCE6-83E3-FFB1-260D-A5F56B36F7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D128546D-8355-97A2-B1A2-D0B19A739E5B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16F5F187-CE61-359C-1B90-D28D935CBFAC}"/>
              </a:ext>
            </a:extLst>
          </p:cNvPr>
          <p:cNvSpPr txBox="1"/>
          <p:nvPr/>
        </p:nvSpPr>
        <p:spPr>
          <a:xfrm>
            <a:off x="791849" y="1096223"/>
            <a:ext cx="5526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Lisons le problème</a:t>
            </a:r>
            <a:endParaRPr lang="fr-FR" sz="2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6FB057B-D0C5-E326-6DFD-40C5B17E8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11AAC61C-D8F6-F759-1310-5A0EF5435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ulle narrative : ronde 7">
            <a:extLst>
              <a:ext uri="{FF2B5EF4-FFF2-40B4-BE49-F238E27FC236}">
                <a16:creationId xmlns:a16="http://schemas.microsoft.com/office/drawing/2014/main" id="{C88B7917-D605-5C13-7AE0-E3B852EA5C56}"/>
              </a:ext>
            </a:extLst>
          </p:cNvPr>
          <p:cNvSpPr/>
          <p:nvPr/>
        </p:nvSpPr>
        <p:spPr>
          <a:xfrm>
            <a:off x="192967" y="2235469"/>
            <a:ext cx="5313982" cy="2917638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fleuriste a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10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roses dans sa vitrine. </a:t>
            </a:r>
            <a:b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en vend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4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endParaRPr lang="fr-FR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roses ? </a:t>
            </a:r>
          </a:p>
        </p:txBody>
      </p:sp>
      <p:pic>
        <p:nvPicPr>
          <p:cNvPr id="5" name="Image 4" descr="Une image contenant plante, fleur, pétale, Roses de jardin&#10;&#10;Description générée automatiquement">
            <a:extLst>
              <a:ext uri="{FF2B5EF4-FFF2-40B4-BE49-F238E27FC236}">
                <a16:creationId xmlns:a16="http://schemas.microsoft.com/office/drawing/2014/main" id="{3BE31C6F-6318-D49E-60C6-B2AD78B5ACC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526" r="12517"/>
          <a:stretch/>
        </p:blipFill>
        <p:spPr>
          <a:xfrm>
            <a:off x="4881455" y="3049964"/>
            <a:ext cx="888017" cy="171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389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56DCA-3948-50E8-954B-0F592B97E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ulle narrative : ronde 7">
            <a:extLst>
              <a:ext uri="{FF2B5EF4-FFF2-40B4-BE49-F238E27FC236}">
                <a16:creationId xmlns:a16="http://schemas.microsoft.com/office/drawing/2014/main" id="{8F1ACD08-CE4E-C897-2E5A-21C3274E2EFF}"/>
              </a:ext>
            </a:extLst>
          </p:cNvPr>
          <p:cNvSpPr/>
          <p:nvPr/>
        </p:nvSpPr>
        <p:spPr>
          <a:xfrm>
            <a:off x="1171987" y="552826"/>
            <a:ext cx="4779725" cy="1820033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fleuriste a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10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roses dans sa vitrine. </a:t>
            </a:r>
            <a:b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en vend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4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roses ? </a:t>
            </a:r>
          </a:p>
        </p:txBody>
      </p:sp>
      <p:sp>
        <p:nvSpPr>
          <p:cNvPr id="4" name="Shape 105">
            <a:extLst>
              <a:ext uri="{FF2B5EF4-FFF2-40B4-BE49-F238E27FC236}">
                <a16:creationId xmlns:a16="http://schemas.microsoft.com/office/drawing/2014/main" id="{859360AA-5167-CAC7-8DF2-901813BB937E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CB69AFD-41B9-C77D-6EE3-70CF5897C2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60B24E01-8C28-F15E-6177-26AD1CE3DC78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22AFC3A5-5F77-994A-5892-50112D80F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AB35FB39-B962-C6E9-247F-AE1DF1254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8FDD8AC-50A2-DDBC-C258-C5C2CDB730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33" y="2470112"/>
            <a:ext cx="5208383" cy="42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549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50579-5B8A-7E3E-DECC-31CB80C22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5C8D9546-71DF-0CDC-7B55-B8B662E1FE64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75CEC3D-B1E7-99BC-68A4-1278DC726E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B47922A-F718-3DB1-64D7-F99FDF2CDC07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0F5B5AE0-C3F3-2F4F-4D2B-F3DC29106432}"/>
              </a:ext>
            </a:extLst>
          </p:cNvPr>
          <p:cNvSpPr txBox="1"/>
          <p:nvPr/>
        </p:nvSpPr>
        <p:spPr>
          <a:xfrm>
            <a:off x="791849" y="1096223"/>
            <a:ext cx="5526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Lisons le problème</a:t>
            </a:r>
            <a:endParaRPr lang="fr-FR" sz="2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441841E-2E66-FF99-AC2A-3D9C38FD4C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4A787705-0A9A-0933-75EC-38E0BFB80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Bulle narrative : ronde 7">
            <a:extLst>
              <a:ext uri="{FF2B5EF4-FFF2-40B4-BE49-F238E27FC236}">
                <a16:creationId xmlns:a16="http://schemas.microsoft.com/office/drawing/2014/main" id="{F4F04B7A-1707-1001-AB13-B995F0567CAE}"/>
              </a:ext>
            </a:extLst>
          </p:cNvPr>
          <p:cNvSpPr/>
          <p:nvPr/>
        </p:nvSpPr>
        <p:spPr>
          <a:xfrm>
            <a:off x="165197" y="2235469"/>
            <a:ext cx="5708196" cy="2917638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garagiste a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12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pneus neufs dans son garage. Il en pose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2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 une voiture.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endParaRPr lang="fr-FR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pneus ? </a:t>
            </a:r>
          </a:p>
        </p:txBody>
      </p:sp>
      <p:pic>
        <p:nvPicPr>
          <p:cNvPr id="10" name="Image 9" descr="Une image contenant pneu, Pièce auto, Caoutchouc synthétique, Caoutchouc naturel&#10;&#10;Description générée automatiquement">
            <a:extLst>
              <a:ext uri="{FF2B5EF4-FFF2-40B4-BE49-F238E27FC236}">
                <a16:creationId xmlns:a16="http://schemas.microsoft.com/office/drawing/2014/main" id="{9FBC0B61-F65A-A001-436E-4EA4B0DD0E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934" t="2551" r="6413"/>
          <a:stretch/>
        </p:blipFill>
        <p:spPr>
          <a:xfrm>
            <a:off x="4926718" y="3424938"/>
            <a:ext cx="1038021" cy="119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091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8E1C7-7216-E2FA-B515-F40241B71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F20868E4-E74D-2A56-1999-6C5FA0D2A515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1583FBB-605B-906A-FA22-3720E5293039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5E1B8E5F-DB99-DF96-ED7C-0F731EC55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70A49313-0DFA-5F41-7F74-C328E3C1D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5AC9B98-434F-A8E2-7046-D2C138422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433" y="2470112"/>
            <a:ext cx="5208383" cy="4298622"/>
          </a:xfrm>
          <a:prstGeom prst="rect">
            <a:avLst/>
          </a:prstGeom>
        </p:spPr>
      </p:pic>
      <p:sp>
        <p:nvSpPr>
          <p:cNvPr id="3" name="Bulle narrative : ronde 7">
            <a:extLst>
              <a:ext uri="{FF2B5EF4-FFF2-40B4-BE49-F238E27FC236}">
                <a16:creationId xmlns:a16="http://schemas.microsoft.com/office/drawing/2014/main" id="{A676808F-367E-E985-BCE8-9EB5FCAEDE33}"/>
              </a:ext>
            </a:extLst>
          </p:cNvPr>
          <p:cNvSpPr/>
          <p:nvPr/>
        </p:nvSpPr>
        <p:spPr>
          <a:xfrm>
            <a:off x="958473" y="574397"/>
            <a:ext cx="4914919" cy="1820033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garagiste a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12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pneus neufs dans son garage. Il en pose </a:t>
            </a:r>
            <a:r>
              <a:rPr lang="fr-FR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2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 une voiture.</a:t>
            </a:r>
            <a:endParaRPr lang="fr-F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reste-t-il de pneus ?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1D791EC-00DD-DAC2-3E58-83761CFB9CE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3596" b="13650"/>
          <a:stretch>
            <a:fillRect/>
          </a:stretch>
        </p:blipFill>
        <p:spPr>
          <a:xfrm>
            <a:off x="1025842" y="196524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86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F6C085-FE01-1875-0012-8866758BBE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512E30F4-15C9-375E-26D4-B2046001A6CC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983509F4-313E-6BCF-FE9B-AB2FD676886B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>
            <a:extLst>
              <a:ext uri="{FF2B5EF4-FFF2-40B4-BE49-F238E27FC236}">
                <a16:creationId xmlns:a16="http://schemas.microsoft.com/office/drawing/2014/main" id="{43D709CC-792A-5E69-FB5E-D3307B779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609" y="2332718"/>
            <a:ext cx="5531795" cy="3533825"/>
          </a:xfrm>
          <a:prstGeom prst="rect">
            <a:avLst/>
          </a:prstGeom>
        </p:spPr>
      </p:pic>
      <p:pic>
        <p:nvPicPr>
          <p:cNvPr id="8" name="Picture 2" descr="fiche › Pride Mobility France">
            <a:extLst>
              <a:ext uri="{FF2B5EF4-FFF2-40B4-BE49-F238E27FC236}">
                <a16:creationId xmlns:a16="http://schemas.microsoft.com/office/drawing/2014/main" id="{4C3D80BF-255A-C85F-86BF-88B789EF7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260" y="10173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2F38093-5EEC-6D18-6385-D593CC0C3B19}"/>
              </a:ext>
            </a:extLst>
          </p:cNvPr>
          <p:cNvSpPr txBox="1"/>
          <p:nvPr/>
        </p:nvSpPr>
        <p:spPr>
          <a:xfrm>
            <a:off x="238855" y="1886182"/>
            <a:ext cx="525782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Les problèmes qui se ressemblent se résolvent de la même façon. </a:t>
            </a:r>
          </a:p>
          <a:p>
            <a:r>
              <a:rPr lang="fr-FR" sz="3200" dirty="0">
                <a:solidFill>
                  <a:srgbClr val="0070C0"/>
                </a:solidFill>
              </a:rPr>
              <a:t>C’est pour cela qu’il faut en faire souvent. </a:t>
            </a:r>
          </a:p>
          <a:p>
            <a:r>
              <a:rPr lang="fr-FR" sz="3200" dirty="0">
                <a:solidFill>
                  <a:srgbClr val="0070C0"/>
                </a:solidFill>
              </a:rPr>
              <a:t>Notre cerveau prend alors l’habitude de les reconnaitre, et ça permet d’aller plus vite!</a:t>
            </a:r>
          </a:p>
        </p:txBody>
      </p:sp>
    </p:spTree>
    <p:extLst>
      <p:ext uri="{BB962C8B-B14F-4D97-AF65-F5344CB8AC3E}">
        <p14:creationId xmlns:p14="http://schemas.microsoft.com/office/powerpoint/2010/main" val="2853545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06D14-3228-97B8-5EEB-3DD91874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2618F-AC57-D2D3-84C4-98BDB2A9A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C82442-5544-3038-D538-7CAEE7E81255}"/>
              </a:ext>
            </a:extLst>
          </p:cNvPr>
          <p:cNvGrpSpPr/>
          <p:nvPr/>
        </p:nvGrpSpPr>
        <p:grpSpPr>
          <a:xfrm>
            <a:off x="0" y="0"/>
            <a:ext cx="12435964" cy="6858000"/>
            <a:chOff x="0" y="330200"/>
            <a:chExt cx="9326973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5D2B0D-6E0E-46CB-BF5F-6008A550A464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1F824F-FD21-C9AA-99CA-2D6267A23B2D}"/>
                </a:ext>
              </a:extLst>
            </p:cNvPr>
            <p:cNvSpPr txBox="1"/>
            <p:nvPr/>
          </p:nvSpPr>
          <p:spPr>
            <a:xfrm>
              <a:off x="1652178" y="2430599"/>
              <a:ext cx="7674795" cy="3310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les nombres – Je calcule les sommes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rapidement 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C52BB5-BB5B-E311-55B0-4445C2828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23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05D5C4-412E-A6F4-7FC2-505D68B03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2C5CC5BF-0BAA-B031-692D-22B74AFDAEB3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3BDC347F-612C-E377-5D2E-9268E0E3FE2B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48AA694A-34B2-59A4-CB6A-B310D3F67171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56BC9BC-AE6C-BAA8-2A76-BBDD223570A2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625C69D-4A17-2F2C-4318-B7E0C80993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860447" y="160421"/>
            <a:ext cx="1038797" cy="7557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20B8CB7C-3042-A09E-DF98-B3AF5CADB5BD}"/>
              </a:ext>
            </a:extLst>
          </p:cNvPr>
          <p:cNvSpPr txBox="1">
            <a:spLocks/>
          </p:cNvSpPr>
          <p:nvPr/>
        </p:nvSpPr>
        <p:spPr>
          <a:xfrm>
            <a:off x="6786745" y="2255620"/>
            <a:ext cx="4891546" cy="15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+mn-lt"/>
                <a:cs typeface="Arial" panose="020B0604020202020204" pitchFamily="34" charset="0"/>
              </a:rPr>
              <a:t>Ecris la suite des nombres </a:t>
            </a:r>
            <a:r>
              <a:rPr lang="fr-FR" sz="3200" b="1" dirty="0">
                <a:latin typeface="+mn-lt"/>
                <a:cs typeface="Arial" panose="020B0604020202020204" pitchFamily="34" charset="0"/>
              </a:rPr>
              <a:t>de 10 en 10</a:t>
            </a:r>
            <a:r>
              <a:rPr lang="fr-FR" sz="3200" dirty="0">
                <a:latin typeface="+mn-lt"/>
                <a:cs typeface="Arial" panose="020B0604020202020204" pitchFamily="34" charset="0"/>
              </a:rPr>
              <a:t>, le plus loin possible.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BAC9333-C826-74E8-DA45-882896AEF09D}"/>
              </a:ext>
            </a:extLst>
          </p:cNvPr>
          <p:cNvSpPr txBox="1"/>
          <p:nvPr/>
        </p:nvSpPr>
        <p:spPr>
          <a:xfrm>
            <a:off x="513709" y="2255620"/>
            <a:ext cx="5355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Récitons la suite des nombres de </a:t>
            </a:r>
            <a:r>
              <a:rPr lang="fr-FR" sz="3200" b="1" dirty="0"/>
              <a:t>20 </a:t>
            </a:r>
            <a:r>
              <a:rPr lang="fr-FR" sz="3200" dirty="0"/>
              <a:t>à </a:t>
            </a:r>
            <a:r>
              <a:rPr lang="fr-FR" sz="3200" b="1" dirty="0"/>
              <a:t>60</a:t>
            </a:r>
            <a:r>
              <a:rPr lang="fr-FR" sz="3200" dirty="0"/>
              <a:t>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44E4C48-43BD-F4B7-2DCF-66A0C8D3A3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775" y="160421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6691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4AF08EE-C501-53A8-989D-79B0A4E26CEB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F0AC10C-39D5-EBBC-57FD-886133600C8B}"/>
              </a:ext>
            </a:extLst>
          </p:cNvPr>
          <p:cNvCxnSpPr/>
          <p:nvPr/>
        </p:nvCxnSpPr>
        <p:spPr>
          <a:xfrm>
            <a:off x="6614886" y="98541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108F9122-8274-78AD-AA21-5B1BFAB6D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DB5C335B-F379-D9F5-90DC-AE377514815C}"/>
              </a:ext>
            </a:extLst>
          </p:cNvPr>
          <p:cNvSpPr txBox="1"/>
          <p:nvPr/>
        </p:nvSpPr>
        <p:spPr>
          <a:xfrm>
            <a:off x="414782" y="2363988"/>
            <a:ext cx="560659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livre des nombres 2</a:t>
            </a:r>
          </a:p>
          <a:p>
            <a:endParaRPr lang="fr-F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600" b="1" dirty="0"/>
              <a:t>2/ </a:t>
            </a:r>
            <a:r>
              <a:rPr lang="fr-FR" sz="2600" dirty="0"/>
              <a:t>Observe l’exercice </a:t>
            </a:r>
            <a:r>
              <a:rPr lang="fr-FR" sz="2600" b="1" dirty="0"/>
              <a:t>10</a:t>
            </a:r>
            <a:r>
              <a:rPr lang="fr-FR" sz="2600" dirty="0"/>
              <a:t> : décompose comme le modèle, c’est à-dire lis le nombre écrit en lettres, décompose-le d’un côté en dizaines, de l’autre en unités, pour le recomposer à la fin</a:t>
            </a:r>
          </a:p>
          <a:p>
            <a:endParaRPr lang="fr-FR" sz="2600" dirty="0"/>
          </a:p>
          <a:p>
            <a:r>
              <a:rPr lang="fr-FR" sz="2600" b="1" dirty="0"/>
              <a:t>3/ </a:t>
            </a:r>
            <a:r>
              <a:rPr lang="fr-FR" sz="2600" dirty="0"/>
              <a:t>avance ensuite à ton rythme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08DF51B-3B8E-71C2-7AAD-94E6241406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3248" y="198785"/>
            <a:ext cx="1365821" cy="136582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646438D-9FEC-8EA8-50A1-211440CCB2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8161" y="733286"/>
            <a:ext cx="3645087" cy="539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72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73916E-FB43-4043-8C90-3847354D7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12F31DD-FEB9-8DC5-91D8-FDA3EF005FE5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1665E15-F965-A21A-58B2-3FF5F6A70A28}"/>
              </a:ext>
            </a:extLst>
          </p:cNvPr>
          <p:cNvCxnSpPr/>
          <p:nvPr/>
        </p:nvCxnSpPr>
        <p:spPr>
          <a:xfrm>
            <a:off x="6614886" y="98541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re 1">
            <a:extLst>
              <a:ext uri="{FF2B5EF4-FFF2-40B4-BE49-F238E27FC236}">
                <a16:creationId xmlns:a16="http://schemas.microsoft.com/office/drawing/2014/main" id="{1C4ECEA5-4C61-8535-4439-7CE55D737653}"/>
              </a:ext>
            </a:extLst>
          </p:cNvPr>
          <p:cNvSpPr txBox="1">
            <a:spLocks/>
          </p:cNvSpPr>
          <p:nvPr/>
        </p:nvSpPr>
        <p:spPr>
          <a:xfrm>
            <a:off x="2584604" y="0"/>
            <a:ext cx="2348133" cy="6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E92B656-D9DB-DC38-8F15-9B3762897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830" y="881695"/>
            <a:ext cx="4012373" cy="552523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E7DF63C-B36A-360E-397C-F97D41B328CD}"/>
              </a:ext>
            </a:extLst>
          </p:cNvPr>
          <p:cNvSpPr txBox="1"/>
          <p:nvPr/>
        </p:nvSpPr>
        <p:spPr>
          <a:xfrm>
            <a:off x="6768103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Calculus</a:t>
            </a:r>
            <a:endParaRPr lang="fr-F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600" b="1" dirty="0"/>
              <a:t>2/ </a:t>
            </a:r>
            <a:r>
              <a:rPr lang="fr-FR" sz="2600" dirty="0"/>
              <a:t>Fais 3 exercices</a:t>
            </a:r>
            <a:endParaRPr lang="fr-FR" sz="2600" b="1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993ACF2-8053-B3AD-5F3B-BB564810C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01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71EDC-8319-9E77-F4E0-26F75EAB9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42E34EF5-C50C-D513-C36E-341FB3BD51B9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D3151EB-CBB6-56ED-8E3A-3DC079C7F1B5}"/>
              </a:ext>
            </a:extLst>
          </p:cNvPr>
          <p:cNvCxnSpPr/>
          <p:nvPr/>
        </p:nvCxnSpPr>
        <p:spPr>
          <a:xfrm>
            <a:off x="6614886" y="98541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63FE35EF-B9F2-3EAE-D8F9-4BB499B5CF17}"/>
              </a:ext>
            </a:extLst>
          </p:cNvPr>
          <p:cNvSpPr txBox="1"/>
          <p:nvPr/>
        </p:nvSpPr>
        <p:spPr>
          <a:xfrm>
            <a:off x="2577759" y="551289"/>
            <a:ext cx="351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Jeu de la bataille à 4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84CF490-159A-7A82-1079-2124F4A8A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18" y="196524"/>
            <a:ext cx="1365821" cy="136582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432DE1F-E2DD-E08C-8598-AB7E99FDB0A0}"/>
              </a:ext>
            </a:extLst>
          </p:cNvPr>
          <p:cNvSpPr txBox="1"/>
          <p:nvPr/>
        </p:nvSpPr>
        <p:spPr>
          <a:xfrm>
            <a:off x="215757" y="2612800"/>
            <a:ext cx="6399128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On joue à deux (l’un en face de l’autre) contre deux autres joueurs.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Les cartes sont distribuées. Chaque joueur reçoit ainsi 10 cartes faces cachées.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Chacun tire la carte du dessus de son paquet et la pose face visible à côté de celle de son coéquipier.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Les scores de chaque équipe sont calculés (ajout des deux cartes).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L’équipe qui a la plus forte valeur ramasse les 4 cartes et les met de côté.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200" dirty="0"/>
              <a:t>À l’issue de 10 tours, chaque équipe compte son score final.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8A4ABB2-06B2-8A7A-A9A1-FB09D16ED4F5}"/>
              </a:ext>
            </a:extLst>
          </p:cNvPr>
          <p:cNvSpPr txBox="1"/>
          <p:nvPr/>
        </p:nvSpPr>
        <p:spPr>
          <a:xfrm>
            <a:off x="333896" y="1647765"/>
            <a:ext cx="61826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/>
              <a:t>Tu va t’entrainer à calculer vite et à comparer des nombres.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DC8111C-058E-B69F-681B-9FF60E1E1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3248" y="198785"/>
            <a:ext cx="1365821" cy="136582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481D67B-D647-75B7-8B0B-AE1CD34C58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8161" y="733286"/>
            <a:ext cx="3645087" cy="539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449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A7126A-6637-6813-CA97-73120928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6E3E0B61-1578-5964-4ADE-2D843E44596B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49E1119A-55DC-04F9-4B1C-1CEB4CF1DAD9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6838C5AE-29A6-F192-07B2-97B45CD75FAE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52D14797-CB77-AEE4-767B-F92F9565A7AC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1F65689A-2E96-0509-1187-FA6B08B885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36686" y="205688"/>
            <a:ext cx="1038797" cy="7557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405A8F4F-F258-EFAA-8A92-C4680090F1AB}"/>
              </a:ext>
            </a:extLst>
          </p:cNvPr>
          <p:cNvSpPr txBox="1">
            <a:spLocks/>
          </p:cNvSpPr>
          <p:nvPr/>
        </p:nvSpPr>
        <p:spPr>
          <a:xfrm>
            <a:off x="6575483" y="1423413"/>
            <a:ext cx="4891546" cy="15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+mn-lt"/>
                <a:cs typeface="Arial" panose="020B0604020202020204" pitchFamily="34" charset="0"/>
              </a:rPr>
              <a:t>Ecris le nombre représenté.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8D2120-8F7E-244D-4A62-C42E19190D9A}"/>
              </a:ext>
            </a:extLst>
          </p:cNvPr>
          <p:cNvSpPr txBox="1"/>
          <p:nvPr/>
        </p:nvSpPr>
        <p:spPr>
          <a:xfrm>
            <a:off x="513709" y="2255620"/>
            <a:ext cx="53559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cs typeface="Arial" panose="020B0604020202020204" pitchFamily="34" charset="0"/>
              </a:rPr>
              <a:t>Je suis un nombre de la </a:t>
            </a:r>
            <a:r>
              <a:rPr lang="fr-FR" sz="3200" b="1" dirty="0">
                <a:cs typeface="Arial" panose="020B0604020202020204" pitchFamily="34" charset="0"/>
              </a:rPr>
              <a:t>famille de vingt </a:t>
            </a:r>
            <a:r>
              <a:rPr lang="fr-FR" sz="3200" dirty="0">
                <a:cs typeface="Arial" panose="020B0604020202020204" pitchFamily="34" charset="0"/>
              </a:rPr>
              <a:t>et j’ai </a:t>
            </a:r>
            <a:r>
              <a:rPr lang="fr-FR" sz="3200" b="1" dirty="0">
                <a:cs typeface="Arial" panose="020B0604020202020204" pitchFamily="34" charset="0"/>
              </a:rPr>
              <a:t>quatre unités</a:t>
            </a:r>
            <a:r>
              <a:rPr lang="fr-FR" sz="3200" dirty="0">
                <a:cs typeface="Arial" panose="020B0604020202020204" pitchFamily="34" charset="0"/>
              </a:rPr>
              <a:t>.</a:t>
            </a:r>
          </a:p>
          <a:p>
            <a:endParaRPr lang="fr-FR" sz="3200" dirty="0">
              <a:cs typeface="Arial" panose="020B0604020202020204" pitchFamily="34" charset="0"/>
            </a:endParaRPr>
          </a:p>
          <a:p>
            <a:r>
              <a:rPr lang="fr-FR" sz="3200" dirty="0">
                <a:cs typeface="Arial" panose="020B0604020202020204" pitchFamily="34" charset="0"/>
              </a:rPr>
              <a:t>Qui suis-je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679FE5E-EB0F-081A-89E8-AA1984DB4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8007" y="3110619"/>
            <a:ext cx="4891546" cy="312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779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3898F-2989-ECBF-DDE4-37FFC5552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38B1D1C8-BA08-7A93-D637-24BC9B6361AB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EEDB76EA-1B90-D886-D8DE-D4DF655AB11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D110168-B3E0-5DA9-EF84-3EA48C8F08A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6408C2AA-A2C4-41D0-7704-52453710224A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AAD287AB-B416-546F-E879-F7AE14BC87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36686" y="205688"/>
            <a:ext cx="1038797" cy="7557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32E21E87-CE9A-3ECF-0390-047CD9DEA0DF}"/>
              </a:ext>
            </a:extLst>
          </p:cNvPr>
          <p:cNvSpPr txBox="1">
            <a:spLocks/>
          </p:cNvSpPr>
          <p:nvPr/>
        </p:nvSpPr>
        <p:spPr>
          <a:xfrm>
            <a:off x="6575483" y="1423413"/>
            <a:ext cx="4891546" cy="15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+mn-lt"/>
                <a:cs typeface="Arial" panose="020B0604020202020204" pitchFamily="34" charset="0"/>
              </a:rPr>
              <a:t>Ecris le nombre représenté.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273195A-F05C-89CA-4A3A-826AB4663269}"/>
              </a:ext>
            </a:extLst>
          </p:cNvPr>
          <p:cNvSpPr txBox="1"/>
          <p:nvPr/>
        </p:nvSpPr>
        <p:spPr>
          <a:xfrm>
            <a:off x="513709" y="2255620"/>
            <a:ext cx="53559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cs typeface="Arial" panose="020B0604020202020204" pitchFamily="34" charset="0"/>
              </a:rPr>
              <a:t>Je suis un nombre de la </a:t>
            </a:r>
            <a:r>
              <a:rPr lang="fr-FR" sz="3200" b="1" dirty="0">
                <a:cs typeface="Arial" panose="020B0604020202020204" pitchFamily="34" charset="0"/>
              </a:rPr>
              <a:t>famille de trente </a:t>
            </a:r>
            <a:r>
              <a:rPr lang="fr-FR" sz="3200" dirty="0">
                <a:cs typeface="Arial" panose="020B0604020202020204" pitchFamily="34" charset="0"/>
              </a:rPr>
              <a:t>et j’ai </a:t>
            </a:r>
            <a:r>
              <a:rPr lang="fr-FR" sz="3200" b="1" dirty="0">
                <a:cs typeface="Arial" panose="020B0604020202020204" pitchFamily="34" charset="0"/>
              </a:rPr>
              <a:t>deux unités</a:t>
            </a:r>
            <a:r>
              <a:rPr lang="fr-FR" sz="3200" dirty="0">
                <a:cs typeface="Arial" panose="020B0604020202020204" pitchFamily="34" charset="0"/>
              </a:rPr>
              <a:t>.</a:t>
            </a:r>
          </a:p>
          <a:p>
            <a:endParaRPr lang="fr-FR" sz="3200" dirty="0">
              <a:cs typeface="Arial" panose="020B0604020202020204" pitchFamily="34" charset="0"/>
            </a:endParaRPr>
          </a:p>
          <a:p>
            <a:r>
              <a:rPr lang="fr-FR" sz="3200" dirty="0">
                <a:cs typeface="Arial" panose="020B0604020202020204" pitchFamily="34" charset="0"/>
              </a:rPr>
              <a:t>Qui suis-je ?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E44DE1A-1EAF-ABBE-F3BF-2F787E531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046" y="2583503"/>
            <a:ext cx="4891545" cy="349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275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3CC9EE-E480-50BB-8343-56EF0BC78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FF00924A-0CF1-97ED-73E3-EC6C082D2420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CF8C9328-1CFD-33E9-2DA6-BD2EDBC43F0C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CD6A6BC-8FEE-5B1E-EE93-0878481A46B1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265436DA-C06B-E2EC-00BE-19B7A5301431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8BF293FC-C909-686B-E94E-A0EE9E497A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36686" y="205688"/>
            <a:ext cx="1038797" cy="7557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602E1C31-1281-FCA1-7DFF-FC1BDCA0C2E6}"/>
              </a:ext>
            </a:extLst>
          </p:cNvPr>
          <p:cNvSpPr txBox="1">
            <a:spLocks/>
          </p:cNvSpPr>
          <p:nvPr/>
        </p:nvSpPr>
        <p:spPr>
          <a:xfrm>
            <a:off x="6575483" y="1423413"/>
            <a:ext cx="4891546" cy="15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+mn-lt"/>
                <a:cs typeface="Arial" panose="020B0604020202020204" pitchFamily="34" charset="0"/>
              </a:rPr>
              <a:t>Ecris le nombre représenté.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B32608-FE6A-82AF-3082-1FA18A89E32B}"/>
              </a:ext>
            </a:extLst>
          </p:cNvPr>
          <p:cNvSpPr txBox="1"/>
          <p:nvPr/>
        </p:nvSpPr>
        <p:spPr>
          <a:xfrm>
            <a:off x="513709" y="2255620"/>
            <a:ext cx="53559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cs typeface="Arial" panose="020B0604020202020204" pitchFamily="34" charset="0"/>
              </a:rPr>
              <a:t>Je suis un nombre de la </a:t>
            </a:r>
            <a:r>
              <a:rPr lang="fr-FR" sz="3200" b="1" dirty="0">
                <a:cs typeface="Arial" panose="020B0604020202020204" pitchFamily="34" charset="0"/>
              </a:rPr>
              <a:t>famille de cinquante </a:t>
            </a:r>
            <a:r>
              <a:rPr lang="fr-FR" sz="3200" dirty="0">
                <a:cs typeface="Arial" panose="020B0604020202020204" pitchFamily="34" charset="0"/>
              </a:rPr>
              <a:t>et j’ai </a:t>
            </a:r>
            <a:r>
              <a:rPr lang="fr-FR" sz="3200" b="1" dirty="0">
                <a:cs typeface="Arial" panose="020B0604020202020204" pitchFamily="34" charset="0"/>
              </a:rPr>
              <a:t>huit unités</a:t>
            </a:r>
            <a:r>
              <a:rPr lang="fr-FR" sz="3200" dirty="0">
                <a:cs typeface="Arial" panose="020B0604020202020204" pitchFamily="34" charset="0"/>
              </a:rPr>
              <a:t>.</a:t>
            </a:r>
          </a:p>
          <a:p>
            <a:endParaRPr lang="fr-FR" sz="3200" dirty="0">
              <a:cs typeface="Arial" panose="020B0604020202020204" pitchFamily="34" charset="0"/>
            </a:endParaRPr>
          </a:p>
          <a:p>
            <a:r>
              <a:rPr lang="fr-FR" sz="3200" dirty="0">
                <a:cs typeface="Arial" panose="020B0604020202020204" pitchFamily="34" charset="0"/>
              </a:rPr>
              <a:t>Qui suis-je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F8B8AE7-DAB4-D6B1-AB02-C83879C4F9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2522" y="2570984"/>
            <a:ext cx="4545341" cy="342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65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28E23-61E2-C0A9-EBFF-26B132141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6C4158EF-F821-3AA2-9398-32ABA4BD7894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A997E8A2-75D2-D670-03D4-6C115C998665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DCC936BA-90DF-E08C-D731-38C9F966544A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F42DE3F4-85D8-0EE5-BC4F-B2EE3535FC98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34498820-6C64-0A8E-0BE8-F04C7030CF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36686" y="205688"/>
            <a:ext cx="1038797" cy="755747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661415DB-C04D-6686-FB66-7A2863BE4A3C}"/>
              </a:ext>
            </a:extLst>
          </p:cNvPr>
          <p:cNvSpPr txBox="1">
            <a:spLocks/>
          </p:cNvSpPr>
          <p:nvPr/>
        </p:nvSpPr>
        <p:spPr>
          <a:xfrm>
            <a:off x="6575483" y="1423413"/>
            <a:ext cx="4891546" cy="15016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200" dirty="0">
                <a:latin typeface="+mn-lt"/>
                <a:cs typeface="Arial" panose="020B0604020202020204" pitchFamily="34" charset="0"/>
              </a:rPr>
              <a:t>Ecris le nombre représenté.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E8F174-4EA8-D7AE-34DA-2782B995C70F}"/>
              </a:ext>
            </a:extLst>
          </p:cNvPr>
          <p:cNvSpPr txBox="1"/>
          <p:nvPr/>
        </p:nvSpPr>
        <p:spPr>
          <a:xfrm>
            <a:off x="513709" y="2255620"/>
            <a:ext cx="53559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cs typeface="Arial" panose="020B0604020202020204" pitchFamily="34" charset="0"/>
              </a:rPr>
              <a:t>Je suis un nombre, j’ai </a:t>
            </a:r>
            <a:r>
              <a:rPr lang="fr-FR" sz="3200" b="1" dirty="0">
                <a:cs typeface="Arial" panose="020B0604020202020204" pitchFamily="34" charset="0"/>
              </a:rPr>
              <a:t>trois unités </a:t>
            </a:r>
            <a:r>
              <a:rPr lang="fr-FR" sz="3200" dirty="0">
                <a:cs typeface="Arial" panose="020B0604020202020204" pitchFamily="34" charset="0"/>
              </a:rPr>
              <a:t>et je suis de la </a:t>
            </a:r>
            <a:r>
              <a:rPr lang="fr-FR" sz="3200" b="1" dirty="0">
                <a:cs typeface="Arial" panose="020B0604020202020204" pitchFamily="34" charset="0"/>
              </a:rPr>
              <a:t>famille de dix</a:t>
            </a:r>
            <a:r>
              <a:rPr lang="fr-FR" sz="3200" dirty="0">
                <a:cs typeface="Arial" panose="020B0604020202020204" pitchFamily="34" charset="0"/>
              </a:rPr>
              <a:t>.</a:t>
            </a:r>
          </a:p>
          <a:p>
            <a:endParaRPr lang="fr-FR" sz="3200" dirty="0">
              <a:cs typeface="Arial" panose="020B0604020202020204" pitchFamily="34" charset="0"/>
            </a:endParaRPr>
          </a:p>
          <a:p>
            <a:r>
              <a:rPr lang="fr-FR" sz="3200" dirty="0">
                <a:cs typeface="Arial" panose="020B0604020202020204" pitchFamily="34" charset="0"/>
              </a:rPr>
              <a:t>Qui suis-je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F73E12-6A69-2D4A-9D57-23E775911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046" y="2622354"/>
            <a:ext cx="4522108" cy="314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80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477749" y="2980562"/>
              <a:ext cx="7813496" cy="55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4B80A3D-619E-9736-5B01-FD3B60000497}"/>
              </a:ext>
            </a:extLst>
          </p:cNvPr>
          <p:cNvSpPr txBox="1"/>
          <p:nvPr/>
        </p:nvSpPr>
        <p:spPr>
          <a:xfrm>
            <a:off x="965771" y="2893281"/>
            <a:ext cx="108495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décompose un nombre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J’ajoute et je soustrais des centaines à un nombre</a:t>
            </a:r>
          </a:p>
        </p:txBody>
      </p: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578EE-0FFB-984A-03FB-AFFDA9761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F592940-D58E-ACD1-0005-F5583DB2587E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4890D8D6-768D-3873-F9D8-3E7D2FEE6B4D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FD91782F-59E6-4DD2-5A08-9A4D1B29F5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038187" y="236486"/>
            <a:ext cx="1038797" cy="75574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C56381B-5508-00AA-2984-44CBDFC2FC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34446" y="134546"/>
            <a:ext cx="1010526" cy="1386392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6F39C52-8723-0B1B-8C7B-12151898430A}"/>
              </a:ext>
            </a:extLst>
          </p:cNvPr>
          <p:cNvSpPr txBox="1"/>
          <p:nvPr/>
        </p:nvSpPr>
        <p:spPr>
          <a:xfrm>
            <a:off x="339048" y="2244636"/>
            <a:ext cx="57170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Écris une décomposition du nombre.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C273C20-7B63-F01C-38E5-45DEF35E6325}"/>
              </a:ext>
            </a:extLst>
          </p:cNvPr>
          <p:cNvSpPr txBox="1"/>
          <p:nvPr/>
        </p:nvSpPr>
        <p:spPr>
          <a:xfrm>
            <a:off x="6606283" y="2244636"/>
            <a:ext cx="516683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 binômes, relis la stratégie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C2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10B52E0-E835-4C6E-A809-0FF1CAD9EF9B}"/>
              </a:ext>
            </a:extLst>
          </p:cNvPr>
          <p:cNvSpPr txBox="1"/>
          <p:nvPr/>
        </p:nvSpPr>
        <p:spPr>
          <a:xfrm>
            <a:off x="2557780" y="3660836"/>
            <a:ext cx="720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b="1" dirty="0">
                <a:solidFill>
                  <a:srgbClr val="0070C0"/>
                </a:solidFill>
                <a:latin typeface="BelleAllureCE" panose="02000803000000000000" pitchFamily="2" charset="0"/>
              </a:rPr>
              <a:t>5</a:t>
            </a:r>
            <a:endParaRPr lang="fr-FR" sz="8000" b="1" dirty="0">
              <a:latin typeface="BelleAllureCE" panose="020008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9159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14402</TotalTime>
  <Words>949</Words>
  <Application>Microsoft Office PowerPoint</Application>
  <PresentationFormat>Grand écran</PresentationFormat>
  <Paragraphs>133</Paragraphs>
  <Slides>32</Slides>
  <Notes>28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9" baseType="lpstr">
      <vt:lpstr>Arial</vt:lpstr>
      <vt:lpstr>BelleAllureCE</vt:lpstr>
      <vt:lpstr>Calibri</vt:lpstr>
      <vt:lpstr>Calibri Light</vt:lpstr>
      <vt:lpstr>KG Turning Tables</vt:lpstr>
      <vt:lpstr>Wingdings</vt:lpstr>
      <vt:lpstr>Thème Office</vt:lpstr>
      <vt:lpstr>PERIODE 3  séance 49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Laetitia</dc:creator>
  <cp:lastModifiedBy>VALERIE BAILLY</cp:lastModifiedBy>
  <cp:revision>314</cp:revision>
  <dcterms:created xsi:type="dcterms:W3CDTF">2018-07-28T07:30:27Z</dcterms:created>
  <dcterms:modified xsi:type="dcterms:W3CDTF">2026-01-02T08:44:31Z</dcterms:modified>
</cp:coreProperties>
</file>