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media/image1.png" ContentType="image/png"/>
  <Override PartName="/ppt/media/image2.png" ContentType="image/png"/>
  <Override PartName="/ppt/media/image3.png" ContentType="image/png"/>
  <Override PartName="/ppt/media/image4.png" ContentType="image/png"/>
  <Override PartName="/ppt/media/image5.png" ContentType="image/png"/>
  <Override PartName="/ppt/media/image6.png" ContentType="image/png"/>
  <Override PartName="/ppt/media/image7.png" ContentType="image/png"/>
  <Override PartName="/ppt/media/image8.png" ContentType="image/png"/>
  <Override PartName="/ppt/media/image9.png" ContentType="image/png"/>
  <Override PartName="/ppt/media/image10.jpeg" ContentType="image/jpeg"/>
  <Override PartName="/ppt/media/image11.png" ContentType="image/png"/>
  <Override PartName="/ppt/media/image12.jpeg" ContentType="image/jpeg"/>
  <Override PartName="/ppt/media/image13.png" ContentType="image/png"/>
  <Override PartName="/ppt/media/image14.png" ContentType="image/png"/>
  <Override PartName="/ppt/media/image15.png" ContentType="image/pn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9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presProps.xml" ContentType="application/vnd.openxmlformats-officedocument.presentationml.presPro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</p:sldIdLst>
  <p:sldSz cx="9144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8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3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4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5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9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0" name="Connecteur droit 7"/>
          <p:cNvCxnSpPr/>
          <p:nvPr/>
        </p:nvCxnSpPr>
        <p:spPr>
          <a:xfrm flipV="1">
            <a:off x="0" y="0"/>
            <a:ext cx="1080" cy="6859080"/>
          </a:xfrm>
          <a:prstGeom prst="straightConnector1">
            <a:avLst/>
          </a:prstGeom>
          <a:ln w="76200">
            <a:solidFill>
              <a:srgbClr val="ffc000"/>
            </a:solidFill>
            <a:round/>
          </a:ln>
        </p:spPr>
      </p:cxnSp>
      <p:sp>
        <p:nvSpPr>
          <p:cNvPr id="1" name="ZoneTexte 8"/>
          <p:cNvSpPr/>
          <p:nvPr/>
        </p:nvSpPr>
        <p:spPr>
          <a:xfrm>
            <a:off x="39240" y="346320"/>
            <a:ext cx="848088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7934400" y="0"/>
            <a:ext cx="1209240" cy="32364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58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9240" y="0"/>
            <a:ext cx="7848720" cy="32364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endParaRPr b="0" lang="fr-FR" sz="1800" spc="-1" strike="noStrike">
              <a:solidFill>
                <a:schemeClr val="lt1"/>
              </a:solidFill>
              <a:latin typeface="Calibri"/>
              <a:ea typeface="DejaVu Sans"/>
            </a:endParaRPr>
          </a:p>
        </p:txBody>
      </p:sp>
      <p:pic>
        <p:nvPicPr>
          <p:cNvPr id="4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8400" cy="358920"/>
          </a:xfrm>
          <a:prstGeom prst="rect">
            <a:avLst/>
          </a:prstGeom>
          <a:ln w="0">
            <a:noFill/>
          </a:ln>
        </p:spPr>
      </p:pic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solidFill>
                  <a:srgbClr val="000000"/>
                </a:solidFill>
                <a:latin typeface="Arial"/>
              </a:rPr>
              <a:t>Cliquez pour éditer le format du texte-titre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</a:rPr>
              <a:t>Cliquez pour éditer le format du plan de texte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solidFill>
                  <a:srgbClr val="000000"/>
                </a:solidFill>
                <a:latin typeface="Arial"/>
              </a:rPr>
              <a:t>Second niveau de plan</a:t>
            </a: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Troisième niveau de plan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Quatrième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Cinquième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Sixième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Septième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Connecteur droit 7"/>
          <p:cNvCxnSpPr/>
          <p:nvPr/>
        </p:nvCxnSpPr>
        <p:spPr>
          <a:xfrm flipV="1">
            <a:off x="0" y="0"/>
            <a:ext cx="1080" cy="6859080"/>
          </a:xfrm>
          <a:prstGeom prst="straightConnector1">
            <a:avLst/>
          </a:prstGeom>
          <a:ln w="76200">
            <a:solidFill>
              <a:srgbClr val="ffc000"/>
            </a:solidFill>
            <a:round/>
          </a:ln>
        </p:spPr>
      </p:cxnSp>
      <p:sp>
        <p:nvSpPr>
          <p:cNvPr id="44" name="ZoneTexte 8"/>
          <p:cNvSpPr/>
          <p:nvPr/>
        </p:nvSpPr>
        <p:spPr>
          <a:xfrm>
            <a:off x="39240" y="346320"/>
            <a:ext cx="848088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" name="Rectangle 9"/>
          <p:cNvSpPr/>
          <p:nvPr/>
        </p:nvSpPr>
        <p:spPr>
          <a:xfrm>
            <a:off x="7934400" y="0"/>
            <a:ext cx="1209240" cy="32364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58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" name="Rectangle 10"/>
          <p:cNvSpPr/>
          <p:nvPr/>
        </p:nvSpPr>
        <p:spPr>
          <a:xfrm>
            <a:off x="39240" y="0"/>
            <a:ext cx="7848720" cy="32364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endParaRPr b="0" lang="fr-FR" sz="1800" spc="-1" strike="noStrike">
              <a:solidFill>
                <a:schemeClr val="lt1"/>
              </a:solidFill>
              <a:latin typeface="Calibri"/>
              <a:ea typeface="DejaVu Sans"/>
            </a:endParaRPr>
          </a:p>
        </p:txBody>
      </p:sp>
      <p:pic>
        <p:nvPicPr>
          <p:cNvPr id="47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8400" cy="358920"/>
          </a:xfrm>
          <a:prstGeom prst="rect">
            <a:avLst/>
          </a:prstGeom>
          <a:ln w="0">
            <a:noFill/>
          </a:ln>
        </p:spPr>
      </p:pic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solidFill>
                  <a:srgbClr val="000000"/>
                </a:solidFill>
                <a:latin typeface="Arial"/>
              </a:rPr>
              <a:t>Cliquez pour éditer le format du texte-titre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</a:rPr>
              <a:t>Cliquez pour éditer le format du plan de texte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solidFill>
                  <a:srgbClr val="000000"/>
                </a:solidFill>
                <a:latin typeface="Arial"/>
              </a:rPr>
              <a:t>Second niveau de plan</a:t>
            </a: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Troisième niveau de plan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Quatrième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Cinquième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Sixième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Septième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11.png"/><Relationship Id="rId2" Type="http://schemas.openxmlformats.org/officeDocument/2006/relationships/image" Target="../media/image3.png"/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9.png"/><Relationship Id="rId6" Type="http://schemas.openxmlformats.org/officeDocument/2006/relationships/image" Target="../media/image5.png"/><Relationship Id="rId7" Type="http://schemas.openxmlformats.org/officeDocument/2006/relationships/image" Target="../media/image5.png"/><Relationship Id="rId8" Type="http://schemas.openxmlformats.org/officeDocument/2006/relationships/slideLayout" Target="../slideLayouts/slideLayout13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11.png"/><Relationship Id="rId2" Type="http://schemas.openxmlformats.org/officeDocument/2006/relationships/image" Target="../media/image3.png"/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14.png"/><Relationship Id="rId6" Type="http://schemas.openxmlformats.org/officeDocument/2006/relationships/image" Target="../media/image8.png"/><Relationship Id="rId7" Type="http://schemas.openxmlformats.org/officeDocument/2006/relationships/image" Target="../media/image5.png"/><Relationship Id="rId8" Type="http://schemas.openxmlformats.org/officeDocument/2006/relationships/image" Target="../media/image8.png"/><Relationship Id="rId9" Type="http://schemas.openxmlformats.org/officeDocument/2006/relationships/image" Target="../media/image9.png"/><Relationship Id="rId10" Type="http://schemas.openxmlformats.org/officeDocument/2006/relationships/image" Target="../media/image5.png"/><Relationship Id="rId11" Type="http://schemas.openxmlformats.org/officeDocument/2006/relationships/image" Target="../media/image5.png"/><Relationship Id="rId12" Type="http://schemas.openxmlformats.org/officeDocument/2006/relationships/image" Target="../media/image4.png"/><Relationship Id="rId13" Type="http://schemas.openxmlformats.org/officeDocument/2006/relationships/slideLayout" Target="../slideLayouts/slideLayout1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image" Target="../media/image5.png"/><Relationship Id="rId4" Type="http://schemas.openxmlformats.org/officeDocument/2006/relationships/image" Target="../media/image3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slideLayout" Target="../slideLayouts/slideLayout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image" Target="../media/image4.png"/><Relationship Id="rId3" Type="http://schemas.openxmlformats.org/officeDocument/2006/relationships/image" Target="../media/image4.png"/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6" Type="http://schemas.openxmlformats.org/officeDocument/2006/relationships/image" Target="../media/image9.png"/><Relationship Id="rId7" Type="http://schemas.openxmlformats.org/officeDocument/2006/relationships/slideLayout" Target="../slideLayouts/slideLayout1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image" Target="../media/image4.png"/><Relationship Id="rId3" Type="http://schemas.openxmlformats.org/officeDocument/2006/relationships/image" Target="../media/image4.png"/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6" Type="http://schemas.openxmlformats.org/officeDocument/2006/relationships/image" Target="../media/image5.png"/><Relationship Id="rId7" Type="http://schemas.openxmlformats.org/officeDocument/2006/relationships/image" Target="../media/image8.png"/><Relationship Id="rId8" Type="http://schemas.openxmlformats.org/officeDocument/2006/relationships/image" Target="../media/image4.png"/><Relationship Id="rId9" Type="http://schemas.openxmlformats.org/officeDocument/2006/relationships/image" Target="../media/image3.png"/><Relationship Id="rId10" Type="http://schemas.openxmlformats.org/officeDocument/2006/relationships/image" Target="../media/image9.png"/><Relationship Id="rId11" Type="http://schemas.openxmlformats.org/officeDocument/2006/relationships/slideLayout" Target="../slideLayouts/slideLayout1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8.png"/><Relationship Id="rId2" Type="http://schemas.openxmlformats.org/officeDocument/2006/relationships/image" Target="../media/image10.jpeg"/><Relationship Id="rId3" Type="http://schemas.openxmlformats.org/officeDocument/2006/relationships/image" Target="../media/image11.png"/><Relationship Id="rId4" Type="http://schemas.openxmlformats.org/officeDocument/2006/relationships/image" Target="../media/image6.png"/><Relationship Id="rId5" Type="http://schemas.openxmlformats.org/officeDocument/2006/relationships/slideLayout" Target="../slideLayouts/slideLayout1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8.png"/><Relationship Id="rId2" Type="http://schemas.openxmlformats.org/officeDocument/2006/relationships/image" Target="../media/image10.jpeg"/><Relationship Id="rId3" Type="http://schemas.openxmlformats.org/officeDocument/2006/relationships/image" Target="../media/image11.png"/><Relationship Id="rId4" Type="http://schemas.openxmlformats.org/officeDocument/2006/relationships/image" Target="../media/image8.png"/><Relationship Id="rId5" Type="http://schemas.openxmlformats.org/officeDocument/2006/relationships/image" Target="../media/image11.png"/><Relationship Id="rId6" Type="http://schemas.openxmlformats.org/officeDocument/2006/relationships/image" Target="../media/image5.png"/><Relationship Id="rId7" Type="http://schemas.openxmlformats.org/officeDocument/2006/relationships/image" Target="../media/image12.jpeg"/><Relationship Id="rId8" Type="http://schemas.openxmlformats.org/officeDocument/2006/relationships/image" Target="../media/image4.png"/><Relationship Id="rId9" Type="http://schemas.openxmlformats.org/officeDocument/2006/relationships/image" Target="../media/image4.png"/><Relationship Id="rId10" Type="http://schemas.openxmlformats.org/officeDocument/2006/relationships/image" Target="../media/image6.png"/><Relationship Id="rId11" Type="http://schemas.openxmlformats.org/officeDocument/2006/relationships/slideLayout" Target="../slideLayouts/slideLayout1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11.png"/><Relationship Id="rId2" Type="http://schemas.openxmlformats.org/officeDocument/2006/relationships/image" Target="../media/image3.png"/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15.png"/><Relationship Id="rId6" Type="http://schemas.openxmlformats.org/officeDocument/2006/relationships/slideLayout" Target="../slideLayouts/slideLayout1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11.png"/><Relationship Id="rId2" Type="http://schemas.openxmlformats.org/officeDocument/2006/relationships/image" Target="../media/image3.png"/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14.png"/><Relationship Id="rId6" Type="http://schemas.openxmlformats.org/officeDocument/2006/relationships/image" Target="../media/image8.png"/><Relationship Id="rId7" Type="http://schemas.openxmlformats.org/officeDocument/2006/relationships/image" Target="../media/image5.png"/><Relationship Id="rId8" Type="http://schemas.openxmlformats.org/officeDocument/2006/relationships/image" Target="../media/image8.png"/><Relationship Id="rId9" Type="http://schemas.openxmlformats.org/officeDocument/2006/relationships/image" Target="../media/image15.png"/><Relationship Id="rId10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Rectangle 3"/>
          <p:cNvSpPr/>
          <p:nvPr/>
        </p:nvSpPr>
        <p:spPr>
          <a:xfrm>
            <a:off x="0" y="330120"/>
            <a:ext cx="9142920" cy="65268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endParaRPr b="0" lang="fr-FR" sz="1800" spc="-1" strike="noStrike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87" name="ZoneTexte 4"/>
          <p:cNvSpPr/>
          <p:nvPr/>
        </p:nvSpPr>
        <p:spPr>
          <a:xfrm>
            <a:off x="748440" y="1819080"/>
            <a:ext cx="7790040" cy="3441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b="1" lang="fr-FR" sz="3200" spc="-1" strike="noStrike">
                <a:solidFill>
                  <a:srgbClr val="ffffff"/>
                </a:solidFill>
                <a:latin typeface="Calibri"/>
                <a:ea typeface="DejaVu Sans"/>
              </a:rPr>
              <a:t>CE2 : Je reconnais et nomme une somme d’argent.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b="1" lang="fr-FR" sz="3200" spc="-1" strike="noStrike">
                <a:solidFill>
                  <a:srgbClr val="ffffff"/>
                </a:solidFill>
                <a:latin typeface="Calibri"/>
                <a:ea typeface="DejaVu Sans"/>
              </a:rPr>
              <a:t>CE2 : Je simule un rendu de monnaie.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b="1" lang="fr-FR" sz="3200" spc="-1" strike="noStrike">
                <a:solidFill>
                  <a:srgbClr val="ffffff"/>
                </a:solidFill>
                <a:latin typeface="Calibri"/>
                <a:ea typeface="DejaVu Sans"/>
              </a:rPr>
              <a:t>CM1 : Je sais encadrer une fraction entre deux nombres entiers consécutifs.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88" name="Image 8" descr=""/>
          <p:cNvPicPr/>
          <p:nvPr/>
        </p:nvPicPr>
        <p:blipFill>
          <a:blip r:embed="rId1"/>
          <a:stretch/>
        </p:blipFill>
        <p:spPr>
          <a:xfrm>
            <a:off x="3654360" y="571320"/>
            <a:ext cx="1834200" cy="12650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5800" cy="501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3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Écris la somme. 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3" name="Espace réservé du texte 3"/>
          <p:cNvSpPr/>
          <p:nvPr/>
        </p:nvSpPr>
        <p:spPr>
          <a:xfrm>
            <a:off x="8354520" y="6490080"/>
            <a:ext cx="945000" cy="36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rmAutofit/>
          </a:bodyPr>
          <a:p>
            <a:pPr algn="ctr">
              <a:lnSpc>
                <a:spcPct val="90000"/>
              </a:lnSpc>
              <a:spcBef>
                <a:spcPts val="1001"/>
              </a:spcBef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  <a:ea typeface="DejaVu Sans"/>
              </a:rPr>
              <a:t>5/5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24" name="Image 22" descr=""/>
          <p:cNvPicPr/>
          <p:nvPr/>
        </p:nvPicPr>
        <p:blipFill>
          <a:blip r:embed="rId1"/>
          <a:stretch/>
        </p:blipFill>
        <p:spPr>
          <a:xfrm>
            <a:off x="2608560" y="1711080"/>
            <a:ext cx="488160" cy="502920"/>
          </a:xfrm>
          <a:prstGeom prst="rect">
            <a:avLst/>
          </a:prstGeom>
          <a:ln w="0">
            <a:noFill/>
          </a:ln>
        </p:spPr>
      </p:pic>
      <p:pic>
        <p:nvPicPr>
          <p:cNvPr id="225" name="Image 23" descr=""/>
          <p:cNvPicPr/>
          <p:nvPr/>
        </p:nvPicPr>
        <p:blipFill>
          <a:blip r:embed="rId2"/>
          <a:stretch/>
        </p:blipFill>
        <p:spPr>
          <a:xfrm>
            <a:off x="1976760" y="1963800"/>
            <a:ext cx="502920" cy="501480"/>
          </a:xfrm>
          <a:prstGeom prst="rect">
            <a:avLst/>
          </a:prstGeom>
          <a:ln w="0">
            <a:noFill/>
          </a:ln>
        </p:spPr>
      </p:pic>
      <p:pic>
        <p:nvPicPr>
          <p:cNvPr id="226" name="Image 24" descr=""/>
          <p:cNvPicPr/>
          <p:nvPr/>
        </p:nvPicPr>
        <p:blipFill>
          <a:blip r:embed="rId3"/>
          <a:stretch/>
        </p:blipFill>
        <p:spPr>
          <a:xfrm>
            <a:off x="2673360" y="2785320"/>
            <a:ext cx="358920" cy="358920"/>
          </a:xfrm>
          <a:prstGeom prst="rect">
            <a:avLst/>
          </a:prstGeom>
          <a:ln w="0">
            <a:noFill/>
          </a:ln>
        </p:spPr>
      </p:pic>
      <p:pic>
        <p:nvPicPr>
          <p:cNvPr id="227" name="Image 25" descr=""/>
          <p:cNvPicPr/>
          <p:nvPr/>
        </p:nvPicPr>
        <p:blipFill>
          <a:blip r:embed="rId4"/>
          <a:stretch/>
        </p:blipFill>
        <p:spPr>
          <a:xfrm>
            <a:off x="2619360" y="2250720"/>
            <a:ext cx="430920" cy="430920"/>
          </a:xfrm>
          <a:prstGeom prst="rect">
            <a:avLst/>
          </a:prstGeom>
          <a:ln w="0">
            <a:noFill/>
          </a:ln>
        </p:spPr>
      </p:pic>
      <p:sp>
        <p:nvSpPr>
          <p:cNvPr id="228" name="ZoneTexte 20"/>
          <p:cNvSpPr/>
          <p:nvPr/>
        </p:nvSpPr>
        <p:spPr>
          <a:xfrm>
            <a:off x="1800000" y="540000"/>
            <a:ext cx="5284440" cy="912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5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…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,… € + …,… € = </a:t>
            </a:r>
            <a:r>
              <a:rPr b="1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5 €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9" name=""/>
          <p:cNvSpPr/>
          <p:nvPr/>
        </p:nvSpPr>
        <p:spPr>
          <a:xfrm>
            <a:off x="7920000" y="540000"/>
            <a:ext cx="107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0" name=""/>
          <p:cNvSpPr/>
          <p:nvPr/>
        </p:nvSpPr>
        <p:spPr>
          <a:xfrm>
            <a:off x="7740000" y="3780000"/>
            <a:ext cx="125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1" name=""/>
          <p:cNvSpPr/>
          <p:nvPr/>
        </p:nvSpPr>
        <p:spPr>
          <a:xfrm>
            <a:off x="180000" y="360036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108000" rIns="108000" tIns="0" bIns="0" anchor="ctr" anchorCtr="1">
            <a:no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232" name="PlaceHolder 6"/>
          <p:cNvSpPr/>
          <p:nvPr/>
        </p:nvSpPr>
        <p:spPr>
          <a:xfrm>
            <a:off x="182160" y="3622320"/>
            <a:ext cx="6427440" cy="920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64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Place la fraction sur la droite graduée puis écris par quels nombres entiers elle est encadrée.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233" name="ZoneTexte 21"/>
              <p:cNvSpPr txBox="1"/>
              <p:nvPr/>
            </p:nvSpPr>
            <p:spPr>
              <a:xfrm>
                <a:off x="6792120" y="3643200"/>
                <a:ext cx="638640" cy="126756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3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p:pic>
        <p:nvPicPr>
          <p:cNvPr id="234" name="" descr=""/>
          <p:cNvPicPr/>
          <p:nvPr/>
        </p:nvPicPr>
        <p:blipFill>
          <a:blip r:embed="rId5"/>
          <a:stretch/>
        </p:blipFill>
        <p:spPr>
          <a:xfrm>
            <a:off x="43920" y="5580360"/>
            <a:ext cx="9142200" cy="956160"/>
          </a:xfrm>
          <a:prstGeom prst="rect">
            <a:avLst/>
          </a:prstGeom>
          <a:ln w="0">
            <a:noFill/>
          </a:ln>
        </p:spPr>
      </p:pic>
      <p:pic>
        <p:nvPicPr>
          <p:cNvPr id="235" name="Image 1" descr=""/>
          <p:cNvPicPr/>
          <p:nvPr/>
        </p:nvPicPr>
        <p:blipFill>
          <a:blip r:embed="rId6"/>
          <a:srcRect l="15989" t="11645" r="14764" b="11845"/>
          <a:stretch/>
        </p:blipFill>
        <p:spPr>
          <a:xfrm>
            <a:off x="1912320" y="2542320"/>
            <a:ext cx="623880" cy="610920"/>
          </a:xfrm>
          <a:prstGeom prst="rect">
            <a:avLst/>
          </a:prstGeom>
          <a:ln w="0">
            <a:noFill/>
          </a:ln>
        </p:spPr>
      </p:pic>
      <p:pic>
        <p:nvPicPr>
          <p:cNvPr id="236" name="Image 27" descr=""/>
          <p:cNvPicPr/>
          <p:nvPr/>
        </p:nvPicPr>
        <p:blipFill>
          <a:blip r:embed="rId7"/>
          <a:srcRect l="15989" t="11645" r="14764" b="11845"/>
          <a:stretch/>
        </p:blipFill>
        <p:spPr>
          <a:xfrm>
            <a:off x="1214640" y="2559240"/>
            <a:ext cx="623880" cy="6109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25" dur="indefinite" restart="never" nodeType="tmRoot">
          <p:childTnLst>
            <p:seq>
              <p:cTn id="126" dur="indefinite" nodeType="mainSeq">
                <p:childTnLst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31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PlaceHolder 1"/>
          <p:cNvSpPr>
            <a:spLocks noGrp="1"/>
          </p:cNvSpPr>
          <p:nvPr>
            <p:ph/>
          </p:nvPr>
        </p:nvSpPr>
        <p:spPr>
          <a:xfrm>
            <a:off x="8197920" y="6490080"/>
            <a:ext cx="945000" cy="366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rm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5/5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8" name="ZoneTexte 22"/>
          <p:cNvSpPr/>
          <p:nvPr/>
        </p:nvSpPr>
        <p:spPr>
          <a:xfrm>
            <a:off x="1800000" y="547200"/>
            <a:ext cx="5284440" cy="912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5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…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,… € + …,… € = </a:t>
            </a:r>
            <a:r>
              <a:rPr b="1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5 €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39" name="Image 28" descr=""/>
          <p:cNvPicPr/>
          <p:nvPr/>
        </p:nvPicPr>
        <p:blipFill>
          <a:blip r:embed="rId1"/>
          <a:stretch/>
        </p:blipFill>
        <p:spPr>
          <a:xfrm>
            <a:off x="2604600" y="1711080"/>
            <a:ext cx="488160" cy="502920"/>
          </a:xfrm>
          <a:prstGeom prst="rect">
            <a:avLst/>
          </a:prstGeom>
          <a:ln w="0">
            <a:noFill/>
          </a:ln>
        </p:spPr>
      </p:pic>
      <p:pic>
        <p:nvPicPr>
          <p:cNvPr id="240" name="Image 29" descr=""/>
          <p:cNvPicPr/>
          <p:nvPr/>
        </p:nvPicPr>
        <p:blipFill>
          <a:blip r:embed="rId2"/>
          <a:stretch/>
        </p:blipFill>
        <p:spPr>
          <a:xfrm>
            <a:off x="1972800" y="1963800"/>
            <a:ext cx="502920" cy="501480"/>
          </a:xfrm>
          <a:prstGeom prst="rect">
            <a:avLst/>
          </a:prstGeom>
          <a:ln w="0">
            <a:noFill/>
          </a:ln>
        </p:spPr>
      </p:pic>
      <p:pic>
        <p:nvPicPr>
          <p:cNvPr id="241" name="Image 30" descr=""/>
          <p:cNvPicPr/>
          <p:nvPr/>
        </p:nvPicPr>
        <p:blipFill>
          <a:blip r:embed="rId3"/>
          <a:stretch/>
        </p:blipFill>
        <p:spPr>
          <a:xfrm>
            <a:off x="2669400" y="2785320"/>
            <a:ext cx="358920" cy="358920"/>
          </a:xfrm>
          <a:prstGeom prst="rect">
            <a:avLst/>
          </a:prstGeom>
          <a:ln w="0">
            <a:noFill/>
          </a:ln>
        </p:spPr>
      </p:pic>
      <p:pic>
        <p:nvPicPr>
          <p:cNvPr id="242" name="Image 31" descr=""/>
          <p:cNvPicPr/>
          <p:nvPr/>
        </p:nvPicPr>
        <p:blipFill>
          <a:blip r:embed="rId4"/>
          <a:stretch/>
        </p:blipFill>
        <p:spPr>
          <a:xfrm>
            <a:off x="2615400" y="2250720"/>
            <a:ext cx="430920" cy="430920"/>
          </a:xfrm>
          <a:prstGeom prst="rect">
            <a:avLst/>
          </a:prstGeom>
          <a:ln w="0">
            <a:noFill/>
          </a:ln>
        </p:spPr>
      </p:pic>
      <p:sp>
        <p:nvSpPr>
          <p:cNvPr id="243" name="ZoneTexte 23"/>
          <p:cNvSpPr/>
          <p:nvPr/>
        </p:nvSpPr>
        <p:spPr>
          <a:xfrm>
            <a:off x="2424960" y="540000"/>
            <a:ext cx="1373760" cy="9126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50000"/>
              </a:lnSpc>
            </a:pPr>
            <a:r>
              <a:rPr b="0" lang="fr-FR" sz="3600" spc="-1" strike="noStrike">
                <a:solidFill>
                  <a:srgbClr val="00b050"/>
                </a:solidFill>
                <a:latin typeface="Calibri"/>
                <a:ea typeface="DejaVu Sans"/>
              </a:rPr>
              <a:t>2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,</a:t>
            </a:r>
            <a:r>
              <a:rPr b="0" lang="fr-FR" sz="3600" spc="-1" strike="noStrike">
                <a:solidFill>
                  <a:srgbClr val="00b050"/>
                </a:solidFill>
                <a:latin typeface="Calibri"/>
                <a:ea typeface="DejaVu Sans"/>
              </a:rPr>
              <a:t>08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 €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4" name="ZoneTexte 24"/>
          <p:cNvSpPr/>
          <p:nvPr/>
        </p:nvSpPr>
        <p:spPr>
          <a:xfrm>
            <a:off x="4066200" y="548640"/>
            <a:ext cx="1373760" cy="9126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50000"/>
              </a:lnSpc>
            </a:pPr>
            <a:r>
              <a:rPr b="0" lang="fr-FR" sz="3600" spc="-1" strike="noStrike">
                <a:solidFill>
                  <a:srgbClr val="00b050"/>
                </a:solidFill>
                <a:latin typeface="Calibri"/>
                <a:ea typeface="DejaVu Sans"/>
              </a:rPr>
              <a:t>2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,</a:t>
            </a:r>
            <a:r>
              <a:rPr b="0" lang="fr-FR" sz="3600" spc="-1" strike="noStrike">
                <a:solidFill>
                  <a:srgbClr val="00b050"/>
                </a:solidFill>
                <a:latin typeface="Calibri"/>
                <a:ea typeface="DejaVu Sans"/>
              </a:rPr>
              <a:t>92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 €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45" name="Image 32" descr=""/>
          <p:cNvPicPr/>
          <p:nvPr/>
        </p:nvPicPr>
        <p:blipFill>
          <a:blip r:embed="rId5"/>
          <a:stretch/>
        </p:blipFill>
        <p:spPr>
          <a:xfrm>
            <a:off x="5008680" y="1910520"/>
            <a:ext cx="430920" cy="430920"/>
          </a:xfrm>
          <a:prstGeom prst="rect">
            <a:avLst/>
          </a:prstGeom>
          <a:ln w="0">
            <a:noFill/>
          </a:ln>
        </p:spPr>
      </p:pic>
      <p:pic>
        <p:nvPicPr>
          <p:cNvPr id="246" name="Image 33" descr=""/>
          <p:cNvPicPr/>
          <p:nvPr/>
        </p:nvPicPr>
        <p:blipFill>
          <a:blip r:embed="rId6"/>
          <a:srcRect l="18632" t="15255" r="18434" b="15045"/>
          <a:stretch/>
        </p:blipFill>
        <p:spPr>
          <a:xfrm>
            <a:off x="4332600" y="2198520"/>
            <a:ext cx="549000" cy="538920"/>
          </a:xfrm>
          <a:prstGeom prst="rect">
            <a:avLst/>
          </a:prstGeom>
          <a:ln w="0">
            <a:noFill/>
          </a:ln>
        </p:spPr>
      </p:pic>
      <p:pic>
        <p:nvPicPr>
          <p:cNvPr id="247" name="Image 34" descr=""/>
          <p:cNvPicPr/>
          <p:nvPr/>
        </p:nvPicPr>
        <p:blipFill>
          <a:blip r:embed="rId7"/>
          <a:srcRect l="15989" t="11645" r="14764" b="11845"/>
          <a:stretch/>
        </p:blipFill>
        <p:spPr>
          <a:xfrm>
            <a:off x="4274280" y="1585080"/>
            <a:ext cx="623880" cy="610920"/>
          </a:xfrm>
          <a:prstGeom prst="rect">
            <a:avLst/>
          </a:prstGeom>
          <a:ln w="0">
            <a:noFill/>
          </a:ln>
        </p:spPr>
      </p:pic>
      <p:pic>
        <p:nvPicPr>
          <p:cNvPr id="248" name="Image 35" descr=""/>
          <p:cNvPicPr/>
          <p:nvPr/>
        </p:nvPicPr>
        <p:blipFill>
          <a:blip r:embed="rId8"/>
          <a:srcRect l="18632" t="15255" r="18434" b="15045"/>
          <a:stretch/>
        </p:blipFill>
        <p:spPr>
          <a:xfrm>
            <a:off x="4344120" y="2785320"/>
            <a:ext cx="549000" cy="538920"/>
          </a:xfrm>
          <a:prstGeom prst="rect">
            <a:avLst/>
          </a:prstGeom>
          <a:ln w="0">
            <a:noFill/>
          </a:ln>
        </p:spPr>
      </p:pic>
      <p:sp>
        <p:nvSpPr>
          <p:cNvPr id="249" name="Titre 4"/>
          <p:cNvSpPr/>
          <p:nvPr/>
        </p:nvSpPr>
        <p:spPr>
          <a:xfrm>
            <a:off x="588960" y="367920"/>
            <a:ext cx="7885800" cy="567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6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Correction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0" name=""/>
          <p:cNvSpPr/>
          <p:nvPr/>
        </p:nvSpPr>
        <p:spPr>
          <a:xfrm>
            <a:off x="7920000" y="540000"/>
            <a:ext cx="107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1" name=""/>
          <p:cNvSpPr/>
          <p:nvPr/>
        </p:nvSpPr>
        <p:spPr>
          <a:xfrm>
            <a:off x="7740000" y="3780000"/>
            <a:ext cx="125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2" name=""/>
          <p:cNvSpPr/>
          <p:nvPr/>
        </p:nvSpPr>
        <p:spPr>
          <a:xfrm>
            <a:off x="180000" y="360036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108000" rIns="108000" tIns="0" bIns="0" anchor="ctr" anchorCtr="1">
            <a:no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mc:AlternateContent>
        <mc:Choice xmlns:a14="http://schemas.microsoft.com/office/drawing/2010/main" Requires="a14">
          <p:sp>
            <p:nvSpPr>
              <p:cNvPr id="253" name="ZoneTexte 25"/>
              <p:cNvSpPr txBox="1"/>
              <p:nvPr/>
            </p:nvSpPr>
            <p:spPr>
              <a:xfrm>
                <a:off x="360720" y="3601080"/>
                <a:ext cx="5451480" cy="126792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3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0</m:t>
                    </m:r>
                    <m:r>
                      <m:t xml:space="preserve">+</m:t>
                    </m:r>
                    <m:f>
                      <m:num>
                        <m:r>
                          <m:t xml:space="preserve">3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donc</m:t>
                    </m:r>
                    <m:r>
                      <m:t xml:space="preserve">0</m:t>
                    </m:r>
                    <m:r>
                      <m:t xml:space="preserve">&lt;</m:t>
                    </m:r>
                    <m:f>
                      <m:num>
                        <m:r>
                          <m:t xml:space="preserve">3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&lt;</m:t>
                    </m:r>
                    <m:r>
                      <m:t xml:space="preserve">1</m:t>
                    </m:r>
                  </m:oMath>
                </a14:m>
              </a:p>
            </p:txBody>
          </p:sp>
        </mc:Choice>
        <mc:Fallback/>
      </mc:AlternateContent>
      <p:pic>
        <p:nvPicPr>
          <p:cNvPr id="254" name="" descr=""/>
          <p:cNvPicPr/>
          <p:nvPr/>
        </p:nvPicPr>
        <p:blipFill>
          <a:blip r:embed="rId9"/>
          <a:stretch/>
        </p:blipFill>
        <p:spPr>
          <a:xfrm>
            <a:off x="44280" y="5580360"/>
            <a:ext cx="9142200" cy="956160"/>
          </a:xfrm>
          <a:prstGeom prst="rect">
            <a:avLst/>
          </a:prstGeom>
          <a:ln w="0">
            <a:noFill/>
          </a:ln>
        </p:spPr>
      </p:pic>
      <p:grpSp>
        <p:nvGrpSpPr>
          <p:cNvPr id="255" name=""/>
          <p:cNvGrpSpPr/>
          <p:nvPr/>
        </p:nvGrpSpPr>
        <p:grpSpPr>
          <a:xfrm>
            <a:off x="1044720" y="4744080"/>
            <a:ext cx="553320" cy="1722600"/>
            <a:chOff x="1044720" y="4744080"/>
            <a:chExt cx="553320" cy="1722600"/>
          </a:xfrm>
        </p:grpSpPr>
        <p:grpSp>
          <p:nvGrpSpPr>
            <p:cNvPr id="256" name=""/>
            <p:cNvGrpSpPr/>
            <p:nvPr/>
          </p:nvGrpSpPr>
          <p:grpSpPr>
            <a:xfrm>
              <a:off x="1044720" y="4744080"/>
              <a:ext cx="553320" cy="1722600"/>
              <a:chOff x="1044720" y="4744080"/>
              <a:chExt cx="553320" cy="1722600"/>
            </a:xfrm>
          </p:grpSpPr>
          <p:sp>
            <p:nvSpPr>
              <p:cNvPr id="257" name=""/>
              <p:cNvSpPr/>
              <p:nvPr/>
            </p:nvSpPr>
            <p:spPr>
              <a:xfrm>
                <a:off x="1215000" y="5895000"/>
                <a:ext cx="360" cy="571680"/>
              </a:xfrm>
              <a:prstGeom prst="line">
                <a:avLst/>
              </a:prstGeom>
              <a:ln w="36000">
                <a:solidFill>
                  <a:srgbClr val="ff0000"/>
                </a:solidFill>
                <a:round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108000" rIns="108000" tIns="571680" bIns="571680" anchor="ctr" anchorCtr="1">
                <a:noAutofit/>
              </a:bodyPr>
              <a:p>
                <a:endParaRPr b="0" lang="fr-FR" sz="1800" spc="-1" strike="noStrike">
                  <a:solidFill>
                    <a:srgbClr val="000000"/>
                  </a:solidFill>
                  <a:latin typeface="Arial"/>
                  <a:ea typeface="DejaVu Sans"/>
                </a:endParaRPr>
              </a:p>
            </p:txBody>
          </p:sp>
          <mc:AlternateContent>
            <mc:Choice xmlns:a14="http://schemas.microsoft.com/office/drawing/2010/main" Requires="a14">
              <p:sp>
                <p:nvSpPr>
                  <p:cNvPr id="258" name=""/>
                  <p:cNvSpPr txBox="1"/>
                  <p:nvPr/>
                </p:nvSpPr>
                <p:spPr>
                  <a:xfrm>
                    <a:off x="1044720" y="4744080"/>
                    <a:ext cx="553320" cy="1078920"/>
                  </a:xfrm>
                  <a:prstGeom prst="rect">
                    <a:avLst/>
                  </a:prstGeom>
                </p:spPr>
                <p:txBody>
                  <a:bodyPr/>
                  <a:p>
                    <a14:m>
                      <m:oMath xmlns:m="http://schemas.openxmlformats.org/officeDocument/2006/math">
                        <m:f>
                          <m:num>
                            <m:r>
                              <m:t xml:space="preserve">3</m:t>
                            </m:r>
                          </m:num>
                          <m:den>
                            <m:r>
                              <m:t xml:space="preserve">10</m:t>
                            </m:r>
                          </m:den>
                        </m:f>
                      </m:oMath>
                    </a14:m>
                  </a:p>
                </p:txBody>
              </p:sp>
            </mc:Choice>
            <mc:Fallback/>
          </mc:AlternateContent>
        </p:grpSp>
      </p:grpSp>
      <p:pic>
        <p:nvPicPr>
          <p:cNvPr id="259" name="Image 36" descr=""/>
          <p:cNvPicPr/>
          <p:nvPr/>
        </p:nvPicPr>
        <p:blipFill>
          <a:blip r:embed="rId10"/>
          <a:srcRect l="15989" t="11645" r="14764" b="11845"/>
          <a:stretch/>
        </p:blipFill>
        <p:spPr>
          <a:xfrm>
            <a:off x="1912680" y="2542320"/>
            <a:ext cx="623880" cy="610920"/>
          </a:xfrm>
          <a:prstGeom prst="rect">
            <a:avLst/>
          </a:prstGeom>
          <a:ln w="0">
            <a:noFill/>
          </a:ln>
        </p:spPr>
      </p:pic>
      <p:pic>
        <p:nvPicPr>
          <p:cNvPr id="260" name="Image 37" descr=""/>
          <p:cNvPicPr/>
          <p:nvPr/>
        </p:nvPicPr>
        <p:blipFill>
          <a:blip r:embed="rId11"/>
          <a:srcRect l="15989" t="11645" r="14764" b="11845"/>
          <a:stretch/>
        </p:blipFill>
        <p:spPr>
          <a:xfrm>
            <a:off x="1215000" y="2559240"/>
            <a:ext cx="623880" cy="610920"/>
          </a:xfrm>
          <a:prstGeom prst="rect">
            <a:avLst/>
          </a:prstGeom>
          <a:ln w="0">
            <a:noFill/>
          </a:ln>
        </p:spPr>
      </p:pic>
      <p:pic>
        <p:nvPicPr>
          <p:cNvPr id="261" name="Image 38" descr=""/>
          <p:cNvPicPr/>
          <p:nvPr/>
        </p:nvPicPr>
        <p:blipFill>
          <a:blip r:embed="rId12"/>
          <a:stretch/>
        </p:blipFill>
        <p:spPr>
          <a:xfrm>
            <a:off x="5058000" y="2422440"/>
            <a:ext cx="646920" cy="6292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32" dur="indefinite" restart="never" nodeType="tmRoot">
          <p:childTnLst>
            <p:seq>
              <p:cTn id="133" dur="indefinite" nodeType="mainSeq">
                <p:childTnLst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38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43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46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49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52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57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5800" cy="501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3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Recopie et complète . 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0" name="Espace réservé du texte 2"/>
          <p:cNvSpPr/>
          <p:nvPr/>
        </p:nvSpPr>
        <p:spPr>
          <a:xfrm>
            <a:off x="8197920" y="6490080"/>
            <a:ext cx="945000" cy="36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rmAutofit/>
          </a:bodyPr>
          <a:p>
            <a:pPr algn="ctr">
              <a:lnSpc>
                <a:spcPct val="90000"/>
              </a:lnSpc>
              <a:spcBef>
                <a:spcPts val="1001"/>
              </a:spcBef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  <a:ea typeface="DejaVu Sans"/>
              </a:rPr>
              <a:t>1/4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1" name="ZoneTexte 2"/>
          <p:cNvSpPr/>
          <p:nvPr/>
        </p:nvSpPr>
        <p:spPr>
          <a:xfrm>
            <a:off x="1800000" y="540000"/>
            <a:ext cx="5284440" cy="912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5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…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,… € + …,… € = </a:t>
            </a:r>
            <a:r>
              <a:rPr b="1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5 €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92" name="Image 4" descr=""/>
          <p:cNvPicPr/>
          <p:nvPr/>
        </p:nvPicPr>
        <p:blipFill>
          <a:blip r:embed="rId1"/>
          <a:stretch/>
        </p:blipFill>
        <p:spPr>
          <a:xfrm>
            <a:off x="2152440" y="2294280"/>
            <a:ext cx="502920" cy="501480"/>
          </a:xfrm>
          <a:prstGeom prst="rect">
            <a:avLst/>
          </a:prstGeom>
          <a:ln w="0">
            <a:noFill/>
          </a:ln>
        </p:spPr>
      </p:pic>
      <p:pic>
        <p:nvPicPr>
          <p:cNvPr id="93" name="Image 5" descr=""/>
          <p:cNvPicPr/>
          <p:nvPr/>
        </p:nvPicPr>
        <p:blipFill>
          <a:blip r:embed="rId2"/>
          <a:stretch/>
        </p:blipFill>
        <p:spPr>
          <a:xfrm>
            <a:off x="2061720" y="1513800"/>
            <a:ext cx="646920" cy="629280"/>
          </a:xfrm>
          <a:prstGeom prst="rect">
            <a:avLst/>
          </a:prstGeom>
          <a:ln w="0">
            <a:noFill/>
          </a:ln>
        </p:spPr>
      </p:pic>
      <p:pic>
        <p:nvPicPr>
          <p:cNvPr id="94" name="Image 6" descr=""/>
          <p:cNvPicPr/>
          <p:nvPr/>
        </p:nvPicPr>
        <p:blipFill>
          <a:blip r:embed="rId3"/>
          <a:srcRect l="15989" t="11645" r="14764" b="11845"/>
          <a:stretch/>
        </p:blipFill>
        <p:spPr>
          <a:xfrm>
            <a:off x="2862360" y="1933560"/>
            <a:ext cx="623880" cy="610920"/>
          </a:xfrm>
          <a:prstGeom prst="rect">
            <a:avLst/>
          </a:prstGeom>
          <a:ln w="0">
            <a:noFill/>
          </a:ln>
        </p:spPr>
      </p:pic>
      <p:sp>
        <p:nvSpPr>
          <p:cNvPr id="95" name=""/>
          <p:cNvSpPr/>
          <p:nvPr/>
        </p:nvSpPr>
        <p:spPr>
          <a:xfrm>
            <a:off x="7920000" y="540000"/>
            <a:ext cx="107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6" name=""/>
          <p:cNvSpPr/>
          <p:nvPr/>
        </p:nvSpPr>
        <p:spPr>
          <a:xfrm>
            <a:off x="7740000" y="3780000"/>
            <a:ext cx="125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7" name=""/>
          <p:cNvSpPr/>
          <p:nvPr/>
        </p:nvSpPr>
        <p:spPr>
          <a:xfrm>
            <a:off x="180000" y="360036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108000" rIns="108000" tIns="0" bIns="0" anchor="ctr" anchorCtr="1">
            <a:no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98" name="PlaceHolder 3"/>
          <p:cNvSpPr/>
          <p:nvPr/>
        </p:nvSpPr>
        <p:spPr>
          <a:xfrm>
            <a:off x="182160" y="3622320"/>
            <a:ext cx="6427440" cy="920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64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Place la fraction sur la droite graduée puis écris par quels nombres entiers elle est encadrée.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99" name="ZoneTexte 1"/>
              <p:cNvSpPr txBox="1"/>
              <p:nvPr/>
            </p:nvSpPr>
            <p:spPr>
              <a:xfrm>
                <a:off x="6792120" y="3642840"/>
                <a:ext cx="655200" cy="126756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45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p:pic>
        <p:nvPicPr>
          <p:cNvPr id="100" name="" descr=""/>
          <p:cNvPicPr/>
          <p:nvPr/>
        </p:nvPicPr>
        <p:blipFill>
          <a:blip r:embed="rId4"/>
          <a:stretch/>
        </p:blipFill>
        <p:spPr>
          <a:xfrm>
            <a:off x="43920" y="5580720"/>
            <a:ext cx="9142920" cy="8305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ZoneTexte 3"/>
          <p:cNvSpPr/>
          <p:nvPr/>
        </p:nvSpPr>
        <p:spPr>
          <a:xfrm>
            <a:off x="1800000" y="540000"/>
            <a:ext cx="5284440" cy="912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5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b="0" lang="fr-FR" sz="3600" spc="-1" strike="noStrike">
                <a:solidFill>
                  <a:srgbClr val="00b050"/>
                </a:solidFill>
                <a:latin typeface="Calibri"/>
                <a:ea typeface="DejaVu Sans"/>
              </a:rPr>
              <a:t>3,50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 € + …,… € = </a:t>
            </a:r>
            <a:r>
              <a:rPr b="1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5 €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2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5800" cy="5673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6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3" name="PlaceHolder 2"/>
          <p:cNvSpPr>
            <a:spLocks noGrp="1"/>
          </p:cNvSpPr>
          <p:nvPr>
            <p:ph/>
          </p:nvPr>
        </p:nvSpPr>
        <p:spPr>
          <a:xfrm>
            <a:off x="8197920" y="6490080"/>
            <a:ext cx="945000" cy="366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rm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1/4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04" name="Image 5" descr=""/>
          <p:cNvPicPr/>
          <p:nvPr/>
        </p:nvPicPr>
        <p:blipFill>
          <a:blip r:embed="rId1"/>
          <a:stretch/>
        </p:blipFill>
        <p:spPr>
          <a:xfrm>
            <a:off x="2152440" y="2298240"/>
            <a:ext cx="502920" cy="501480"/>
          </a:xfrm>
          <a:prstGeom prst="rect">
            <a:avLst/>
          </a:prstGeom>
          <a:ln w="0">
            <a:noFill/>
          </a:ln>
        </p:spPr>
      </p:pic>
      <p:pic>
        <p:nvPicPr>
          <p:cNvPr id="105" name="Image 6" descr=""/>
          <p:cNvPicPr/>
          <p:nvPr/>
        </p:nvPicPr>
        <p:blipFill>
          <a:blip r:embed="rId2"/>
          <a:stretch/>
        </p:blipFill>
        <p:spPr>
          <a:xfrm>
            <a:off x="2061720" y="1513800"/>
            <a:ext cx="646920" cy="629280"/>
          </a:xfrm>
          <a:prstGeom prst="rect">
            <a:avLst/>
          </a:prstGeom>
          <a:ln w="0">
            <a:noFill/>
          </a:ln>
        </p:spPr>
      </p:pic>
      <p:pic>
        <p:nvPicPr>
          <p:cNvPr id="106" name="Image 7" descr=""/>
          <p:cNvPicPr/>
          <p:nvPr/>
        </p:nvPicPr>
        <p:blipFill>
          <a:blip r:embed="rId3"/>
          <a:srcRect l="15989" t="11645" r="14764" b="11845"/>
          <a:stretch/>
        </p:blipFill>
        <p:spPr>
          <a:xfrm>
            <a:off x="2862360" y="1933560"/>
            <a:ext cx="623880" cy="610920"/>
          </a:xfrm>
          <a:prstGeom prst="rect">
            <a:avLst/>
          </a:prstGeom>
          <a:ln w="0">
            <a:noFill/>
          </a:ln>
        </p:spPr>
      </p:pic>
      <p:sp>
        <p:nvSpPr>
          <p:cNvPr id="107" name="ZoneTexte 8"/>
          <p:cNvSpPr/>
          <p:nvPr/>
        </p:nvSpPr>
        <p:spPr>
          <a:xfrm>
            <a:off x="4113000" y="540000"/>
            <a:ext cx="1373760" cy="9126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50000"/>
              </a:lnSpc>
            </a:pPr>
            <a:r>
              <a:rPr b="0" lang="fr-FR" sz="3600" spc="-1" strike="noStrike">
                <a:solidFill>
                  <a:srgbClr val="00b050"/>
                </a:solidFill>
                <a:latin typeface="Calibri"/>
                <a:ea typeface="DejaVu Sans"/>
              </a:rPr>
              <a:t>1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,</a:t>
            </a:r>
            <a:r>
              <a:rPr b="0" lang="fr-FR" sz="3600" spc="-1" strike="noStrike">
                <a:solidFill>
                  <a:srgbClr val="00b050"/>
                </a:solidFill>
                <a:latin typeface="Calibri"/>
                <a:ea typeface="DejaVu Sans"/>
              </a:rPr>
              <a:t>50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 €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08" name="Image 9" descr=""/>
          <p:cNvPicPr/>
          <p:nvPr/>
        </p:nvPicPr>
        <p:blipFill>
          <a:blip r:embed="rId4"/>
          <a:stretch/>
        </p:blipFill>
        <p:spPr>
          <a:xfrm>
            <a:off x="4548600" y="2198520"/>
            <a:ext cx="502920" cy="501480"/>
          </a:xfrm>
          <a:prstGeom prst="rect">
            <a:avLst/>
          </a:prstGeom>
          <a:ln w="0">
            <a:noFill/>
          </a:ln>
        </p:spPr>
      </p:pic>
      <p:pic>
        <p:nvPicPr>
          <p:cNvPr id="109" name="Image 11" descr=""/>
          <p:cNvPicPr/>
          <p:nvPr/>
        </p:nvPicPr>
        <p:blipFill>
          <a:blip r:embed="rId5"/>
          <a:srcRect l="15989" t="11645" r="14764" b="11845"/>
          <a:stretch/>
        </p:blipFill>
        <p:spPr>
          <a:xfrm>
            <a:off x="5258520" y="1837800"/>
            <a:ext cx="623880" cy="610920"/>
          </a:xfrm>
          <a:prstGeom prst="rect">
            <a:avLst/>
          </a:prstGeom>
          <a:ln w="0">
            <a:noFill/>
          </a:ln>
        </p:spPr>
      </p:pic>
      <p:pic>
        <p:nvPicPr>
          <p:cNvPr id="110" name="" descr=""/>
          <p:cNvPicPr/>
          <p:nvPr/>
        </p:nvPicPr>
        <p:blipFill>
          <a:blip r:embed="rId6"/>
          <a:stretch/>
        </p:blipFill>
        <p:spPr>
          <a:xfrm>
            <a:off x="43560" y="5580360"/>
            <a:ext cx="9142920" cy="830520"/>
          </a:xfrm>
          <a:prstGeom prst="rect">
            <a:avLst/>
          </a:prstGeom>
          <a:ln w="0">
            <a:noFill/>
          </a:ln>
        </p:spPr>
      </p:pic>
      <p:sp>
        <p:nvSpPr>
          <p:cNvPr id="111" name=""/>
          <p:cNvSpPr/>
          <p:nvPr/>
        </p:nvSpPr>
        <p:spPr>
          <a:xfrm>
            <a:off x="7920000" y="540000"/>
            <a:ext cx="107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2" name=""/>
          <p:cNvSpPr/>
          <p:nvPr/>
        </p:nvSpPr>
        <p:spPr>
          <a:xfrm>
            <a:off x="7740000" y="3780000"/>
            <a:ext cx="125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3" name=""/>
          <p:cNvSpPr/>
          <p:nvPr/>
        </p:nvSpPr>
        <p:spPr>
          <a:xfrm>
            <a:off x="180000" y="360036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108000" rIns="108000" tIns="0" bIns="0" anchor="ctr" anchorCtr="1">
            <a:no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mc:AlternateContent>
        <mc:Choice xmlns:a14="http://schemas.microsoft.com/office/drawing/2010/main" Requires="a14">
          <p:sp>
            <p:nvSpPr>
              <p:cNvPr id="114" name="ZoneTexte 37"/>
              <p:cNvSpPr txBox="1"/>
              <p:nvPr/>
            </p:nvSpPr>
            <p:spPr>
              <a:xfrm>
                <a:off x="360000" y="3600000"/>
                <a:ext cx="5521680" cy="126792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45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4</m:t>
                    </m:r>
                    <m:r>
                      <m:t xml:space="preserve">+</m:t>
                    </m:r>
                    <m:f>
                      <m:num>
                        <m:r>
                          <m:t xml:space="preserve">5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donc</m:t>
                    </m:r>
                    <m:r>
                      <m:t xml:space="preserve">4</m:t>
                    </m:r>
                    <m:r>
                      <m:t xml:space="preserve">&lt;</m:t>
                    </m:r>
                    <m:f>
                      <m:num>
                        <m:r>
                          <m:t xml:space="preserve">45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&lt;</m:t>
                    </m:r>
                    <m:r>
                      <m:t xml:space="preserve">5</m:t>
                    </m:r>
                  </m:oMath>
                </a14:m>
              </a:p>
            </p:txBody>
          </p:sp>
        </mc:Choice>
        <mc:Fallback/>
      </mc:AlternateContent>
      <p:grpSp>
        <p:nvGrpSpPr>
          <p:cNvPr id="115" name=""/>
          <p:cNvGrpSpPr/>
          <p:nvPr/>
        </p:nvGrpSpPr>
        <p:grpSpPr>
          <a:xfrm>
            <a:off x="1538640" y="4645440"/>
            <a:ext cx="567720" cy="1722600"/>
            <a:chOff x="1538640" y="4645440"/>
            <a:chExt cx="567720" cy="1722600"/>
          </a:xfrm>
        </p:grpSpPr>
        <p:sp>
          <p:nvSpPr>
            <p:cNvPr id="116" name=""/>
            <p:cNvSpPr/>
            <p:nvPr/>
          </p:nvSpPr>
          <p:spPr>
            <a:xfrm>
              <a:off x="1708920" y="5796360"/>
              <a:ext cx="360" cy="571680"/>
            </a:xfrm>
            <a:prstGeom prst="line">
              <a:avLst/>
            </a:prstGeom>
            <a:ln w="36000">
              <a:solidFill>
                <a:srgbClr val="ff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108000" rIns="108000" tIns="571680" bIns="571680" anchor="ctr" anchorCtr="1">
              <a:noAutofit/>
            </a:bodyPr>
            <a:p>
              <a:endParaRPr b="0" lang="fr-FR" sz="1800" spc="-1" strike="noStrike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  <mc:AlternateContent>
          <mc:Choice xmlns:a14="http://schemas.microsoft.com/office/drawing/2010/main" Requires="a14">
            <p:sp>
              <p:nvSpPr>
                <p:cNvPr id="117" name=""/>
                <p:cNvSpPr txBox="1"/>
                <p:nvPr/>
              </p:nvSpPr>
              <p:spPr>
                <a:xfrm>
                  <a:off x="1538640" y="4645440"/>
                  <a:ext cx="567720" cy="107892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45</m:t>
                          </m:r>
                        </m:num>
                        <m:den>
                          <m:r>
                            <m:t xml:space="preserve">10</m:t>
                          </m:r>
                        </m:den>
                      </m:f>
                    </m:oMath>
                  </a14:m>
                </a:p>
              </p:txBody>
            </p:sp>
          </mc:Choice>
          <mc:Fallback/>
        </mc:AlternateContent>
      </p:grp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8" dur="indefinite" restart="never" nodeType="tmRoot">
          <p:childTnLst>
            <p:seq>
              <p:cTn id="9" dur="indefinite" nodeType="mainSeq">
                <p:childTnLst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4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9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5800" cy="501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3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Écris la somme. 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9" name="Espace réservé du texte 2"/>
          <p:cNvSpPr/>
          <p:nvPr/>
        </p:nvSpPr>
        <p:spPr>
          <a:xfrm>
            <a:off x="8311320" y="6490080"/>
            <a:ext cx="945000" cy="36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rmAutofit/>
          </a:bodyPr>
          <a:p>
            <a:pPr algn="ctr">
              <a:lnSpc>
                <a:spcPct val="90000"/>
              </a:lnSpc>
              <a:spcBef>
                <a:spcPts val="1001"/>
              </a:spcBef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  <a:ea typeface="DejaVu Sans"/>
              </a:rPr>
              <a:t>2/4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20" name="Image 26" descr=""/>
          <p:cNvPicPr/>
          <p:nvPr/>
        </p:nvPicPr>
        <p:blipFill>
          <a:blip r:embed="rId1"/>
          <a:stretch/>
        </p:blipFill>
        <p:spPr>
          <a:xfrm>
            <a:off x="2200320" y="1436400"/>
            <a:ext cx="646920" cy="629280"/>
          </a:xfrm>
          <a:prstGeom prst="rect">
            <a:avLst/>
          </a:prstGeom>
          <a:ln w="0">
            <a:noFill/>
          </a:ln>
        </p:spPr>
      </p:pic>
      <p:pic>
        <p:nvPicPr>
          <p:cNvPr id="121" name="Image 2" descr=""/>
          <p:cNvPicPr/>
          <p:nvPr/>
        </p:nvPicPr>
        <p:blipFill>
          <a:blip r:embed="rId2"/>
          <a:stretch/>
        </p:blipFill>
        <p:spPr>
          <a:xfrm>
            <a:off x="1440000" y="1436400"/>
            <a:ext cx="646920" cy="629280"/>
          </a:xfrm>
          <a:prstGeom prst="rect">
            <a:avLst/>
          </a:prstGeom>
          <a:ln w="0">
            <a:noFill/>
          </a:ln>
        </p:spPr>
      </p:pic>
      <p:pic>
        <p:nvPicPr>
          <p:cNvPr id="122" name="Image 3" descr=""/>
          <p:cNvPicPr/>
          <p:nvPr/>
        </p:nvPicPr>
        <p:blipFill>
          <a:blip r:embed="rId3"/>
          <a:stretch/>
        </p:blipFill>
        <p:spPr>
          <a:xfrm>
            <a:off x="1876320" y="2162520"/>
            <a:ext cx="646920" cy="629280"/>
          </a:xfrm>
          <a:prstGeom prst="rect">
            <a:avLst/>
          </a:prstGeom>
          <a:ln w="0">
            <a:noFill/>
          </a:ln>
        </p:spPr>
      </p:pic>
      <p:pic>
        <p:nvPicPr>
          <p:cNvPr id="123" name="Image 4" descr=""/>
          <p:cNvPicPr/>
          <p:nvPr/>
        </p:nvPicPr>
        <p:blipFill>
          <a:blip r:embed="rId4"/>
          <a:srcRect l="22515" t="18821" r="21372" b="18628"/>
          <a:stretch/>
        </p:blipFill>
        <p:spPr>
          <a:xfrm>
            <a:off x="2633760" y="2324520"/>
            <a:ext cx="472680" cy="466920"/>
          </a:xfrm>
          <a:prstGeom prst="rect">
            <a:avLst/>
          </a:prstGeom>
          <a:ln w="0">
            <a:noFill/>
          </a:ln>
        </p:spPr>
      </p:pic>
      <p:pic>
        <p:nvPicPr>
          <p:cNvPr id="124" name="Image 5" descr=""/>
          <p:cNvPicPr/>
          <p:nvPr/>
        </p:nvPicPr>
        <p:blipFill>
          <a:blip r:embed="rId5"/>
          <a:srcRect l="18632" t="15255" r="18434" b="15045"/>
          <a:stretch/>
        </p:blipFill>
        <p:spPr>
          <a:xfrm>
            <a:off x="3152160" y="2252520"/>
            <a:ext cx="549000" cy="538920"/>
          </a:xfrm>
          <a:prstGeom prst="rect">
            <a:avLst/>
          </a:prstGeom>
          <a:ln w="0">
            <a:noFill/>
          </a:ln>
        </p:spPr>
      </p:pic>
      <p:sp>
        <p:nvSpPr>
          <p:cNvPr id="125" name="ZoneTexte 6"/>
          <p:cNvSpPr/>
          <p:nvPr/>
        </p:nvSpPr>
        <p:spPr>
          <a:xfrm>
            <a:off x="1895400" y="540000"/>
            <a:ext cx="5284440" cy="912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5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…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,… € + …,… € = </a:t>
            </a:r>
            <a:r>
              <a:rPr b="1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10 €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6" name=""/>
          <p:cNvSpPr/>
          <p:nvPr/>
        </p:nvSpPr>
        <p:spPr>
          <a:xfrm>
            <a:off x="7920000" y="540000"/>
            <a:ext cx="107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7" name=""/>
          <p:cNvSpPr/>
          <p:nvPr/>
        </p:nvSpPr>
        <p:spPr>
          <a:xfrm>
            <a:off x="7740000" y="3780000"/>
            <a:ext cx="125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8" name=""/>
          <p:cNvSpPr/>
          <p:nvPr/>
        </p:nvSpPr>
        <p:spPr>
          <a:xfrm>
            <a:off x="180000" y="360036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108000" rIns="108000" tIns="0" bIns="0" anchor="ctr" anchorCtr="1">
            <a:no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29" name="PlaceHolder 1"/>
          <p:cNvSpPr/>
          <p:nvPr/>
        </p:nvSpPr>
        <p:spPr>
          <a:xfrm>
            <a:off x="182160" y="3622320"/>
            <a:ext cx="6427440" cy="920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64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Place la fraction sur la droite graduée puis écris par quels nombres entiers elle est encadrée.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130" name="ZoneTexte 7"/>
              <p:cNvSpPr txBox="1"/>
              <p:nvPr/>
            </p:nvSpPr>
            <p:spPr>
              <a:xfrm>
                <a:off x="6792120" y="3643200"/>
                <a:ext cx="639000" cy="126756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19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p:pic>
        <p:nvPicPr>
          <p:cNvPr id="131" name="" descr=""/>
          <p:cNvPicPr/>
          <p:nvPr/>
        </p:nvPicPr>
        <p:blipFill>
          <a:blip r:embed="rId6"/>
          <a:stretch/>
        </p:blipFill>
        <p:spPr>
          <a:xfrm>
            <a:off x="43560" y="5580360"/>
            <a:ext cx="9142200" cy="9561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0" dur="indefinite" restart="never" nodeType="tmRoot">
          <p:childTnLst>
            <p:seq>
              <p:cTn id="21" dur="indefinite" nodeType="mainSeq">
                <p:childTnLst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6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5800" cy="5673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6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Correction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3" name="PlaceHolder 2"/>
          <p:cNvSpPr>
            <a:spLocks noGrp="1"/>
          </p:cNvSpPr>
          <p:nvPr>
            <p:ph/>
          </p:nvPr>
        </p:nvSpPr>
        <p:spPr>
          <a:xfrm>
            <a:off x="8197920" y="6490080"/>
            <a:ext cx="945000" cy="366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rm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2/4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4" name="ZoneTexte 5"/>
          <p:cNvSpPr/>
          <p:nvPr/>
        </p:nvSpPr>
        <p:spPr>
          <a:xfrm>
            <a:off x="2040480" y="540000"/>
            <a:ext cx="5284440" cy="912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5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…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,… € + …,… € = </a:t>
            </a:r>
            <a:r>
              <a:rPr b="1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10 €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35" name="Image 6" descr=""/>
          <p:cNvPicPr/>
          <p:nvPr/>
        </p:nvPicPr>
        <p:blipFill>
          <a:blip r:embed="rId1"/>
          <a:stretch/>
        </p:blipFill>
        <p:spPr>
          <a:xfrm>
            <a:off x="2200320" y="1436400"/>
            <a:ext cx="646920" cy="629280"/>
          </a:xfrm>
          <a:prstGeom prst="rect">
            <a:avLst/>
          </a:prstGeom>
          <a:ln w="0">
            <a:noFill/>
          </a:ln>
        </p:spPr>
      </p:pic>
      <p:pic>
        <p:nvPicPr>
          <p:cNvPr id="136" name="Image 7" descr=""/>
          <p:cNvPicPr/>
          <p:nvPr/>
        </p:nvPicPr>
        <p:blipFill>
          <a:blip r:embed="rId2"/>
          <a:stretch/>
        </p:blipFill>
        <p:spPr>
          <a:xfrm>
            <a:off x="1440000" y="1436400"/>
            <a:ext cx="646920" cy="629280"/>
          </a:xfrm>
          <a:prstGeom prst="rect">
            <a:avLst/>
          </a:prstGeom>
          <a:ln w="0">
            <a:noFill/>
          </a:ln>
        </p:spPr>
      </p:pic>
      <p:pic>
        <p:nvPicPr>
          <p:cNvPr id="137" name="Image 13" descr=""/>
          <p:cNvPicPr/>
          <p:nvPr/>
        </p:nvPicPr>
        <p:blipFill>
          <a:blip r:embed="rId3"/>
          <a:stretch/>
        </p:blipFill>
        <p:spPr>
          <a:xfrm>
            <a:off x="1876320" y="2162520"/>
            <a:ext cx="646920" cy="629280"/>
          </a:xfrm>
          <a:prstGeom prst="rect">
            <a:avLst/>
          </a:prstGeom>
          <a:ln w="0">
            <a:noFill/>
          </a:ln>
        </p:spPr>
      </p:pic>
      <p:pic>
        <p:nvPicPr>
          <p:cNvPr id="138" name="Image 14" descr=""/>
          <p:cNvPicPr/>
          <p:nvPr/>
        </p:nvPicPr>
        <p:blipFill>
          <a:blip r:embed="rId4"/>
          <a:srcRect l="22515" t="18821" r="21372" b="18628"/>
          <a:stretch/>
        </p:blipFill>
        <p:spPr>
          <a:xfrm>
            <a:off x="2633760" y="2324520"/>
            <a:ext cx="472680" cy="466920"/>
          </a:xfrm>
          <a:prstGeom prst="rect">
            <a:avLst/>
          </a:prstGeom>
          <a:ln w="0">
            <a:noFill/>
          </a:ln>
        </p:spPr>
      </p:pic>
      <p:pic>
        <p:nvPicPr>
          <p:cNvPr id="139" name="Image 15" descr=""/>
          <p:cNvPicPr/>
          <p:nvPr/>
        </p:nvPicPr>
        <p:blipFill>
          <a:blip r:embed="rId5"/>
          <a:srcRect l="18632" t="15255" r="18434" b="15045"/>
          <a:stretch/>
        </p:blipFill>
        <p:spPr>
          <a:xfrm>
            <a:off x="3152160" y="2252520"/>
            <a:ext cx="549000" cy="538920"/>
          </a:xfrm>
          <a:prstGeom prst="rect">
            <a:avLst/>
          </a:prstGeom>
          <a:ln w="0">
            <a:noFill/>
          </a:ln>
        </p:spPr>
      </p:pic>
      <p:sp>
        <p:nvSpPr>
          <p:cNvPr id="140" name="ZoneTexte 16"/>
          <p:cNvSpPr/>
          <p:nvPr/>
        </p:nvSpPr>
        <p:spPr>
          <a:xfrm>
            <a:off x="2524320" y="540000"/>
            <a:ext cx="1373760" cy="9126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50000"/>
              </a:lnSpc>
            </a:pPr>
            <a:r>
              <a:rPr b="0" lang="fr-FR" sz="3600" spc="-1" strike="noStrike">
                <a:solidFill>
                  <a:srgbClr val="00b050"/>
                </a:solidFill>
                <a:latin typeface="Calibri"/>
                <a:ea typeface="DejaVu Sans"/>
              </a:rPr>
              <a:t>6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,</a:t>
            </a:r>
            <a:r>
              <a:rPr b="0" lang="fr-FR" sz="3600" spc="-1" strike="noStrike">
                <a:solidFill>
                  <a:srgbClr val="00b050"/>
                </a:solidFill>
                <a:latin typeface="Calibri"/>
                <a:ea typeface="DejaVu Sans"/>
              </a:rPr>
              <a:t>30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 €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1" name="ZoneTexte 17"/>
          <p:cNvSpPr/>
          <p:nvPr/>
        </p:nvSpPr>
        <p:spPr>
          <a:xfrm>
            <a:off x="4165560" y="548640"/>
            <a:ext cx="1373760" cy="9126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50000"/>
              </a:lnSpc>
            </a:pPr>
            <a:r>
              <a:rPr b="0" lang="fr-FR" sz="3600" spc="-1" strike="noStrike">
                <a:solidFill>
                  <a:srgbClr val="00b050"/>
                </a:solidFill>
                <a:latin typeface="Calibri"/>
                <a:ea typeface="DejaVu Sans"/>
              </a:rPr>
              <a:t>3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,</a:t>
            </a:r>
            <a:r>
              <a:rPr b="0" lang="fr-FR" sz="3600" spc="-1" strike="noStrike">
                <a:solidFill>
                  <a:srgbClr val="00b050"/>
                </a:solidFill>
                <a:latin typeface="Calibri"/>
                <a:ea typeface="DejaVu Sans"/>
              </a:rPr>
              <a:t>70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 €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42" name="Image 18" descr=""/>
          <p:cNvPicPr/>
          <p:nvPr/>
        </p:nvPicPr>
        <p:blipFill>
          <a:blip r:embed="rId6"/>
          <a:srcRect l="15989" t="11645" r="14764" b="11845"/>
          <a:stretch/>
        </p:blipFill>
        <p:spPr>
          <a:xfrm>
            <a:off x="5041440" y="1640520"/>
            <a:ext cx="623880" cy="610920"/>
          </a:xfrm>
          <a:prstGeom prst="rect">
            <a:avLst/>
          </a:prstGeom>
          <a:ln w="0">
            <a:noFill/>
          </a:ln>
        </p:spPr>
      </p:pic>
      <p:pic>
        <p:nvPicPr>
          <p:cNvPr id="143" name="Image 19" descr=""/>
          <p:cNvPicPr/>
          <p:nvPr/>
        </p:nvPicPr>
        <p:blipFill>
          <a:blip r:embed="rId7"/>
          <a:srcRect l="18632" t="15255" r="18434" b="15045"/>
          <a:stretch/>
        </p:blipFill>
        <p:spPr>
          <a:xfrm>
            <a:off x="5041440" y="2293560"/>
            <a:ext cx="549000" cy="538920"/>
          </a:xfrm>
          <a:prstGeom prst="rect">
            <a:avLst/>
          </a:prstGeom>
          <a:ln w="0">
            <a:noFill/>
          </a:ln>
        </p:spPr>
      </p:pic>
      <p:pic>
        <p:nvPicPr>
          <p:cNvPr id="144" name="Image 20" descr=""/>
          <p:cNvPicPr/>
          <p:nvPr/>
        </p:nvPicPr>
        <p:blipFill>
          <a:blip r:embed="rId8"/>
          <a:stretch/>
        </p:blipFill>
        <p:spPr>
          <a:xfrm>
            <a:off x="4276800" y="1610640"/>
            <a:ext cx="646920" cy="629280"/>
          </a:xfrm>
          <a:prstGeom prst="rect">
            <a:avLst/>
          </a:prstGeom>
          <a:ln w="0">
            <a:noFill/>
          </a:ln>
        </p:spPr>
      </p:pic>
      <p:pic>
        <p:nvPicPr>
          <p:cNvPr id="145" name="Image 21" descr=""/>
          <p:cNvPicPr/>
          <p:nvPr/>
        </p:nvPicPr>
        <p:blipFill>
          <a:blip r:embed="rId9"/>
          <a:stretch/>
        </p:blipFill>
        <p:spPr>
          <a:xfrm>
            <a:off x="4349880" y="2252520"/>
            <a:ext cx="502920" cy="501480"/>
          </a:xfrm>
          <a:prstGeom prst="rect">
            <a:avLst/>
          </a:prstGeom>
          <a:ln w="0">
            <a:noFill/>
          </a:ln>
        </p:spPr>
      </p:pic>
      <p:sp>
        <p:nvSpPr>
          <p:cNvPr id="146" name=""/>
          <p:cNvSpPr/>
          <p:nvPr/>
        </p:nvSpPr>
        <p:spPr>
          <a:xfrm>
            <a:off x="7920000" y="540000"/>
            <a:ext cx="107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7" name=""/>
          <p:cNvSpPr/>
          <p:nvPr/>
        </p:nvSpPr>
        <p:spPr>
          <a:xfrm>
            <a:off x="7740000" y="3780000"/>
            <a:ext cx="125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8" name=""/>
          <p:cNvSpPr/>
          <p:nvPr/>
        </p:nvSpPr>
        <p:spPr>
          <a:xfrm>
            <a:off x="180000" y="360036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108000" rIns="108000" tIns="0" bIns="0" anchor="ctr" anchorCtr="1">
            <a:no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pic>
        <p:nvPicPr>
          <p:cNvPr id="149" name="" descr=""/>
          <p:cNvPicPr/>
          <p:nvPr/>
        </p:nvPicPr>
        <p:blipFill>
          <a:blip r:embed="rId10"/>
          <a:stretch/>
        </p:blipFill>
        <p:spPr>
          <a:xfrm>
            <a:off x="43560" y="5580360"/>
            <a:ext cx="9142200" cy="956160"/>
          </a:xfrm>
          <a:prstGeom prst="rect">
            <a:avLst/>
          </a:prstGeom>
          <a:ln w="0">
            <a:noFill/>
          </a:ln>
        </p:spPr>
      </p:pic>
      <mc:AlternateContent>
        <mc:Choice xmlns:a14="http://schemas.microsoft.com/office/drawing/2010/main" Requires="a14">
          <p:sp>
            <p:nvSpPr>
              <p:cNvPr id="150" name="ZoneTexte 11"/>
              <p:cNvSpPr txBox="1"/>
              <p:nvPr/>
            </p:nvSpPr>
            <p:spPr>
              <a:xfrm>
                <a:off x="360360" y="3600360"/>
                <a:ext cx="5415480" cy="126792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19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1</m:t>
                    </m:r>
                    <m:r>
                      <m:t xml:space="preserve">+</m:t>
                    </m:r>
                    <m:f>
                      <m:num>
                        <m:r>
                          <m:t xml:space="preserve">9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donc</m:t>
                    </m:r>
                    <m:r>
                      <m:t xml:space="preserve">1</m:t>
                    </m:r>
                    <m:r>
                      <m:t xml:space="preserve">&lt;</m:t>
                    </m:r>
                    <m:f>
                      <m:num>
                        <m:r>
                          <m:t xml:space="preserve">19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&lt;</m:t>
                    </m:r>
                    <m:r>
                      <m:t xml:space="preserve">2</m:t>
                    </m:r>
                  </m:oMath>
                </a14:m>
              </a:p>
            </p:txBody>
          </p:sp>
        </mc:Choice>
        <mc:Fallback/>
      </mc:AlternateContent>
      <p:grpSp>
        <p:nvGrpSpPr>
          <p:cNvPr id="151" name=""/>
          <p:cNvGrpSpPr/>
          <p:nvPr/>
        </p:nvGrpSpPr>
        <p:grpSpPr>
          <a:xfrm>
            <a:off x="5306760" y="4738320"/>
            <a:ext cx="553680" cy="1722600"/>
            <a:chOff x="5306760" y="4738320"/>
            <a:chExt cx="553680" cy="1722600"/>
          </a:xfrm>
        </p:grpSpPr>
        <p:sp>
          <p:nvSpPr>
            <p:cNvPr id="152" name=""/>
            <p:cNvSpPr/>
            <p:nvPr/>
          </p:nvSpPr>
          <p:spPr>
            <a:xfrm>
              <a:off x="5477040" y="5889240"/>
              <a:ext cx="360" cy="571680"/>
            </a:xfrm>
            <a:prstGeom prst="line">
              <a:avLst/>
            </a:prstGeom>
            <a:ln w="36000">
              <a:solidFill>
                <a:srgbClr val="ff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108000" rIns="108000" tIns="571680" bIns="571680" anchor="ctr" anchorCtr="1">
              <a:noAutofit/>
            </a:bodyPr>
            <a:p>
              <a:endParaRPr b="0" lang="fr-FR" sz="1800" spc="-1" strike="noStrike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  <mc:AlternateContent>
          <mc:Choice xmlns:a14="http://schemas.microsoft.com/office/drawing/2010/main" Requires="a14">
            <p:sp>
              <p:nvSpPr>
                <p:cNvPr id="153" name=""/>
                <p:cNvSpPr txBox="1"/>
                <p:nvPr/>
              </p:nvSpPr>
              <p:spPr>
                <a:xfrm>
                  <a:off x="5306760" y="4738320"/>
                  <a:ext cx="553680" cy="107892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19</m:t>
                          </m:r>
                        </m:num>
                        <m:den>
                          <m:r>
                            <m:t xml:space="preserve">10</m:t>
                          </m:r>
                        </m:den>
                      </m:f>
                    </m:oMath>
                  </a14:m>
                </a:p>
              </p:txBody>
            </p:sp>
          </mc:Choice>
          <mc:Fallback/>
        </mc:AlternateContent>
      </p:grp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7" dur="indefinite" restart="never" nodeType="tmRoot">
          <p:childTnLst>
            <p:seq>
              <p:cTn id="28" dur="indefinite" nodeType="mainSeq">
                <p:childTnLst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3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8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1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4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7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52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5800" cy="501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3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Écris la somme. 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5" name="Espace réservé du texte 2"/>
          <p:cNvSpPr/>
          <p:nvPr/>
        </p:nvSpPr>
        <p:spPr>
          <a:xfrm>
            <a:off x="8197920" y="6490080"/>
            <a:ext cx="945000" cy="36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rmAutofit/>
          </a:bodyPr>
          <a:p>
            <a:pPr algn="ctr">
              <a:lnSpc>
                <a:spcPct val="90000"/>
              </a:lnSpc>
              <a:spcBef>
                <a:spcPts val="1001"/>
              </a:spcBef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  <a:ea typeface="DejaVu Sans"/>
              </a:rPr>
              <a:t>3/4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56" name="Image 5" descr=""/>
          <p:cNvPicPr/>
          <p:nvPr/>
        </p:nvPicPr>
        <p:blipFill>
          <a:blip r:embed="rId1"/>
          <a:srcRect l="18632" t="15255" r="18434" b="15045"/>
          <a:stretch/>
        </p:blipFill>
        <p:spPr>
          <a:xfrm>
            <a:off x="2828520" y="1878840"/>
            <a:ext cx="549000" cy="538920"/>
          </a:xfrm>
          <a:prstGeom prst="rect">
            <a:avLst/>
          </a:prstGeom>
          <a:ln w="0">
            <a:noFill/>
          </a:ln>
        </p:spPr>
      </p:pic>
      <p:pic>
        <p:nvPicPr>
          <p:cNvPr id="157" name="Image 6" descr=""/>
          <p:cNvPicPr/>
          <p:nvPr/>
        </p:nvPicPr>
        <p:blipFill>
          <a:blip r:embed="rId2"/>
          <a:stretch/>
        </p:blipFill>
        <p:spPr>
          <a:xfrm>
            <a:off x="900000" y="1995120"/>
            <a:ext cx="1726920" cy="930600"/>
          </a:xfrm>
          <a:prstGeom prst="rect">
            <a:avLst/>
          </a:prstGeom>
          <a:ln w="0">
            <a:noFill/>
          </a:ln>
        </p:spPr>
      </p:pic>
      <p:pic>
        <p:nvPicPr>
          <p:cNvPr id="158" name="Image 9" descr=""/>
          <p:cNvPicPr/>
          <p:nvPr/>
        </p:nvPicPr>
        <p:blipFill>
          <a:blip r:embed="rId3"/>
          <a:stretch/>
        </p:blipFill>
        <p:spPr>
          <a:xfrm>
            <a:off x="2872440" y="2484360"/>
            <a:ext cx="488160" cy="502920"/>
          </a:xfrm>
          <a:prstGeom prst="rect">
            <a:avLst/>
          </a:prstGeom>
          <a:ln w="0">
            <a:noFill/>
          </a:ln>
        </p:spPr>
      </p:pic>
      <p:sp>
        <p:nvSpPr>
          <p:cNvPr id="159" name="ZoneTexte 2"/>
          <p:cNvSpPr/>
          <p:nvPr/>
        </p:nvSpPr>
        <p:spPr>
          <a:xfrm>
            <a:off x="1719000" y="540000"/>
            <a:ext cx="5284440" cy="912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5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…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,… € + …,… € = </a:t>
            </a:r>
            <a:r>
              <a:rPr b="1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20 €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0" name=""/>
          <p:cNvSpPr/>
          <p:nvPr/>
        </p:nvSpPr>
        <p:spPr>
          <a:xfrm>
            <a:off x="7920000" y="540000"/>
            <a:ext cx="107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1" name=""/>
          <p:cNvSpPr/>
          <p:nvPr/>
        </p:nvSpPr>
        <p:spPr>
          <a:xfrm>
            <a:off x="7740000" y="3780000"/>
            <a:ext cx="125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2" name=""/>
          <p:cNvSpPr/>
          <p:nvPr/>
        </p:nvSpPr>
        <p:spPr>
          <a:xfrm>
            <a:off x="180000" y="360036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108000" rIns="108000" tIns="0" bIns="0" anchor="ctr" anchorCtr="1">
            <a:no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63" name="PlaceHolder 2"/>
          <p:cNvSpPr/>
          <p:nvPr/>
        </p:nvSpPr>
        <p:spPr>
          <a:xfrm>
            <a:off x="182160" y="3622320"/>
            <a:ext cx="6427440" cy="920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64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Place la fraction sur la droite graduée puis écris par quels nombres entiers elle est encadrée.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164" name="ZoneTexte 9"/>
              <p:cNvSpPr txBox="1"/>
              <p:nvPr/>
            </p:nvSpPr>
            <p:spPr>
              <a:xfrm>
                <a:off x="6792120" y="3643200"/>
                <a:ext cx="639000" cy="126756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51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p:pic>
        <p:nvPicPr>
          <p:cNvPr id="165" name="" descr=""/>
          <p:cNvPicPr/>
          <p:nvPr/>
        </p:nvPicPr>
        <p:blipFill>
          <a:blip r:embed="rId4"/>
          <a:stretch/>
        </p:blipFill>
        <p:spPr>
          <a:xfrm>
            <a:off x="44280" y="5581080"/>
            <a:ext cx="9142920" cy="8305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53" dur="indefinite" restart="never" nodeType="tmRoot">
          <p:childTnLst>
            <p:seq>
              <p:cTn id="54" dur="indefinite" nodeType="mainSeq">
                <p:childTnLst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59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PlaceHolder 1"/>
          <p:cNvSpPr>
            <a:spLocks noGrp="1"/>
          </p:cNvSpPr>
          <p:nvPr>
            <p:ph/>
          </p:nvPr>
        </p:nvSpPr>
        <p:spPr>
          <a:xfrm>
            <a:off x="8197920" y="6490080"/>
            <a:ext cx="945000" cy="366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rm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3/4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7" name="ZoneTexte 3"/>
          <p:cNvSpPr/>
          <p:nvPr/>
        </p:nvSpPr>
        <p:spPr>
          <a:xfrm>
            <a:off x="1802160" y="514080"/>
            <a:ext cx="5284440" cy="912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5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…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,… € + …,… € = </a:t>
            </a:r>
            <a:r>
              <a:rPr b="1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20 €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68" name="Image 9" descr=""/>
          <p:cNvPicPr/>
          <p:nvPr/>
        </p:nvPicPr>
        <p:blipFill>
          <a:blip r:embed="rId1"/>
          <a:srcRect l="18632" t="15255" r="18434" b="15045"/>
          <a:stretch/>
        </p:blipFill>
        <p:spPr>
          <a:xfrm>
            <a:off x="2828520" y="1878840"/>
            <a:ext cx="549000" cy="538920"/>
          </a:xfrm>
          <a:prstGeom prst="rect">
            <a:avLst/>
          </a:prstGeom>
          <a:ln w="0">
            <a:noFill/>
          </a:ln>
        </p:spPr>
      </p:pic>
      <p:pic>
        <p:nvPicPr>
          <p:cNvPr id="169" name="Image 10" descr=""/>
          <p:cNvPicPr/>
          <p:nvPr/>
        </p:nvPicPr>
        <p:blipFill>
          <a:blip r:embed="rId2"/>
          <a:stretch/>
        </p:blipFill>
        <p:spPr>
          <a:xfrm>
            <a:off x="900000" y="1995120"/>
            <a:ext cx="1726920" cy="930600"/>
          </a:xfrm>
          <a:prstGeom prst="rect">
            <a:avLst/>
          </a:prstGeom>
          <a:ln w="0">
            <a:noFill/>
          </a:ln>
        </p:spPr>
      </p:pic>
      <p:pic>
        <p:nvPicPr>
          <p:cNvPr id="170" name="Image 11" descr=""/>
          <p:cNvPicPr/>
          <p:nvPr/>
        </p:nvPicPr>
        <p:blipFill>
          <a:blip r:embed="rId3"/>
          <a:stretch/>
        </p:blipFill>
        <p:spPr>
          <a:xfrm>
            <a:off x="2872440" y="2484360"/>
            <a:ext cx="488160" cy="502920"/>
          </a:xfrm>
          <a:prstGeom prst="rect">
            <a:avLst/>
          </a:prstGeom>
          <a:ln w="0">
            <a:noFill/>
          </a:ln>
        </p:spPr>
      </p:pic>
      <p:sp>
        <p:nvSpPr>
          <p:cNvPr id="171" name="ZoneTexte 12"/>
          <p:cNvSpPr/>
          <p:nvPr/>
        </p:nvSpPr>
        <p:spPr>
          <a:xfrm>
            <a:off x="1994760" y="540000"/>
            <a:ext cx="1726920" cy="9126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50000"/>
              </a:lnSpc>
            </a:pPr>
            <a:r>
              <a:rPr b="0" lang="fr-FR" sz="3600" spc="-1" strike="noStrike">
                <a:solidFill>
                  <a:srgbClr val="00b050"/>
                </a:solidFill>
                <a:latin typeface="Calibri"/>
                <a:ea typeface="DejaVu Sans"/>
              </a:rPr>
              <a:t>10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,</a:t>
            </a:r>
            <a:r>
              <a:rPr b="0" lang="fr-FR" sz="3600" spc="-1" strike="noStrike">
                <a:solidFill>
                  <a:srgbClr val="00b050"/>
                </a:solidFill>
                <a:latin typeface="Calibri"/>
                <a:ea typeface="DejaVu Sans"/>
              </a:rPr>
              <a:t>25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 €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2" name="ZoneTexte 13"/>
          <p:cNvSpPr/>
          <p:nvPr/>
        </p:nvSpPr>
        <p:spPr>
          <a:xfrm>
            <a:off x="3989160" y="548640"/>
            <a:ext cx="1373760" cy="9126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50000"/>
              </a:lnSpc>
            </a:pPr>
            <a:r>
              <a:rPr b="0" lang="fr-FR" sz="3600" spc="-1" strike="noStrike">
                <a:solidFill>
                  <a:srgbClr val="00b050"/>
                </a:solidFill>
                <a:latin typeface="Calibri"/>
                <a:ea typeface="DejaVu Sans"/>
              </a:rPr>
              <a:t>9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,</a:t>
            </a:r>
            <a:r>
              <a:rPr b="0" lang="fr-FR" sz="3600" spc="-1" strike="noStrike">
                <a:solidFill>
                  <a:srgbClr val="00b050"/>
                </a:solidFill>
                <a:latin typeface="Calibri"/>
                <a:ea typeface="DejaVu Sans"/>
              </a:rPr>
              <a:t>75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 €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73" name="Image 14" descr=""/>
          <p:cNvPicPr/>
          <p:nvPr/>
        </p:nvPicPr>
        <p:blipFill>
          <a:blip r:embed="rId4"/>
          <a:srcRect l="18632" t="15255" r="18434" b="15045"/>
          <a:stretch/>
        </p:blipFill>
        <p:spPr>
          <a:xfrm>
            <a:off x="5425200" y="2042280"/>
            <a:ext cx="549000" cy="538920"/>
          </a:xfrm>
          <a:prstGeom prst="rect">
            <a:avLst/>
          </a:prstGeom>
          <a:ln w="0">
            <a:noFill/>
          </a:ln>
        </p:spPr>
      </p:pic>
      <p:pic>
        <p:nvPicPr>
          <p:cNvPr id="174" name="Image 15" descr=""/>
          <p:cNvPicPr/>
          <p:nvPr/>
        </p:nvPicPr>
        <p:blipFill>
          <a:blip r:embed="rId5"/>
          <a:stretch/>
        </p:blipFill>
        <p:spPr>
          <a:xfrm>
            <a:off x="5455800" y="2633760"/>
            <a:ext cx="488160" cy="502920"/>
          </a:xfrm>
          <a:prstGeom prst="rect">
            <a:avLst/>
          </a:prstGeom>
          <a:ln w="0">
            <a:noFill/>
          </a:ln>
        </p:spPr>
      </p:pic>
      <p:pic>
        <p:nvPicPr>
          <p:cNvPr id="175" name="Image 16" descr=""/>
          <p:cNvPicPr/>
          <p:nvPr/>
        </p:nvPicPr>
        <p:blipFill>
          <a:blip r:embed="rId6"/>
          <a:srcRect l="15989" t="11645" r="14764" b="11845"/>
          <a:stretch/>
        </p:blipFill>
        <p:spPr>
          <a:xfrm>
            <a:off x="5352480" y="1416240"/>
            <a:ext cx="623880" cy="610920"/>
          </a:xfrm>
          <a:prstGeom prst="rect">
            <a:avLst/>
          </a:prstGeom>
          <a:ln w="0">
            <a:noFill/>
          </a:ln>
        </p:spPr>
      </p:pic>
      <p:pic>
        <p:nvPicPr>
          <p:cNvPr id="176" name="Image 17" descr=""/>
          <p:cNvPicPr/>
          <p:nvPr/>
        </p:nvPicPr>
        <p:blipFill>
          <a:blip r:embed="rId7"/>
          <a:stretch/>
        </p:blipFill>
        <p:spPr>
          <a:xfrm>
            <a:off x="4034520" y="1676880"/>
            <a:ext cx="1204200" cy="606960"/>
          </a:xfrm>
          <a:prstGeom prst="rect">
            <a:avLst/>
          </a:prstGeom>
          <a:ln w="0">
            <a:noFill/>
          </a:ln>
        </p:spPr>
      </p:pic>
      <p:pic>
        <p:nvPicPr>
          <p:cNvPr id="177" name="Image 18" descr=""/>
          <p:cNvPicPr/>
          <p:nvPr/>
        </p:nvPicPr>
        <p:blipFill>
          <a:blip r:embed="rId8"/>
          <a:stretch/>
        </p:blipFill>
        <p:spPr>
          <a:xfrm>
            <a:off x="4066920" y="2460600"/>
            <a:ext cx="646920" cy="629280"/>
          </a:xfrm>
          <a:prstGeom prst="rect">
            <a:avLst/>
          </a:prstGeom>
          <a:ln w="0">
            <a:noFill/>
          </a:ln>
        </p:spPr>
      </p:pic>
      <p:pic>
        <p:nvPicPr>
          <p:cNvPr id="178" name="Image 19" descr=""/>
          <p:cNvPicPr/>
          <p:nvPr/>
        </p:nvPicPr>
        <p:blipFill>
          <a:blip r:embed="rId9"/>
          <a:stretch/>
        </p:blipFill>
        <p:spPr>
          <a:xfrm>
            <a:off x="4760280" y="2418840"/>
            <a:ext cx="646920" cy="629280"/>
          </a:xfrm>
          <a:prstGeom prst="rect">
            <a:avLst/>
          </a:prstGeom>
          <a:ln w="0">
            <a:noFill/>
          </a:ln>
        </p:spPr>
      </p:pic>
      <p:sp>
        <p:nvSpPr>
          <p:cNvPr id="179" name="Titre 3"/>
          <p:cNvSpPr/>
          <p:nvPr/>
        </p:nvSpPr>
        <p:spPr>
          <a:xfrm>
            <a:off x="588960" y="367920"/>
            <a:ext cx="7885800" cy="567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6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Correction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0" name=""/>
          <p:cNvSpPr/>
          <p:nvPr/>
        </p:nvSpPr>
        <p:spPr>
          <a:xfrm>
            <a:off x="7920000" y="540000"/>
            <a:ext cx="107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1" name=""/>
          <p:cNvSpPr/>
          <p:nvPr/>
        </p:nvSpPr>
        <p:spPr>
          <a:xfrm>
            <a:off x="7740000" y="3780000"/>
            <a:ext cx="125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2" name=""/>
          <p:cNvSpPr/>
          <p:nvPr/>
        </p:nvSpPr>
        <p:spPr>
          <a:xfrm>
            <a:off x="180000" y="360036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108000" rIns="108000" tIns="0" bIns="0" anchor="ctr" anchorCtr="1">
            <a:no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pic>
        <p:nvPicPr>
          <p:cNvPr id="183" name="" descr=""/>
          <p:cNvPicPr/>
          <p:nvPr/>
        </p:nvPicPr>
        <p:blipFill>
          <a:blip r:embed="rId10"/>
          <a:stretch/>
        </p:blipFill>
        <p:spPr>
          <a:xfrm>
            <a:off x="44280" y="5581080"/>
            <a:ext cx="9142920" cy="830520"/>
          </a:xfrm>
          <a:prstGeom prst="rect">
            <a:avLst/>
          </a:prstGeom>
          <a:ln w="0">
            <a:noFill/>
          </a:ln>
        </p:spPr>
      </p:pic>
      <p:grpSp>
        <p:nvGrpSpPr>
          <p:cNvPr id="184" name=""/>
          <p:cNvGrpSpPr/>
          <p:nvPr/>
        </p:nvGrpSpPr>
        <p:grpSpPr>
          <a:xfrm>
            <a:off x="3151080" y="4638240"/>
            <a:ext cx="553680" cy="1722600"/>
            <a:chOff x="3151080" y="4638240"/>
            <a:chExt cx="553680" cy="1722600"/>
          </a:xfrm>
        </p:grpSpPr>
        <p:sp>
          <p:nvSpPr>
            <p:cNvPr id="185" name=""/>
            <p:cNvSpPr/>
            <p:nvPr/>
          </p:nvSpPr>
          <p:spPr>
            <a:xfrm>
              <a:off x="3321360" y="5789160"/>
              <a:ext cx="360" cy="571680"/>
            </a:xfrm>
            <a:prstGeom prst="line">
              <a:avLst/>
            </a:prstGeom>
            <a:ln w="36000">
              <a:solidFill>
                <a:srgbClr val="ff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108000" rIns="108000" tIns="571680" bIns="571680" anchor="ctr" anchorCtr="1">
              <a:noAutofit/>
            </a:bodyPr>
            <a:p>
              <a:endParaRPr b="0" lang="fr-FR" sz="1800" spc="-1" strike="noStrike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  <mc:AlternateContent>
          <mc:Choice xmlns:a14="http://schemas.microsoft.com/office/drawing/2010/main" Requires="a14">
            <p:sp>
              <p:nvSpPr>
                <p:cNvPr id="186" name=""/>
                <p:cNvSpPr txBox="1"/>
                <p:nvPr/>
              </p:nvSpPr>
              <p:spPr>
                <a:xfrm>
                  <a:off x="3151080" y="4638240"/>
                  <a:ext cx="553680" cy="107892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51</m:t>
                          </m:r>
                        </m:num>
                        <m:den>
                          <m:r>
                            <m:t xml:space="preserve">10</m:t>
                          </m:r>
                        </m:den>
                      </m:f>
                    </m:oMath>
                  </a14:m>
                </a:p>
              </p:txBody>
            </p:sp>
          </mc:Choice>
          <mc:Fallback/>
        </mc:AlternateContent>
      </p:grpSp>
      <mc:AlternateContent>
        <mc:Choice xmlns:a14="http://schemas.microsoft.com/office/drawing/2010/main" Requires="a14">
          <p:sp>
            <p:nvSpPr>
              <p:cNvPr id="187" name="ZoneTexte 18"/>
              <p:cNvSpPr txBox="1"/>
              <p:nvPr/>
            </p:nvSpPr>
            <p:spPr>
              <a:xfrm>
                <a:off x="360720" y="3600720"/>
                <a:ext cx="5447880" cy="126792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51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5</m:t>
                    </m:r>
                    <m:r>
                      <m:t xml:space="preserve">+</m:t>
                    </m:r>
                    <m:f>
                      <m:num>
                        <m:r>
                          <m:t xml:space="preserve">1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donc</m:t>
                    </m:r>
                    <m:r>
                      <m:t xml:space="preserve">5</m:t>
                    </m:r>
                    <m:r>
                      <m:t xml:space="preserve">&lt;</m:t>
                    </m:r>
                    <m:f>
                      <m:num>
                        <m:r>
                          <m:t xml:space="preserve">51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&lt;</m:t>
                    </m:r>
                    <m:r>
                      <m:t xml:space="preserve">6</m:t>
                    </m:r>
                  </m:oMath>
                </a14:m>
              </a:p>
            </p:txBody>
          </p:sp>
        </mc:Choice>
        <mc:Fallback/>
      </mc:AlternateContent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60" dur="indefinite" restart="never" nodeType="tmRoot">
          <p:childTnLst>
            <p:seq>
              <p:cTn id="61" dur="indefinite" nodeType="mainSeq">
                <p:childTnLst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66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1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4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7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80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83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86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91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PlaceHolder 1"/>
          <p:cNvSpPr>
            <a:spLocks noGrp="1"/>
          </p:cNvSpPr>
          <p:nvPr>
            <p:ph type="title"/>
          </p:nvPr>
        </p:nvSpPr>
        <p:spPr>
          <a:xfrm>
            <a:off x="588600" y="367920"/>
            <a:ext cx="7885800" cy="501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83000"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Écris la somme. 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9" name="Espace réservé du texte 2"/>
          <p:cNvSpPr/>
          <p:nvPr/>
        </p:nvSpPr>
        <p:spPr>
          <a:xfrm>
            <a:off x="8354520" y="6490080"/>
            <a:ext cx="945000" cy="36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rmAutofit/>
          </a:bodyPr>
          <a:p>
            <a:pPr algn="ctr">
              <a:lnSpc>
                <a:spcPct val="90000"/>
              </a:lnSpc>
              <a:spcBef>
                <a:spcPts val="1001"/>
              </a:spcBef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  <a:ea typeface="DejaVu Sans"/>
              </a:rPr>
              <a:t>4/4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90" name="Image 9" descr=""/>
          <p:cNvPicPr/>
          <p:nvPr/>
        </p:nvPicPr>
        <p:blipFill>
          <a:blip r:embed="rId1"/>
          <a:stretch/>
        </p:blipFill>
        <p:spPr>
          <a:xfrm>
            <a:off x="2608560" y="1711080"/>
            <a:ext cx="488160" cy="502920"/>
          </a:xfrm>
          <a:prstGeom prst="rect">
            <a:avLst/>
          </a:prstGeom>
          <a:ln w="0">
            <a:noFill/>
          </a:ln>
        </p:spPr>
      </p:pic>
      <p:pic>
        <p:nvPicPr>
          <p:cNvPr id="191" name="Image 2" descr=""/>
          <p:cNvPicPr/>
          <p:nvPr/>
        </p:nvPicPr>
        <p:blipFill>
          <a:blip r:embed="rId2"/>
          <a:stretch/>
        </p:blipFill>
        <p:spPr>
          <a:xfrm>
            <a:off x="1976760" y="1963800"/>
            <a:ext cx="502920" cy="501480"/>
          </a:xfrm>
          <a:prstGeom prst="rect">
            <a:avLst/>
          </a:prstGeom>
          <a:ln w="0">
            <a:noFill/>
          </a:ln>
        </p:spPr>
      </p:pic>
      <p:pic>
        <p:nvPicPr>
          <p:cNvPr id="192" name="Image 3" descr=""/>
          <p:cNvPicPr/>
          <p:nvPr/>
        </p:nvPicPr>
        <p:blipFill>
          <a:blip r:embed="rId3"/>
          <a:stretch/>
        </p:blipFill>
        <p:spPr>
          <a:xfrm>
            <a:off x="2673360" y="2785320"/>
            <a:ext cx="358920" cy="358920"/>
          </a:xfrm>
          <a:prstGeom prst="rect">
            <a:avLst/>
          </a:prstGeom>
          <a:ln w="0">
            <a:noFill/>
          </a:ln>
        </p:spPr>
      </p:pic>
      <p:pic>
        <p:nvPicPr>
          <p:cNvPr id="193" name="Image 4" descr=""/>
          <p:cNvPicPr/>
          <p:nvPr/>
        </p:nvPicPr>
        <p:blipFill>
          <a:blip r:embed="rId4"/>
          <a:stretch/>
        </p:blipFill>
        <p:spPr>
          <a:xfrm>
            <a:off x="2619360" y="2250720"/>
            <a:ext cx="430920" cy="430920"/>
          </a:xfrm>
          <a:prstGeom prst="rect">
            <a:avLst/>
          </a:prstGeom>
          <a:ln w="0">
            <a:noFill/>
          </a:ln>
        </p:spPr>
      </p:pic>
      <p:sp>
        <p:nvSpPr>
          <p:cNvPr id="194" name="ZoneTexte 5"/>
          <p:cNvSpPr/>
          <p:nvPr/>
        </p:nvSpPr>
        <p:spPr>
          <a:xfrm>
            <a:off x="1800000" y="540000"/>
            <a:ext cx="5284440" cy="912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5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…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,… € + …,… € = </a:t>
            </a:r>
            <a:r>
              <a:rPr b="1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2 €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5" name=""/>
          <p:cNvSpPr/>
          <p:nvPr/>
        </p:nvSpPr>
        <p:spPr>
          <a:xfrm>
            <a:off x="7920000" y="540000"/>
            <a:ext cx="107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6" name=""/>
          <p:cNvSpPr/>
          <p:nvPr/>
        </p:nvSpPr>
        <p:spPr>
          <a:xfrm>
            <a:off x="7740000" y="3780000"/>
            <a:ext cx="125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7" name=""/>
          <p:cNvSpPr/>
          <p:nvPr/>
        </p:nvSpPr>
        <p:spPr>
          <a:xfrm>
            <a:off x="180000" y="360036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108000" rIns="108000" tIns="0" bIns="0" anchor="ctr" anchorCtr="1">
            <a:no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sp>
        <p:nvSpPr>
          <p:cNvPr id="198" name="PlaceHolder 4"/>
          <p:cNvSpPr/>
          <p:nvPr/>
        </p:nvSpPr>
        <p:spPr>
          <a:xfrm>
            <a:off x="182160" y="3622320"/>
            <a:ext cx="6427440" cy="920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64000"/>
          </a:bodyPr>
          <a:p>
            <a:pPr>
              <a:lnSpc>
                <a:spcPct val="90000"/>
              </a:lnSpc>
              <a:tabLst>
                <a:tab algn="l" pos="0"/>
              </a:tabLst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Place la fraction sur la droite graduée puis écris par quels nombres entiers elle est encadrée.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199" name="ZoneTexte 10"/>
              <p:cNvSpPr txBox="1"/>
              <p:nvPr/>
            </p:nvSpPr>
            <p:spPr>
              <a:xfrm>
                <a:off x="6792120" y="3643200"/>
                <a:ext cx="648720" cy="126756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74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p:pic>
        <p:nvPicPr>
          <p:cNvPr id="200" name="" descr=""/>
          <p:cNvPicPr/>
          <p:nvPr/>
        </p:nvPicPr>
        <p:blipFill>
          <a:blip r:embed="rId5"/>
          <a:stretch/>
        </p:blipFill>
        <p:spPr>
          <a:xfrm>
            <a:off x="43200" y="5580000"/>
            <a:ext cx="9142920" cy="7783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92" dur="indefinite" restart="never" nodeType="tmRoot">
          <p:childTnLst>
            <p:seq>
              <p:cTn id="93" dur="indefinite" nodeType="mainSeq">
                <p:childTnLst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98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PlaceHolder 1"/>
          <p:cNvSpPr>
            <a:spLocks noGrp="1"/>
          </p:cNvSpPr>
          <p:nvPr>
            <p:ph/>
          </p:nvPr>
        </p:nvSpPr>
        <p:spPr>
          <a:xfrm>
            <a:off x="8197920" y="6490080"/>
            <a:ext cx="945000" cy="366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rmAutofit/>
          </a:bodyPr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4/4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2" name="ZoneTexte 5"/>
          <p:cNvSpPr/>
          <p:nvPr/>
        </p:nvSpPr>
        <p:spPr>
          <a:xfrm>
            <a:off x="1800000" y="547200"/>
            <a:ext cx="5284440" cy="912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5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…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,… € + …,… € = </a:t>
            </a:r>
            <a:r>
              <a:rPr b="1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2 €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03" name="Image 6" descr=""/>
          <p:cNvPicPr/>
          <p:nvPr/>
        </p:nvPicPr>
        <p:blipFill>
          <a:blip r:embed="rId1"/>
          <a:stretch/>
        </p:blipFill>
        <p:spPr>
          <a:xfrm>
            <a:off x="2604600" y="1711080"/>
            <a:ext cx="488160" cy="502920"/>
          </a:xfrm>
          <a:prstGeom prst="rect">
            <a:avLst/>
          </a:prstGeom>
          <a:ln w="0">
            <a:noFill/>
          </a:ln>
        </p:spPr>
      </p:pic>
      <p:pic>
        <p:nvPicPr>
          <p:cNvPr id="204" name="Image 7" descr=""/>
          <p:cNvPicPr/>
          <p:nvPr/>
        </p:nvPicPr>
        <p:blipFill>
          <a:blip r:embed="rId2"/>
          <a:stretch/>
        </p:blipFill>
        <p:spPr>
          <a:xfrm>
            <a:off x="1972800" y="1963800"/>
            <a:ext cx="502920" cy="501480"/>
          </a:xfrm>
          <a:prstGeom prst="rect">
            <a:avLst/>
          </a:prstGeom>
          <a:ln w="0">
            <a:noFill/>
          </a:ln>
        </p:spPr>
      </p:pic>
      <p:pic>
        <p:nvPicPr>
          <p:cNvPr id="205" name="Image 12" descr=""/>
          <p:cNvPicPr/>
          <p:nvPr/>
        </p:nvPicPr>
        <p:blipFill>
          <a:blip r:embed="rId3"/>
          <a:stretch/>
        </p:blipFill>
        <p:spPr>
          <a:xfrm>
            <a:off x="2669400" y="2785320"/>
            <a:ext cx="358920" cy="358920"/>
          </a:xfrm>
          <a:prstGeom prst="rect">
            <a:avLst/>
          </a:prstGeom>
          <a:ln w="0">
            <a:noFill/>
          </a:ln>
        </p:spPr>
      </p:pic>
      <p:pic>
        <p:nvPicPr>
          <p:cNvPr id="206" name="Image 13" descr=""/>
          <p:cNvPicPr/>
          <p:nvPr/>
        </p:nvPicPr>
        <p:blipFill>
          <a:blip r:embed="rId4"/>
          <a:stretch/>
        </p:blipFill>
        <p:spPr>
          <a:xfrm>
            <a:off x="2615400" y="2250720"/>
            <a:ext cx="430920" cy="430920"/>
          </a:xfrm>
          <a:prstGeom prst="rect">
            <a:avLst/>
          </a:prstGeom>
          <a:ln w="0">
            <a:noFill/>
          </a:ln>
        </p:spPr>
      </p:pic>
      <p:sp>
        <p:nvSpPr>
          <p:cNvPr id="207" name="ZoneTexte 14"/>
          <p:cNvSpPr/>
          <p:nvPr/>
        </p:nvSpPr>
        <p:spPr>
          <a:xfrm>
            <a:off x="2424960" y="540000"/>
            <a:ext cx="1373760" cy="9126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50000"/>
              </a:lnSpc>
            </a:pPr>
            <a:r>
              <a:rPr b="0" lang="fr-FR" sz="3600" spc="-1" strike="noStrike">
                <a:solidFill>
                  <a:srgbClr val="00b050"/>
                </a:solidFill>
                <a:latin typeface="Calibri"/>
                <a:ea typeface="DejaVu Sans"/>
              </a:rPr>
              <a:t>1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,</a:t>
            </a:r>
            <a:r>
              <a:rPr b="0" lang="fr-FR" sz="3600" spc="-1" strike="noStrike">
                <a:solidFill>
                  <a:srgbClr val="00b050"/>
                </a:solidFill>
                <a:latin typeface="Calibri"/>
                <a:ea typeface="DejaVu Sans"/>
              </a:rPr>
              <a:t>08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 €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8" name="ZoneTexte 15"/>
          <p:cNvSpPr/>
          <p:nvPr/>
        </p:nvSpPr>
        <p:spPr>
          <a:xfrm>
            <a:off x="4066200" y="548640"/>
            <a:ext cx="1373760" cy="9126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50000"/>
              </a:lnSpc>
            </a:pPr>
            <a:r>
              <a:rPr b="0" lang="fr-FR" sz="3600" spc="-1" strike="noStrike">
                <a:solidFill>
                  <a:srgbClr val="00b050"/>
                </a:solidFill>
                <a:latin typeface="Calibri"/>
                <a:ea typeface="DejaVu Sans"/>
              </a:rPr>
              <a:t>0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,</a:t>
            </a:r>
            <a:r>
              <a:rPr b="0" lang="fr-FR" sz="3600" spc="-1" strike="noStrike">
                <a:solidFill>
                  <a:srgbClr val="00b050"/>
                </a:solidFill>
                <a:latin typeface="Calibri"/>
                <a:ea typeface="DejaVu Sans"/>
              </a:rPr>
              <a:t>92</a:t>
            </a:r>
            <a:r>
              <a:rPr b="0" lang="fr-FR" sz="3600" spc="-1" strike="noStrike">
                <a:solidFill>
                  <a:srgbClr val="000000"/>
                </a:solidFill>
                <a:latin typeface="Calibri"/>
                <a:ea typeface="DejaVu Sans"/>
              </a:rPr>
              <a:t> €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09" name="Image 16" descr=""/>
          <p:cNvPicPr/>
          <p:nvPr/>
        </p:nvPicPr>
        <p:blipFill>
          <a:blip r:embed="rId5"/>
          <a:stretch/>
        </p:blipFill>
        <p:spPr>
          <a:xfrm>
            <a:off x="5008680" y="1910520"/>
            <a:ext cx="430920" cy="430920"/>
          </a:xfrm>
          <a:prstGeom prst="rect">
            <a:avLst/>
          </a:prstGeom>
          <a:ln w="0">
            <a:noFill/>
          </a:ln>
        </p:spPr>
      </p:pic>
      <p:pic>
        <p:nvPicPr>
          <p:cNvPr id="210" name="Image 17" descr=""/>
          <p:cNvPicPr/>
          <p:nvPr/>
        </p:nvPicPr>
        <p:blipFill>
          <a:blip r:embed="rId6"/>
          <a:srcRect l="18632" t="15255" r="18434" b="15045"/>
          <a:stretch/>
        </p:blipFill>
        <p:spPr>
          <a:xfrm>
            <a:off x="4332600" y="2198520"/>
            <a:ext cx="549000" cy="538920"/>
          </a:xfrm>
          <a:prstGeom prst="rect">
            <a:avLst/>
          </a:prstGeom>
          <a:ln w="0">
            <a:noFill/>
          </a:ln>
        </p:spPr>
      </p:pic>
      <p:pic>
        <p:nvPicPr>
          <p:cNvPr id="211" name="Image 18" descr=""/>
          <p:cNvPicPr/>
          <p:nvPr/>
        </p:nvPicPr>
        <p:blipFill>
          <a:blip r:embed="rId7"/>
          <a:srcRect l="15989" t="11645" r="14764" b="11845"/>
          <a:stretch/>
        </p:blipFill>
        <p:spPr>
          <a:xfrm>
            <a:off x="4274280" y="1585080"/>
            <a:ext cx="623880" cy="610920"/>
          </a:xfrm>
          <a:prstGeom prst="rect">
            <a:avLst/>
          </a:prstGeom>
          <a:ln w="0">
            <a:noFill/>
          </a:ln>
        </p:spPr>
      </p:pic>
      <p:pic>
        <p:nvPicPr>
          <p:cNvPr id="212" name="Image 19" descr=""/>
          <p:cNvPicPr/>
          <p:nvPr/>
        </p:nvPicPr>
        <p:blipFill>
          <a:blip r:embed="rId8"/>
          <a:srcRect l="18632" t="15255" r="18434" b="15045"/>
          <a:stretch/>
        </p:blipFill>
        <p:spPr>
          <a:xfrm>
            <a:off x="4344120" y="2785320"/>
            <a:ext cx="549000" cy="538920"/>
          </a:xfrm>
          <a:prstGeom prst="rect">
            <a:avLst/>
          </a:prstGeom>
          <a:ln w="0">
            <a:noFill/>
          </a:ln>
        </p:spPr>
      </p:pic>
      <p:sp>
        <p:nvSpPr>
          <p:cNvPr id="213" name="Titre 2"/>
          <p:cNvSpPr/>
          <p:nvPr/>
        </p:nvSpPr>
        <p:spPr>
          <a:xfrm>
            <a:off x="588960" y="367920"/>
            <a:ext cx="7885800" cy="567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rmAutofit fontScale="96000"/>
          </a:bodyPr>
          <a:p>
            <a:pPr>
              <a:lnSpc>
                <a:spcPct val="90000"/>
              </a:lnSpc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Correction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4" name=""/>
          <p:cNvSpPr/>
          <p:nvPr/>
        </p:nvSpPr>
        <p:spPr>
          <a:xfrm>
            <a:off x="7920000" y="540000"/>
            <a:ext cx="107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CE2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5" name=""/>
          <p:cNvSpPr/>
          <p:nvPr/>
        </p:nvSpPr>
        <p:spPr>
          <a:xfrm>
            <a:off x="7740000" y="3780000"/>
            <a:ext cx="1256040" cy="536040"/>
          </a:xfrm>
          <a:prstGeom prst="roundRect">
            <a:avLst>
              <a:gd name="adj" fmla="val 16667"/>
            </a:avLst>
          </a:prstGeom>
          <a:solidFill>
            <a:srgbClr val="f5e4ad"/>
          </a:solidFill>
          <a:ln w="0">
            <a:solidFill>
              <a:srgbClr val="203864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CM1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6" name=""/>
          <p:cNvSpPr/>
          <p:nvPr/>
        </p:nvSpPr>
        <p:spPr>
          <a:xfrm>
            <a:off x="180000" y="3600360"/>
            <a:ext cx="8820000" cy="360"/>
          </a:xfrm>
          <a:prstGeom prst="line">
            <a:avLst/>
          </a:prstGeom>
          <a:ln w="3600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108000" rIns="108000" tIns="0" bIns="0" anchor="ctr" anchorCtr="1">
            <a:no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  <a:ea typeface="DejaVu Sans"/>
            </a:endParaRPr>
          </a:p>
        </p:txBody>
      </p:sp>
      <p:pic>
        <p:nvPicPr>
          <p:cNvPr id="217" name="" descr=""/>
          <p:cNvPicPr/>
          <p:nvPr/>
        </p:nvPicPr>
        <p:blipFill>
          <a:blip r:embed="rId9"/>
          <a:stretch/>
        </p:blipFill>
        <p:spPr>
          <a:xfrm>
            <a:off x="43560" y="5580000"/>
            <a:ext cx="9142920" cy="778320"/>
          </a:xfrm>
          <a:prstGeom prst="rect">
            <a:avLst/>
          </a:prstGeom>
          <a:ln w="0">
            <a:noFill/>
          </a:ln>
        </p:spPr>
      </p:pic>
      <p:grpSp>
        <p:nvGrpSpPr>
          <p:cNvPr id="218" name=""/>
          <p:cNvGrpSpPr/>
          <p:nvPr/>
        </p:nvGrpSpPr>
        <p:grpSpPr>
          <a:xfrm>
            <a:off x="3970080" y="4547520"/>
            <a:ext cx="561960" cy="1722600"/>
            <a:chOff x="3970080" y="4547520"/>
            <a:chExt cx="561960" cy="1722600"/>
          </a:xfrm>
        </p:grpSpPr>
        <p:sp>
          <p:nvSpPr>
            <p:cNvPr id="219" name=""/>
            <p:cNvSpPr/>
            <p:nvPr/>
          </p:nvSpPr>
          <p:spPr>
            <a:xfrm>
              <a:off x="4140360" y="5698440"/>
              <a:ext cx="360" cy="571680"/>
            </a:xfrm>
            <a:prstGeom prst="line">
              <a:avLst/>
            </a:prstGeom>
            <a:ln w="36000">
              <a:solidFill>
                <a:srgbClr val="ff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108000" rIns="108000" tIns="571680" bIns="571680" anchor="ctr" anchorCtr="1">
              <a:noAutofit/>
            </a:bodyPr>
            <a:p>
              <a:endParaRPr b="0" lang="fr-FR" sz="1800" spc="-1" strike="noStrike">
                <a:solidFill>
                  <a:srgbClr val="000000"/>
                </a:solidFill>
                <a:latin typeface="Arial"/>
                <a:ea typeface="DejaVu Sans"/>
              </a:endParaRPr>
            </a:p>
          </p:txBody>
        </p:sp>
        <mc:AlternateContent>
          <mc:Choice xmlns:a14="http://schemas.microsoft.com/office/drawing/2010/main" Requires="a14">
            <p:sp>
              <p:nvSpPr>
                <p:cNvPr id="220" name=""/>
                <p:cNvSpPr txBox="1"/>
                <p:nvPr/>
              </p:nvSpPr>
              <p:spPr>
                <a:xfrm>
                  <a:off x="3970080" y="4547520"/>
                  <a:ext cx="561960" cy="107892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f>
                        <m:num>
                          <m:r>
                            <m:t xml:space="preserve">74</m:t>
                          </m:r>
                        </m:num>
                        <m:den>
                          <m:r>
                            <m:t xml:space="preserve">10</m:t>
                          </m:r>
                        </m:den>
                      </m:f>
                    </m:oMath>
                  </a14:m>
                </a:p>
              </p:txBody>
            </p:sp>
          </mc:Choice>
          <mc:Fallback/>
        </mc:AlternateContent>
      </p:grpSp>
      <mc:AlternateContent>
        <mc:Choice xmlns:a14="http://schemas.microsoft.com/office/drawing/2010/main" Requires="a14">
          <p:sp>
            <p:nvSpPr>
              <p:cNvPr id="221" name="ZoneTexte 19"/>
              <p:cNvSpPr txBox="1"/>
              <p:nvPr/>
            </p:nvSpPr>
            <p:spPr>
              <a:xfrm>
                <a:off x="360720" y="3601080"/>
                <a:ext cx="5482440" cy="126792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74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=</m:t>
                    </m:r>
                    <m:r>
                      <m:t xml:space="preserve">7</m:t>
                    </m:r>
                    <m:r>
                      <m:t xml:space="preserve">+</m:t>
                    </m:r>
                    <m:f>
                      <m:num>
                        <m:r>
                          <m:t xml:space="preserve">4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donc</m:t>
                    </m:r>
                    <m:r>
                      <m:t xml:space="preserve">7</m:t>
                    </m:r>
                    <m:r>
                      <m:t xml:space="preserve">&lt;</m:t>
                    </m:r>
                    <m:f>
                      <m:num>
                        <m:r>
                          <m:t xml:space="preserve">74</m:t>
                        </m:r>
                      </m:num>
                      <m:den>
                        <m:r>
                          <m:t xml:space="preserve">10</m:t>
                        </m:r>
                      </m:den>
                    </m:f>
                    <m:r>
                      <m:t xml:space="preserve">&lt;</m:t>
                    </m:r>
                    <m:r>
                      <m:t xml:space="preserve">8</m:t>
                    </m:r>
                  </m:oMath>
                </a14:m>
              </a:p>
            </p:txBody>
          </p:sp>
        </mc:Choice>
        <mc:Fallback/>
      </mc:AlternateContent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99" dur="indefinite" restart="never" nodeType="tmRoot">
          <p:childTnLst>
            <p:seq>
              <p:cTn id="100" dur="indefinite" nodeType="mainSeq">
                <p:childTnLst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05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10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13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16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nodeType="with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19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24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20</TotalTime>
  <Application>LibreOffice/7.4.3.2$Windows_X86_64 LibreOffice_project/1048a8393ae2eeec98dff31b5c133c5f1d08b890</Application>
  <AppVersion>15.0000</AppVersion>
  <Words>122</Words>
  <Paragraphs>34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2023-02-07T14:55:57Z</dcterms:created>
  <dc:creator>MHM</dc:creator>
  <dc:description/>
  <dc:language>fr-FR</dc:language>
  <cp:lastModifiedBy/>
  <dcterms:modified xsi:type="dcterms:W3CDTF">2025-12-22T16:28:41Z</dcterms:modified>
  <cp:revision>63</cp:revision>
  <dc:subject/>
  <dc:title>Présentation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i4>9</vt:i4>
  </property>
</Properties>
</file>