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2"/>
  </p:notesMasterIdLst>
  <p:sldIdLst>
    <p:sldId id="616" r:id="rId2"/>
    <p:sldId id="314" r:id="rId3"/>
    <p:sldId id="600" r:id="rId4"/>
    <p:sldId id="604" r:id="rId5"/>
    <p:sldId id="548" r:id="rId6"/>
    <p:sldId id="606" r:id="rId7"/>
    <p:sldId id="605" r:id="rId8"/>
    <p:sldId id="429" r:id="rId9"/>
    <p:sldId id="431" r:id="rId10"/>
    <p:sldId id="430" r:id="rId11"/>
    <p:sldId id="603" r:id="rId12"/>
    <p:sldId id="608" r:id="rId13"/>
    <p:sldId id="607" r:id="rId14"/>
    <p:sldId id="609" r:id="rId15"/>
    <p:sldId id="610" r:id="rId16"/>
    <p:sldId id="614" r:id="rId17"/>
    <p:sldId id="615" r:id="rId18"/>
    <p:sldId id="611" r:id="rId19"/>
    <p:sldId id="612" r:id="rId20"/>
    <p:sldId id="613" r:id="rId21"/>
  </p:sldIdLst>
  <p:sldSz cx="12192000" cy="6858000"/>
  <p:notesSz cx="6858000" cy="914400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C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880" autoAdjust="0"/>
  </p:normalViewPr>
  <p:slideViewPr>
    <p:cSldViewPr snapToGrid="0">
      <p:cViewPr varScale="1">
        <p:scale>
          <a:sx n="52" d="100"/>
          <a:sy n="52" d="100"/>
        </p:scale>
        <p:origin x="116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240F9-1354-4CE7-A679-ECE4C5CD7869}" type="datetimeFigureOut">
              <a:rPr lang="fr-FR" smtClean="0"/>
              <a:t>09/03/2018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AF092E-8DCE-4D41-B093-C1F789EF4599}" type="slidenum">
              <a:rPr lang="fr-FR" smtClean="0"/>
              <a:t>‹N°›</a:t>
            </a:fld>
            <a:endParaRPr lang="fr-FR"/>
          </a:p>
        </p:txBody>
      </p:sp>
    </p:spTree>
    <p:extLst>
      <p:ext uri="{BB962C8B-B14F-4D97-AF65-F5344CB8AC3E}">
        <p14:creationId xmlns:p14="http://schemas.microsoft.com/office/powerpoint/2010/main" val="996486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BANDE ANNONCE DU FILM « comment j’ai détesté les maths », dispo en général en prêt dans les CANOPES</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3</a:t>
            </a:fld>
            <a:endParaRPr lang="fr-FR"/>
          </a:p>
        </p:txBody>
      </p:sp>
    </p:spTree>
    <p:extLst>
      <p:ext uri="{BB962C8B-B14F-4D97-AF65-F5344CB8AC3E}">
        <p14:creationId xmlns:p14="http://schemas.microsoft.com/office/powerpoint/2010/main" val="1279460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 pts à retenir:</a:t>
            </a:r>
          </a:p>
          <a:p>
            <a:pPr marL="171450" indent="-171450">
              <a:buFontTx/>
              <a:buChar char="-"/>
            </a:pPr>
            <a:r>
              <a:rPr lang="fr-FR" dirty="0"/>
              <a:t>Le rapport aux mathématiques des élèves: dégout, rejet, incrédulité ? </a:t>
            </a:r>
          </a:p>
          <a:p>
            <a:pPr marL="171450" indent="-171450">
              <a:buFontTx/>
              <a:buChar char="-"/>
            </a:pPr>
            <a:r>
              <a:rPr lang="fr-FR" dirty="0"/>
              <a:t>L’anxiété qui bloque les apprentissages…</a:t>
            </a:r>
          </a:p>
          <a:p>
            <a:pPr marL="171450" indent="-171450">
              <a:buFontTx/>
              <a:buChar char="-"/>
            </a:pPr>
            <a:r>
              <a:rPr lang="fr-FR" dirty="0"/>
              <a:t>L’importance des mathématiques dans notre société: au cœur de nombreux métiers..</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4</a:t>
            </a:fld>
            <a:endParaRPr lang="fr-FR"/>
          </a:p>
        </p:txBody>
      </p:sp>
    </p:spTree>
    <p:extLst>
      <p:ext uri="{BB962C8B-B14F-4D97-AF65-F5344CB8AC3E}">
        <p14:creationId xmlns:p14="http://schemas.microsoft.com/office/powerpoint/2010/main" val="1605506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3200" dirty="0"/>
              <a:t>Recherche de 1979</a:t>
            </a:r>
          </a:p>
          <a:p>
            <a:endParaRPr lang="fr-FR" dirty="0"/>
          </a:p>
          <a:p>
            <a:r>
              <a:rPr lang="fr-FR" dirty="0"/>
              <a:t>Résultats similaires en remontant jusqu’en 1957</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5</a:t>
            </a:fld>
            <a:endParaRPr lang="fr-FR"/>
          </a:p>
        </p:txBody>
      </p:sp>
    </p:spTree>
    <p:extLst>
      <p:ext uri="{BB962C8B-B14F-4D97-AF65-F5344CB8AC3E}">
        <p14:creationId xmlns:p14="http://schemas.microsoft.com/office/powerpoint/2010/main" val="4035760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6</a:t>
            </a:fld>
            <a:endParaRPr lang="fr-FR"/>
          </a:p>
        </p:txBody>
      </p:sp>
    </p:spTree>
    <p:extLst>
      <p:ext uri="{BB962C8B-B14F-4D97-AF65-F5344CB8AC3E}">
        <p14:creationId xmlns:p14="http://schemas.microsoft.com/office/powerpoint/2010/main" val="3113441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À noter: baisse légère en multiplication, et dans la résolution de problèmes du type posés dans les années 20 !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7</a:t>
            </a:fld>
            <a:endParaRPr lang="fr-FR"/>
          </a:p>
        </p:txBody>
      </p:sp>
    </p:spTree>
    <p:extLst>
      <p:ext uri="{BB962C8B-B14F-4D97-AF65-F5344CB8AC3E}">
        <p14:creationId xmlns:p14="http://schemas.microsoft.com/office/powerpoint/2010/main" val="369557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France pas participé en 2011</a:t>
            </a:r>
          </a:p>
          <a:p>
            <a:r>
              <a:rPr lang="fr-FR" dirty="0"/>
              <a:t>PISA 25 puis 26</a:t>
            </a:r>
            <a:r>
              <a:rPr lang="fr-FR" baseline="30000" dirty="0"/>
              <a:t>ème</a:t>
            </a:r>
            <a:r>
              <a:rPr lang="fr-FR" dirty="0"/>
              <a:t> position</a:t>
            </a:r>
          </a:p>
          <a:p>
            <a:r>
              <a:rPr lang="fr-FR" dirty="0" err="1"/>
              <a:t>TimSS</a:t>
            </a:r>
            <a:r>
              <a:rPr lang="fr-FR" dirty="0"/>
              <a:t>: </a:t>
            </a:r>
            <a:r>
              <a:rPr lang="fr-FR" dirty="0" err="1"/>
              <a:t>criticable</a:t>
            </a:r>
            <a:r>
              <a:rPr lang="fr-FR" dirty="0"/>
              <a:t> (</a:t>
            </a:r>
            <a:r>
              <a:rPr lang="fr-FR" dirty="0" err="1"/>
              <a:t>cf</a:t>
            </a:r>
            <a:r>
              <a:rPr lang="fr-FR" dirty="0"/>
              <a:t> analyse de </a:t>
            </a:r>
            <a:r>
              <a:rPr lang="fr-FR" dirty="0" err="1"/>
              <a:t>Brissiaud</a:t>
            </a:r>
            <a:r>
              <a:rPr lang="fr-FR" dirty="0"/>
              <a:t>) mais toutefois intéressant et révélateur</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8</a:t>
            </a:fld>
            <a:endParaRPr lang="fr-FR"/>
          </a:p>
        </p:txBody>
      </p:sp>
    </p:spTree>
    <p:extLst>
      <p:ext uri="{BB962C8B-B14F-4D97-AF65-F5344CB8AC3E}">
        <p14:creationId xmlns:p14="http://schemas.microsoft.com/office/powerpoint/2010/main" val="3534289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place de la France est marquante et pose question.</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9</a:t>
            </a:fld>
            <a:endParaRPr lang="fr-FR"/>
          </a:p>
        </p:txBody>
      </p:sp>
    </p:spTree>
    <p:extLst>
      <p:ext uri="{BB962C8B-B14F-4D97-AF65-F5344CB8AC3E}">
        <p14:creationId xmlns:p14="http://schemas.microsoft.com/office/powerpoint/2010/main" val="4279351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Timss</a:t>
            </a:r>
            <a:r>
              <a:rPr lang="fr-FR" dirty="0"/>
              <a:t> interroge plusieurs autres points : </a:t>
            </a:r>
          </a:p>
          <a:p>
            <a:r>
              <a:rPr lang="fr-FR" dirty="0"/>
              <a:t>-notre capacité à former de bons /très bons élèves</a:t>
            </a:r>
          </a:p>
          <a:p>
            <a:pPr marL="171450" indent="-171450">
              <a:buFontTx/>
              <a:buChar char="-"/>
            </a:pPr>
            <a:r>
              <a:rPr lang="fr-FR" dirty="0"/>
              <a:t>Nombre d’heures annuelles d’enseignement</a:t>
            </a:r>
          </a:p>
          <a:p>
            <a:pPr marL="0" indent="0">
              <a:buFontTx/>
              <a:buNone/>
            </a:pPr>
            <a:r>
              <a:rPr lang="fr-FR" dirty="0"/>
              <a:t>MAIS AUSSI voir dans TIMSS la question des temps de formation reçus par les enseignants en France…</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10</a:t>
            </a:fld>
            <a:endParaRPr lang="fr-FR"/>
          </a:p>
        </p:txBody>
      </p:sp>
    </p:spTree>
    <p:extLst>
      <p:ext uri="{BB962C8B-B14F-4D97-AF65-F5344CB8AC3E}">
        <p14:creationId xmlns:p14="http://schemas.microsoft.com/office/powerpoint/2010/main" val="3959370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http://cache.media.education.gouv.fr/file/2015/25/2/depp-ni-2015-18-cedre-2014-mathematiques-ecole_422252.pdf</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11</a:t>
            </a:fld>
            <a:endParaRPr lang="fr-FR"/>
          </a:p>
        </p:txBody>
      </p:sp>
    </p:spTree>
    <p:extLst>
      <p:ext uri="{BB962C8B-B14F-4D97-AF65-F5344CB8AC3E}">
        <p14:creationId xmlns:p14="http://schemas.microsoft.com/office/powerpoint/2010/main" val="2337613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sym typeface="Wingdings" panose="05000000000000000000" pitchFamily="2" charset="2"/>
              </a:rPr>
              <a:t> </a:t>
            </a:r>
            <a:r>
              <a:rPr lang="fr-FR" sz="1200" dirty="0">
                <a:solidFill>
                  <a:schemeClr val="tx1"/>
                </a:solidFill>
              </a:rPr>
              <a:t>42,4 % des élèves ont une maîtrise fragile des mathématiques, voire de grandes difficultés.</a:t>
            </a:r>
          </a:p>
          <a:p>
            <a:r>
              <a:rPr lang="fr-FR" dirty="0"/>
              <a:t>Ce chiffre a augmenté depuis l’évaluation précédente…</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12</a:t>
            </a:fld>
            <a:endParaRPr lang="fr-FR"/>
          </a:p>
        </p:txBody>
      </p:sp>
    </p:spTree>
    <p:extLst>
      <p:ext uri="{BB962C8B-B14F-4D97-AF65-F5344CB8AC3E}">
        <p14:creationId xmlns:p14="http://schemas.microsoft.com/office/powerpoint/2010/main" val="387180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 écarts ciblés et inquiétants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13</a:t>
            </a:fld>
            <a:endParaRPr lang="fr-FR"/>
          </a:p>
        </p:txBody>
      </p:sp>
    </p:spTree>
    <p:extLst>
      <p:ext uri="{BB962C8B-B14F-4D97-AF65-F5344CB8AC3E}">
        <p14:creationId xmlns:p14="http://schemas.microsoft.com/office/powerpoint/2010/main" val="328630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 document de très grande qualité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14</a:t>
            </a:fld>
            <a:endParaRPr lang="fr-FR"/>
          </a:p>
        </p:txBody>
      </p:sp>
    </p:spTree>
    <p:extLst>
      <p:ext uri="{BB962C8B-B14F-4D97-AF65-F5344CB8AC3E}">
        <p14:creationId xmlns:p14="http://schemas.microsoft.com/office/powerpoint/2010/main" val="494927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Importance d’avoir une analyse fine et non superficielle…</a:t>
            </a:r>
          </a:p>
          <a:p>
            <a:r>
              <a:rPr lang="fr-FR" dirty="0"/>
              <a:t>Les élèves sur fichiers/manuels sont parfois « formatés » et répondre à un type d’exercices et semblent performants alors que le sens n’est pas là…</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15</a:t>
            </a:fld>
            <a:endParaRPr lang="fr-FR"/>
          </a:p>
        </p:txBody>
      </p:sp>
    </p:spTree>
    <p:extLst>
      <p:ext uri="{BB962C8B-B14F-4D97-AF65-F5344CB8AC3E}">
        <p14:creationId xmlns:p14="http://schemas.microsoft.com/office/powerpoint/2010/main" val="3696061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Tableau à commenter éventuellement ?</a:t>
            </a:r>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18</a:t>
            </a:fld>
            <a:endParaRPr lang="fr-FR"/>
          </a:p>
        </p:txBody>
      </p:sp>
    </p:spTree>
    <p:extLst>
      <p:ext uri="{BB962C8B-B14F-4D97-AF65-F5344CB8AC3E}">
        <p14:creationId xmlns:p14="http://schemas.microsoft.com/office/powerpoint/2010/main" val="2542776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Tableau à commenter éventuellement ?</a:t>
            </a: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19</a:t>
            </a:fld>
            <a:endParaRPr lang="fr-FR"/>
          </a:p>
        </p:txBody>
      </p:sp>
    </p:spTree>
    <p:extLst>
      <p:ext uri="{BB962C8B-B14F-4D97-AF65-F5344CB8AC3E}">
        <p14:creationId xmlns:p14="http://schemas.microsoft.com/office/powerpoint/2010/main" val="3224693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Tableau à commenter éventuellement ?</a:t>
            </a:r>
          </a:p>
          <a:p>
            <a:endParaRPr lang="fr-FR" dirty="0"/>
          </a:p>
        </p:txBody>
      </p:sp>
      <p:sp>
        <p:nvSpPr>
          <p:cNvPr id="4" name="Espace réservé du numéro de diapositive 3"/>
          <p:cNvSpPr>
            <a:spLocks noGrp="1"/>
          </p:cNvSpPr>
          <p:nvPr>
            <p:ph type="sldNum" sz="quarter" idx="10"/>
          </p:nvPr>
        </p:nvSpPr>
        <p:spPr/>
        <p:txBody>
          <a:bodyPr/>
          <a:lstStyle/>
          <a:p>
            <a:fld id="{1DAF092E-8DCE-4D41-B093-C1F789EF4599}" type="slidenum">
              <a:rPr lang="fr-FR" smtClean="0"/>
              <a:t>20</a:t>
            </a:fld>
            <a:endParaRPr lang="fr-FR"/>
          </a:p>
        </p:txBody>
      </p:sp>
    </p:spTree>
    <p:extLst>
      <p:ext uri="{BB962C8B-B14F-4D97-AF65-F5344CB8AC3E}">
        <p14:creationId xmlns:p14="http://schemas.microsoft.com/office/powerpoint/2010/main" val="1774991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CFC8BB3-32B0-4B00-99E2-A3B868F057AF}"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EF56E8E-BF68-42B0-AE6E-4F9E3DDD53C3}" type="slidenum">
              <a:rPr lang="fr-FR" smtClean="0"/>
              <a:t>‹N°›</a:t>
            </a:fld>
            <a:endParaRPr lang="fr-FR"/>
          </a:p>
        </p:txBody>
      </p:sp>
    </p:spTree>
    <p:extLst>
      <p:ext uri="{BB962C8B-B14F-4D97-AF65-F5344CB8AC3E}">
        <p14:creationId xmlns:p14="http://schemas.microsoft.com/office/powerpoint/2010/main" val="245604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63E5DD-B6EC-491D-A1C2-DEC808C55BB0}"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225128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CFC8BB3-32B0-4B00-99E2-A3B868F057AF}"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EF56E8E-BF68-42B0-AE6E-4F9E3DDD53C3}" type="slidenum">
              <a:rPr lang="fr-FR" smtClean="0"/>
              <a:t>‹N°›</a:t>
            </a:fld>
            <a:endParaRPr lang="fr-FR"/>
          </a:p>
        </p:txBody>
      </p:sp>
    </p:spTree>
    <p:extLst>
      <p:ext uri="{BB962C8B-B14F-4D97-AF65-F5344CB8AC3E}">
        <p14:creationId xmlns:p14="http://schemas.microsoft.com/office/powerpoint/2010/main" val="303192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A63E5DD-B6EC-491D-A1C2-DEC808C55BB0}" type="datetimeFigureOut">
              <a:rPr lang="fr-FR" smtClean="0"/>
              <a:t>09/03/2018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83945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A63E5DD-B6EC-491D-A1C2-DEC808C55BB0}" type="datetimeFigureOut">
              <a:rPr lang="fr-FR" smtClean="0"/>
              <a:t>09/03/2018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334673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A63E5DD-B6EC-491D-A1C2-DEC808C55BB0}" type="datetimeFigureOut">
              <a:rPr lang="fr-FR" smtClean="0"/>
              <a:t>09/03/2018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391181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63E5DD-B6EC-491D-A1C2-DEC808C55BB0}" type="datetimeFigureOut">
              <a:rPr lang="fr-FR" smtClean="0"/>
              <a:t>09/03/2018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408241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A63E5DD-B6EC-491D-A1C2-DEC808C55BB0}" type="datetimeFigureOut">
              <a:rPr lang="fr-FR" smtClean="0"/>
              <a:t>09/03/2018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165885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A63E5DD-B6EC-491D-A1C2-DEC808C55BB0}" type="datetimeFigureOut">
              <a:rPr lang="fr-FR" smtClean="0"/>
              <a:t>09/03/2018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14130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63E5DD-B6EC-491D-A1C2-DEC808C55BB0}"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414712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A63E5DD-B6EC-491D-A1C2-DEC808C55BB0}" type="datetimeFigureOut">
              <a:rPr lang="fr-FR" smtClean="0"/>
              <a:t>09/03/2018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4E98786-C593-46FB-822E-27BCD058F5AF}" type="slidenum">
              <a:rPr lang="fr-FR" smtClean="0"/>
              <a:t>‹N°›</a:t>
            </a:fld>
            <a:endParaRPr lang="fr-FR"/>
          </a:p>
        </p:txBody>
      </p:sp>
    </p:spTree>
    <p:extLst>
      <p:ext uri="{BB962C8B-B14F-4D97-AF65-F5344CB8AC3E}">
        <p14:creationId xmlns:p14="http://schemas.microsoft.com/office/powerpoint/2010/main" val="164103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Deux images avec légende">
    <p:spTree>
      <p:nvGrpSpPr>
        <p:cNvPr id="1" name=""/>
        <p:cNvGrpSpPr/>
        <p:nvPr/>
      </p:nvGrpSpPr>
      <p:grpSpPr>
        <a:xfrm>
          <a:off x="0" y="0"/>
          <a:ext cx="0" cy="0"/>
          <a:chOff x="0" y="0"/>
          <a:chExt cx="0" cy="0"/>
        </a:xfrm>
      </p:grpSpPr>
      <p:sp>
        <p:nvSpPr>
          <p:cNvPr id="15" name="Espace réservé d’image 14"/>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rtl="0">
              <a:buNone/>
              <a:defRPr/>
            </a:lvl1pPr>
          </a:lstStyle>
          <a:p>
            <a:pPr rtl="0"/>
            <a:r>
              <a:rPr lang="fr-FR"/>
              <a:t>Cliquez sur l'icône pour ajouter une image</a:t>
            </a:r>
            <a:endParaRPr lang="fr-FR" dirty="0"/>
          </a:p>
        </p:txBody>
      </p:sp>
      <p:sp>
        <p:nvSpPr>
          <p:cNvPr id="19" name="Espace réservé d’image 18"/>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rtlCol="0">
            <a:noAutofit/>
          </a:bodyPr>
          <a:lstStyle>
            <a:lvl1pPr marL="0" indent="0" algn="ctr" rtl="0">
              <a:buNone/>
              <a:defRPr/>
            </a:lvl1pPr>
          </a:lstStyle>
          <a:p>
            <a:pPr rtl="0"/>
            <a:r>
              <a:rPr lang="fr-FR"/>
              <a:t>Cliquez sur l'icône pour ajouter une image</a:t>
            </a:r>
            <a:endParaRPr lang="fr-FR" dirty="0"/>
          </a:p>
        </p:txBody>
      </p:sp>
      <p:sp>
        <p:nvSpPr>
          <p:cNvPr id="17" name="Espace réservé du texte 16"/>
          <p:cNvSpPr>
            <a:spLocks noGrp="1"/>
          </p:cNvSpPr>
          <p:nvPr>
            <p:ph type="body" sz="quarter" idx="14"/>
          </p:nvPr>
        </p:nvSpPr>
        <p:spPr>
          <a:xfrm>
            <a:off x="1028581" y="5305425"/>
            <a:ext cx="3566160" cy="1097280"/>
          </a:xfrm>
        </p:spPr>
        <p:txBody>
          <a:bodyPr rtlCol="0">
            <a:normAutofit/>
          </a:bodyPr>
          <a:lstStyle>
            <a:lvl1pPr marL="0" indent="0" algn="l" rtl="0">
              <a:buNone/>
              <a:defRPr sz="1800"/>
            </a:lvl1pPr>
            <a:lvl2pPr marL="0" indent="0" algn="l" rtl="0">
              <a:spcBef>
                <a:spcPts val="1200"/>
              </a:spcBef>
              <a:buNone/>
              <a:defRPr sz="1800"/>
            </a:lvl2pPr>
            <a:lvl3pPr marL="0" indent="0" algn="l" rtl="0">
              <a:spcBef>
                <a:spcPts val="1200"/>
              </a:spcBef>
              <a:buNone/>
              <a:defRPr sz="1800"/>
            </a:lvl3pPr>
            <a:lvl4pPr marL="0" indent="0" algn="l" rtl="0">
              <a:spcBef>
                <a:spcPts val="1200"/>
              </a:spcBef>
              <a:buNone/>
              <a:defRPr sz="1800"/>
            </a:lvl4pPr>
            <a:lvl5pPr marL="0" indent="0" algn="l" rtl="0">
              <a:spcBef>
                <a:spcPts val="1200"/>
              </a:spcBef>
              <a:buNone/>
              <a:defRPr sz="1800"/>
            </a:lvl5pPr>
          </a:lstStyle>
          <a:p>
            <a:pPr lvl="0" rtl="0"/>
            <a:r>
              <a:rPr lang="fr-FR"/>
              <a:t>Modifiez les styles du texte du masque</a:t>
            </a:r>
          </a:p>
        </p:txBody>
      </p:sp>
      <p:sp>
        <p:nvSpPr>
          <p:cNvPr id="20" name="Espace réservé du texte 16"/>
          <p:cNvSpPr>
            <a:spLocks noGrp="1"/>
          </p:cNvSpPr>
          <p:nvPr>
            <p:ph type="body" sz="quarter" idx="16"/>
          </p:nvPr>
        </p:nvSpPr>
        <p:spPr>
          <a:xfrm>
            <a:off x="5566714" y="5305425"/>
            <a:ext cx="3566160" cy="1097280"/>
          </a:xfrm>
        </p:spPr>
        <p:txBody>
          <a:bodyPr rtlCol="0">
            <a:normAutofit/>
          </a:bodyPr>
          <a:lstStyle>
            <a:lvl1pPr marL="0" indent="0" algn="l" rtl="0">
              <a:buNone/>
              <a:defRPr sz="1800"/>
            </a:lvl1pPr>
            <a:lvl2pPr marL="0" indent="0" algn="l" rtl="0">
              <a:spcBef>
                <a:spcPts val="1200"/>
              </a:spcBef>
              <a:buNone/>
              <a:defRPr sz="1800"/>
            </a:lvl2pPr>
            <a:lvl3pPr marL="0" indent="0" algn="l" rtl="0">
              <a:spcBef>
                <a:spcPts val="1200"/>
              </a:spcBef>
              <a:buNone/>
              <a:defRPr sz="1800"/>
            </a:lvl3pPr>
            <a:lvl4pPr marL="0" indent="0" algn="l" rtl="0">
              <a:spcBef>
                <a:spcPts val="1200"/>
              </a:spcBef>
              <a:buNone/>
              <a:defRPr sz="1800"/>
            </a:lvl4pPr>
            <a:lvl5pPr marL="0" indent="0" algn="l" rtl="0">
              <a:spcBef>
                <a:spcPts val="1200"/>
              </a:spcBef>
              <a:buNone/>
              <a:defRPr sz="1800"/>
            </a:lvl5pPr>
          </a:lstStyle>
          <a:p>
            <a:pPr lvl="0" rtl="0"/>
            <a:r>
              <a:rPr lang="fr-FR"/>
              <a:t>Modifiez les styles du texte du masque</a:t>
            </a:r>
          </a:p>
        </p:txBody>
      </p:sp>
    </p:spTree>
    <p:extLst>
      <p:ext uri="{BB962C8B-B14F-4D97-AF65-F5344CB8AC3E}">
        <p14:creationId xmlns:p14="http://schemas.microsoft.com/office/powerpoint/2010/main" val="2831110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63E5DD-B6EC-491D-A1C2-DEC808C55BB0}" type="datetimeFigureOut">
              <a:rPr lang="fr-FR" smtClean="0"/>
              <a:t>09/03/2018</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98786-C593-46FB-822E-27BCD058F5AF}" type="slidenum">
              <a:rPr lang="fr-FR" smtClean="0"/>
              <a:t>‹N°›</a:t>
            </a:fld>
            <a:endParaRPr lang="fr-FR"/>
          </a:p>
        </p:txBody>
      </p:sp>
    </p:spTree>
    <p:extLst>
      <p:ext uri="{BB962C8B-B14F-4D97-AF65-F5344CB8AC3E}">
        <p14:creationId xmlns:p14="http://schemas.microsoft.com/office/powerpoint/2010/main" val="239358689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
        <p:nvSpPr>
          <p:cNvPr id="5" name="Rectangle 4"/>
          <p:cNvSpPr/>
          <p:nvPr/>
        </p:nvSpPr>
        <p:spPr>
          <a:xfrm>
            <a:off x="3458817" y="3816626"/>
            <a:ext cx="914400" cy="3445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2F40413C-D470-45B9-8F46-A29B1BC9D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6" y="236196"/>
            <a:ext cx="12263751" cy="6385608"/>
          </a:xfrm>
          <a:prstGeom prst="rect">
            <a:avLst/>
          </a:prstGeom>
        </p:spPr>
      </p:pic>
    </p:spTree>
    <p:extLst>
      <p:ext uri="{BB962C8B-B14F-4D97-AF65-F5344CB8AC3E}">
        <p14:creationId xmlns:p14="http://schemas.microsoft.com/office/powerpoint/2010/main" val="75080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152357" y="533400"/>
            <a:ext cx="9861452" cy="1905000"/>
          </a:xfrm>
        </p:spPr>
        <p:txBody>
          <a:bodyPr>
            <a:normAutofit/>
          </a:bodyPr>
          <a:lstStyle/>
          <a:p>
            <a:r>
              <a:rPr lang="fr-FR" sz="8800" b="1" dirty="0">
                <a:latin typeface="Arial" panose="020B0604020202020204" pitchFamily="34" charset="0"/>
                <a:cs typeface="Arial" panose="020B0604020202020204" pitchFamily="34" charset="0"/>
              </a:rPr>
              <a:t>Etat des lieux</a:t>
            </a:r>
            <a:endParaRPr lang="fr-FR" sz="8800" b="1" dirty="0"/>
          </a:p>
        </p:txBody>
      </p:sp>
      <p:sp>
        <p:nvSpPr>
          <p:cNvPr id="5" name="Espace réservé du texte 4"/>
          <p:cNvSpPr>
            <a:spLocks noGrp="1"/>
          </p:cNvSpPr>
          <p:nvPr>
            <p:ph type="body" idx="1"/>
          </p:nvPr>
        </p:nvSpPr>
        <p:spPr/>
        <p:txBody>
          <a:bodyPr/>
          <a:lstStyle/>
          <a:p>
            <a:endParaRPr lang="fr-FR" dirty="0"/>
          </a:p>
        </p:txBody>
      </p:sp>
      <p:pic>
        <p:nvPicPr>
          <p:cNvPr id="6" name="Image 5">
            <a:extLst>
              <a:ext uri="{FF2B5EF4-FFF2-40B4-BE49-F238E27FC236}">
                <a16:creationId xmlns:a16="http://schemas.microsoft.com/office/drawing/2014/main" id="{0651D927-4BF0-4806-A8EE-BA1197B938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3968" y="3101325"/>
            <a:ext cx="2869841" cy="3453968"/>
          </a:xfrm>
          <a:prstGeom prst="rect">
            <a:avLst/>
          </a:prstGeom>
        </p:spPr>
      </p:pic>
    </p:spTree>
    <p:extLst>
      <p:ext uri="{BB962C8B-B14F-4D97-AF65-F5344CB8AC3E}">
        <p14:creationId xmlns:p14="http://schemas.microsoft.com/office/powerpoint/2010/main" val="4264572354"/>
      </p:ext>
    </p:extLst>
  </p:cSld>
  <p:clrMapOvr>
    <a:masterClrMapping/>
  </p:clrMapOvr>
  <mc:AlternateContent xmlns:mc="http://schemas.openxmlformats.org/markup-compatibility/2006" xmlns:p14="http://schemas.microsoft.com/office/powerpoint/2010/main">
    <mc:Choice Requires="p14">
      <p:transition spd="med" p14:dur="700" advTm="9163">
        <p:fade/>
      </p:transition>
    </mc:Choice>
    <mc:Fallback xmlns="">
      <p:transition spd="med" advTm="9163">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E25B1-3D8D-45AF-97D7-7B9365F4F867}"/>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87F97B20-D794-43E9-97F5-E4BBF78E4D3D}"/>
              </a:ext>
            </a:extLst>
          </p:cNvPr>
          <p:cNvSpPr>
            <a:spLocks noGrp="1"/>
          </p:cNvSpPr>
          <p:nvPr>
            <p:ph type="body" idx="1"/>
          </p:nvPr>
        </p:nvSpPr>
        <p:spPr/>
        <p:txBody>
          <a:bodyPr/>
          <a:lstStyle/>
          <a:p>
            <a:endParaRPr lang="fr-FR"/>
          </a:p>
        </p:txBody>
      </p:sp>
      <p:pic>
        <p:nvPicPr>
          <p:cNvPr id="4" name="Bande Annonce Comment j'ai détesté les maths ">
            <a:hlinkClick r:id="" action="ppaction://media"/>
            <a:extLst>
              <a:ext uri="{FF2B5EF4-FFF2-40B4-BE49-F238E27FC236}">
                <a16:creationId xmlns:a16="http://schemas.microsoft.com/office/drawing/2014/main" id="{60370971-F1E7-4DC4-B481-2BB52364F77F}"/>
              </a:ext>
            </a:extLst>
          </p:cNvPr>
          <p:cNvPicPr>
            <a:picLocks noChangeAspect="1"/>
          </p:cNvPicPr>
          <p:nvPr>
            <a:videoFile r:link="rId2"/>
            <p:custDataLst>
              <p:tags r:id="rId3"/>
            </p:custDataLst>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604431" y="50670"/>
            <a:ext cx="10970437" cy="6170871"/>
          </a:xfrm>
          <a:prstGeom prst="rect">
            <a:avLst/>
          </a:prstGeom>
        </p:spPr>
      </p:pic>
    </p:spTree>
    <p:extLst>
      <p:ext uri="{BB962C8B-B14F-4D97-AF65-F5344CB8AC3E}">
        <p14:creationId xmlns:p14="http://schemas.microsoft.com/office/powerpoint/2010/main" val="2034179862"/>
      </p:ext>
    </p:extLst>
  </p:cSld>
  <p:clrMapOvr>
    <a:masterClrMapping/>
  </p:clrMapOvr>
  <mc:AlternateContent xmlns:mc="http://schemas.openxmlformats.org/markup-compatibility/2006" xmlns:p14="http://schemas.microsoft.com/office/powerpoint/2010/main">
    <mc:Choice Requires="p14">
      <p:transition spd="med" p14:dur="700" advTm="81200">
        <p:fade/>
      </p:transition>
    </mc:Choice>
    <mc:Fallback xmlns="">
      <p:transition spd="med" advTm="812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05AE35-2AB1-42B0-A08E-D2053050629C}"/>
              </a:ext>
            </a:extLst>
          </p:cNvPr>
          <p:cNvSpPr>
            <a:spLocks noGrp="1"/>
          </p:cNvSpPr>
          <p:nvPr>
            <p:ph type="title"/>
          </p:nvPr>
        </p:nvSpPr>
        <p:spPr>
          <a:xfrm>
            <a:off x="426813" y="316659"/>
            <a:ext cx="10515600" cy="1432361"/>
          </a:xfrm>
        </p:spPr>
        <p:txBody>
          <a:bodyPr/>
          <a:lstStyle/>
          <a:p>
            <a:r>
              <a:rPr lang="fr-FR" dirty="0"/>
              <a:t>Qu’en retenir ?</a:t>
            </a:r>
          </a:p>
        </p:txBody>
      </p:sp>
      <p:sp>
        <p:nvSpPr>
          <p:cNvPr id="3" name="Espace réservé du texte 2">
            <a:extLst>
              <a:ext uri="{FF2B5EF4-FFF2-40B4-BE49-F238E27FC236}">
                <a16:creationId xmlns:a16="http://schemas.microsoft.com/office/drawing/2014/main" id="{97543D25-4CD7-4921-8B19-B418C7985952}"/>
              </a:ext>
            </a:extLst>
          </p:cNvPr>
          <p:cNvSpPr>
            <a:spLocks noGrp="1"/>
          </p:cNvSpPr>
          <p:nvPr>
            <p:ph type="body" idx="1"/>
          </p:nvPr>
        </p:nvSpPr>
        <p:spPr>
          <a:xfrm>
            <a:off x="208655" y="2614325"/>
            <a:ext cx="11138795" cy="3475325"/>
          </a:xfrm>
        </p:spPr>
        <p:txBody>
          <a:bodyPr>
            <a:normAutofit/>
          </a:bodyPr>
          <a:lstStyle/>
          <a:p>
            <a:pPr marL="342900" indent="-342900">
              <a:buFontTx/>
              <a:buChar char="-"/>
            </a:pPr>
            <a:r>
              <a:rPr lang="fr-FR" sz="3600" dirty="0"/>
              <a:t>Le rapport aux mathématiques des élèves</a:t>
            </a:r>
          </a:p>
          <a:p>
            <a:pPr marL="342900" indent="-342900">
              <a:buFontTx/>
              <a:buChar char="-"/>
            </a:pPr>
            <a:r>
              <a:rPr lang="fr-FR" sz="3600" dirty="0"/>
              <a:t>L’anxiété</a:t>
            </a:r>
          </a:p>
          <a:p>
            <a:pPr marL="342900" indent="-342900">
              <a:buFontTx/>
              <a:buChar char="-"/>
            </a:pPr>
            <a:r>
              <a:rPr lang="fr-FR" sz="3600" dirty="0"/>
              <a:t>L’importance des mathématiques dans notre société</a:t>
            </a:r>
          </a:p>
        </p:txBody>
      </p:sp>
    </p:spTree>
    <p:custDataLst>
      <p:tags r:id="rId1"/>
    </p:custDataLst>
    <p:extLst>
      <p:ext uri="{BB962C8B-B14F-4D97-AF65-F5344CB8AC3E}">
        <p14:creationId xmlns:p14="http://schemas.microsoft.com/office/powerpoint/2010/main" val="2638677294"/>
      </p:ext>
    </p:extLst>
  </p:cSld>
  <p:clrMapOvr>
    <a:masterClrMapping/>
  </p:clrMapOvr>
  <mc:AlternateContent xmlns:mc="http://schemas.openxmlformats.org/markup-compatibility/2006" xmlns:p14="http://schemas.microsoft.com/office/powerpoint/2010/main">
    <mc:Choice Requires="p14">
      <p:transition spd="med" p14:dur="700" advTm="32240">
        <p:fade/>
      </p:transition>
    </mc:Choice>
    <mc:Fallback xmlns="">
      <p:transition spd="med" advTm="3224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9046346A-EB2B-4D44-A3A5-46F56768D986}"/>
              </a:ext>
            </a:extLst>
          </p:cNvPr>
          <p:cNvSpPr txBox="1"/>
          <p:nvPr/>
        </p:nvSpPr>
        <p:spPr>
          <a:xfrm>
            <a:off x="793204" y="681797"/>
            <a:ext cx="10257183" cy="5262979"/>
          </a:xfrm>
          <a:prstGeom prst="rect">
            <a:avLst/>
          </a:prstGeom>
          <a:noFill/>
        </p:spPr>
        <p:txBody>
          <a:bodyPr wrap="square" rtlCol="0">
            <a:spAutoFit/>
          </a:bodyPr>
          <a:lstStyle/>
          <a:p>
            <a:r>
              <a:rPr lang="fr-FR" sz="2800" b="1" dirty="0"/>
              <a:t>Extraits de Colomb Jacques, Richard Jean-François. Enquête sur l'enseignement des mathématiques à l'école élémentaire. In: Revue française de pédagogie</a:t>
            </a:r>
          </a:p>
          <a:p>
            <a:endParaRPr lang="fr-FR" sz="2800" b="1" dirty="0"/>
          </a:p>
          <a:p>
            <a:r>
              <a:rPr lang="fr-FR" sz="2800" b="1" dirty="0"/>
              <a:t> </a:t>
            </a:r>
            <a:r>
              <a:rPr lang="fr-FR" sz="3200" dirty="0"/>
              <a:t>« C’est une idée très largement répandue que les enfants de l’école élémentaire aujourd’hui ne savent plus calculer. »</a:t>
            </a:r>
          </a:p>
          <a:p>
            <a:endParaRPr lang="fr-FR" sz="3200" dirty="0"/>
          </a:p>
          <a:p>
            <a:r>
              <a:rPr lang="fr-FR" sz="3200" dirty="0"/>
              <a:t>« En ce qui concerne les opérations arithmétiques, </a:t>
            </a:r>
            <a:r>
              <a:rPr lang="fr-FR" sz="3200" i="1" dirty="0"/>
              <a:t>en CE2, </a:t>
            </a:r>
            <a:r>
              <a:rPr lang="fr-FR" sz="3200" dirty="0"/>
              <a:t>l’addition est la seule opération qui soit bien maitrisée. La soustraction, la multiplication et la division posent des difficultés pour une bonne moitié des élèves »</a:t>
            </a:r>
          </a:p>
        </p:txBody>
      </p:sp>
    </p:spTree>
    <p:custDataLst>
      <p:tags r:id="rId1"/>
    </p:custDataLst>
    <p:extLst>
      <p:ext uri="{BB962C8B-B14F-4D97-AF65-F5344CB8AC3E}">
        <p14:creationId xmlns:p14="http://schemas.microsoft.com/office/powerpoint/2010/main" val="4195732655"/>
      </p:ext>
    </p:extLst>
  </p:cSld>
  <p:clrMapOvr>
    <a:masterClrMapping/>
  </p:clrMapOvr>
  <mc:AlternateContent xmlns:mc="http://schemas.openxmlformats.org/markup-compatibility/2006" xmlns:p14="http://schemas.microsoft.com/office/powerpoint/2010/main">
    <mc:Choice Requires="p14">
      <p:transition spd="med" p14:dur="700" advTm="66177">
        <p:fade/>
      </p:transition>
    </mc:Choice>
    <mc:Fallback xmlns="">
      <p:transition spd="med" advTm="6617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500"/>
                                        <p:tgtEl>
                                          <p:spTgt spid="1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4" end="4"/>
                                            </p:txEl>
                                          </p:spTgt>
                                        </p:tgtEl>
                                        <p:attrNameLst>
                                          <p:attrName>style.visibility</p:attrName>
                                        </p:attrNameLst>
                                      </p:cBhvr>
                                      <p:to>
                                        <p:strVal val="visible"/>
                                      </p:to>
                                    </p:set>
                                    <p:animEffect transition="in" filter="fade">
                                      <p:cBhvr>
                                        <p:cTn id="12"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96AECD-3D3A-4D47-9197-176C8177C0C3}"/>
              </a:ext>
            </a:extLst>
          </p:cNvPr>
          <p:cNvSpPr>
            <a:spLocks noGrp="1"/>
          </p:cNvSpPr>
          <p:nvPr>
            <p:ph type="title"/>
          </p:nvPr>
        </p:nvSpPr>
        <p:spPr>
          <a:xfrm>
            <a:off x="457499" y="3429000"/>
            <a:ext cx="10883516" cy="3376836"/>
          </a:xfrm>
        </p:spPr>
        <p:txBody>
          <a:bodyPr>
            <a:noAutofit/>
          </a:bodyPr>
          <a:lstStyle/>
          <a:p>
            <a:r>
              <a:rPr lang="fr-FR" sz="3200" dirty="0"/>
              <a:t>Parmi les résultats de la seconde enquête internationale sur l'enseignement des mathématiques, conduite dans 20 pays par</a:t>
            </a:r>
            <a:br>
              <a:rPr lang="fr-FR" sz="3200" dirty="0"/>
            </a:br>
            <a:r>
              <a:rPr lang="fr-FR" sz="3200" dirty="0"/>
              <a:t>l'IEA, sont évoqués deux thèmes. Le premier montre que la France est, en ce qui concerne les résultats en mathématiques,</a:t>
            </a:r>
            <a:br>
              <a:rPr lang="fr-FR" sz="3200" dirty="0"/>
            </a:br>
            <a:r>
              <a:rPr lang="fr-FR" sz="3200" dirty="0"/>
              <a:t>dans </a:t>
            </a:r>
            <a:r>
              <a:rPr lang="fr-FR" sz="3200" b="1" dirty="0"/>
              <a:t>une situation favorable dans le contexte international,</a:t>
            </a:r>
            <a:r>
              <a:rPr lang="fr-FR" sz="3200" dirty="0"/>
              <a:t> et que les résultats des pays ayant procédé à la première enquête</a:t>
            </a:r>
            <a:br>
              <a:rPr lang="fr-FR" sz="3200" dirty="0"/>
            </a:br>
            <a:r>
              <a:rPr lang="fr-FR" sz="3200" dirty="0"/>
              <a:t>dans les années 60 ont progressé, particulièrement en France. </a:t>
            </a:r>
            <a:endParaRPr lang="fr-FR" dirty="0"/>
          </a:p>
        </p:txBody>
      </p:sp>
      <p:pic>
        <p:nvPicPr>
          <p:cNvPr id="5" name="Image 4">
            <a:extLst>
              <a:ext uri="{FF2B5EF4-FFF2-40B4-BE49-F238E27FC236}">
                <a16:creationId xmlns:a16="http://schemas.microsoft.com/office/drawing/2014/main" id="{4C3553AB-4316-4D85-B14A-81EA2082FBC7}"/>
              </a:ext>
            </a:extLst>
          </p:cNvPr>
          <p:cNvPicPr>
            <a:picLocks noChangeAspect="1"/>
          </p:cNvPicPr>
          <p:nvPr/>
        </p:nvPicPr>
        <p:blipFill>
          <a:blip r:embed="rId3"/>
          <a:stretch>
            <a:fillRect/>
          </a:stretch>
        </p:blipFill>
        <p:spPr>
          <a:xfrm>
            <a:off x="-6350" y="212945"/>
            <a:ext cx="12192000" cy="2234461"/>
          </a:xfrm>
          <a:prstGeom prst="rect">
            <a:avLst/>
          </a:prstGeom>
        </p:spPr>
      </p:pic>
      <p:pic>
        <p:nvPicPr>
          <p:cNvPr id="6" name="Image 5">
            <a:extLst>
              <a:ext uri="{FF2B5EF4-FFF2-40B4-BE49-F238E27FC236}">
                <a16:creationId xmlns:a16="http://schemas.microsoft.com/office/drawing/2014/main" id="{5F5B84B3-FA0B-4B5B-831D-6393765B8B0D}"/>
              </a:ext>
            </a:extLst>
          </p:cNvPr>
          <p:cNvPicPr>
            <a:picLocks noChangeAspect="1"/>
          </p:cNvPicPr>
          <p:nvPr/>
        </p:nvPicPr>
        <p:blipFill>
          <a:blip r:embed="rId4"/>
          <a:stretch>
            <a:fillRect/>
          </a:stretch>
        </p:blipFill>
        <p:spPr>
          <a:xfrm>
            <a:off x="-6350" y="2447406"/>
            <a:ext cx="12192000" cy="801485"/>
          </a:xfrm>
          <a:prstGeom prst="rect">
            <a:avLst/>
          </a:prstGeom>
        </p:spPr>
      </p:pic>
    </p:spTree>
    <p:extLst>
      <p:ext uri="{BB962C8B-B14F-4D97-AF65-F5344CB8AC3E}">
        <p14:creationId xmlns:p14="http://schemas.microsoft.com/office/powerpoint/2010/main" val="3979088870"/>
      </p:ext>
    </p:extLst>
  </p:cSld>
  <p:clrMapOvr>
    <a:masterClrMapping/>
  </p:clrMapOvr>
  <mc:AlternateContent xmlns:mc="http://schemas.openxmlformats.org/markup-compatibility/2006" xmlns:p14="http://schemas.microsoft.com/office/powerpoint/2010/main">
    <mc:Choice Requires="p14">
      <p:transition spd="med" p14:dur="700" advTm="22326">
        <p:fade/>
      </p:transition>
    </mc:Choice>
    <mc:Fallback xmlns="">
      <p:transition spd="med" advTm="22326">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8105FD-4D4C-48B1-909C-01E693048817}"/>
              </a:ext>
            </a:extLst>
          </p:cNvPr>
          <p:cNvSpPr>
            <a:spLocks noGrp="1"/>
          </p:cNvSpPr>
          <p:nvPr>
            <p:ph type="title"/>
          </p:nvPr>
        </p:nvSpPr>
        <p:spPr>
          <a:xfrm>
            <a:off x="6922438" y="1709738"/>
            <a:ext cx="4425012" cy="2852737"/>
          </a:xfrm>
        </p:spPr>
        <p:txBody>
          <a:bodyPr/>
          <a:lstStyle/>
          <a:p>
            <a:endParaRPr lang="fr-FR" dirty="0"/>
          </a:p>
        </p:txBody>
      </p:sp>
      <p:sp>
        <p:nvSpPr>
          <p:cNvPr id="3" name="Espace réservé du texte 2">
            <a:extLst>
              <a:ext uri="{FF2B5EF4-FFF2-40B4-BE49-F238E27FC236}">
                <a16:creationId xmlns:a16="http://schemas.microsoft.com/office/drawing/2014/main" id="{DD7D9330-B196-4CC7-8EF3-E4EFB3BECFDC}"/>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5811A96E-58DD-410F-B0D5-BC4B5CCD3585}"/>
              </a:ext>
            </a:extLst>
          </p:cNvPr>
          <p:cNvPicPr>
            <a:picLocks noChangeAspect="1"/>
          </p:cNvPicPr>
          <p:nvPr/>
        </p:nvPicPr>
        <p:blipFill>
          <a:blip r:embed="rId3"/>
          <a:stretch>
            <a:fillRect/>
          </a:stretch>
        </p:blipFill>
        <p:spPr>
          <a:xfrm>
            <a:off x="0" y="-79781"/>
            <a:ext cx="6976991" cy="7174051"/>
          </a:xfrm>
          <a:prstGeom prst="rect">
            <a:avLst/>
          </a:prstGeom>
        </p:spPr>
      </p:pic>
    </p:spTree>
    <p:extLst>
      <p:ext uri="{BB962C8B-B14F-4D97-AF65-F5344CB8AC3E}">
        <p14:creationId xmlns:p14="http://schemas.microsoft.com/office/powerpoint/2010/main" val="1478330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01D8FFF-0280-40AA-8A78-E8ED3F54230A}"/>
              </a:ext>
            </a:extLst>
          </p:cNvPr>
          <p:cNvPicPr>
            <a:picLocks noChangeAspect="1"/>
          </p:cNvPicPr>
          <p:nvPr/>
        </p:nvPicPr>
        <p:blipFill>
          <a:blip r:embed="rId3"/>
          <a:stretch>
            <a:fillRect/>
          </a:stretch>
        </p:blipFill>
        <p:spPr>
          <a:xfrm>
            <a:off x="327389" y="1333787"/>
            <a:ext cx="11323258" cy="3466813"/>
          </a:xfrm>
          <a:prstGeom prst="rect">
            <a:avLst/>
          </a:prstGeom>
        </p:spPr>
      </p:pic>
    </p:spTree>
    <p:extLst>
      <p:ext uri="{BB962C8B-B14F-4D97-AF65-F5344CB8AC3E}">
        <p14:creationId xmlns:p14="http://schemas.microsoft.com/office/powerpoint/2010/main" val="169980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48FB0D0-8CA0-49E9-A0A3-915237C9794B}"/>
              </a:ext>
            </a:extLst>
          </p:cNvPr>
          <p:cNvPicPr>
            <a:picLocks noChangeAspect="1"/>
          </p:cNvPicPr>
          <p:nvPr/>
        </p:nvPicPr>
        <p:blipFill>
          <a:blip r:embed="rId3"/>
          <a:stretch>
            <a:fillRect/>
          </a:stretch>
        </p:blipFill>
        <p:spPr>
          <a:xfrm>
            <a:off x="2120979" y="0"/>
            <a:ext cx="6200842" cy="6661716"/>
          </a:xfrm>
          <a:prstGeom prst="rect">
            <a:avLst/>
          </a:prstGeom>
        </p:spPr>
      </p:pic>
    </p:spTree>
    <p:extLst>
      <p:ext uri="{BB962C8B-B14F-4D97-AF65-F5344CB8AC3E}">
        <p14:creationId xmlns:p14="http://schemas.microsoft.com/office/powerpoint/2010/main" val="331712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275D273-E49F-415F-9686-0B8E44597F53}"/>
              </a:ext>
            </a:extLst>
          </p:cNvPr>
          <p:cNvPicPr>
            <a:picLocks noChangeAspect="1"/>
          </p:cNvPicPr>
          <p:nvPr/>
        </p:nvPicPr>
        <p:blipFill>
          <a:blip r:embed="rId3"/>
          <a:stretch>
            <a:fillRect/>
          </a:stretch>
        </p:blipFill>
        <p:spPr>
          <a:xfrm>
            <a:off x="179092" y="288959"/>
            <a:ext cx="11554415" cy="2714591"/>
          </a:xfrm>
          <a:prstGeom prst="rect">
            <a:avLst/>
          </a:prstGeom>
        </p:spPr>
      </p:pic>
      <p:pic>
        <p:nvPicPr>
          <p:cNvPr id="7" name="Image 6">
            <a:extLst>
              <a:ext uri="{FF2B5EF4-FFF2-40B4-BE49-F238E27FC236}">
                <a16:creationId xmlns:a16="http://schemas.microsoft.com/office/drawing/2014/main" id="{EB98CF06-1411-4743-898C-52970725C7B5}"/>
              </a:ext>
            </a:extLst>
          </p:cNvPr>
          <p:cNvPicPr>
            <a:picLocks noChangeAspect="1"/>
          </p:cNvPicPr>
          <p:nvPr/>
        </p:nvPicPr>
        <p:blipFill>
          <a:blip r:embed="rId4"/>
          <a:stretch>
            <a:fillRect/>
          </a:stretch>
        </p:blipFill>
        <p:spPr>
          <a:xfrm>
            <a:off x="1756019" y="3473643"/>
            <a:ext cx="7972181" cy="4109982"/>
          </a:xfrm>
          <a:prstGeom prst="rect">
            <a:avLst/>
          </a:prstGeom>
        </p:spPr>
      </p:pic>
    </p:spTree>
    <p:extLst>
      <p:ext uri="{BB962C8B-B14F-4D97-AF65-F5344CB8AC3E}">
        <p14:creationId xmlns:p14="http://schemas.microsoft.com/office/powerpoint/2010/main" val="32239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D263747-A33A-4BDC-B6B7-AC1142C33E85}"/>
              </a:ext>
            </a:extLst>
          </p:cNvPr>
          <p:cNvPicPr>
            <a:picLocks noChangeAspect="1"/>
          </p:cNvPicPr>
          <p:nvPr/>
        </p:nvPicPr>
        <p:blipFill>
          <a:blip r:embed="rId3"/>
          <a:stretch>
            <a:fillRect/>
          </a:stretch>
        </p:blipFill>
        <p:spPr>
          <a:xfrm>
            <a:off x="0" y="0"/>
            <a:ext cx="12192000" cy="6763902"/>
          </a:xfrm>
          <a:prstGeom prst="rect">
            <a:avLst/>
          </a:prstGeom>
        </p:spPr>
      </p:pic>
      <p:sp>
        <p:nvSpPr>
          <p:cNvPr id="3" name="Espace réservé du texte 2">
            <a:extLst>
              <a:ext uri="{FF2B5EF4-FFF2-40B4-BE49-F238E27FC236}">
                <a16:creationId xmlns:a16="http://schemas.microsoft.com/office/drawing/2014/main" id="{244C46AE-8FCF-480E-BF06-A212A6B3EFA0}"/>
              </a:ext>
            </a:extLst>
          </p:cNvPr>
          <p:cNvSpPr>
            <a:spLocks noGrp="1"/>
          </p:cNvSpPr>
          <p:nvPr>
            <p:ph type="body" idx="1"/>
          </p:nvPr>
        </p:nvSpPr>
        <p:spPr>
          <a:xfrm>
            <a:off x="85887" y="5002812"/>
            <a:ext cx="12020225" cy="1819768"/>
          </a:xfrm>
          <a:solidFill>
            <a:schemeClr val="bg1">
              <a:lumMod val="95000"/>
            </a:schemeClr>
          </a:solidFill>
        </p:spPr>
        <p:txBody>
          <a:bodyPr>
            <a:normAutofit fontScale="92500" lnSpcReduction="20000"/>
          </a:bodyPr>
          <a:lstStyle/>
          <a:p>
            <a:r>
              <a:rPr lang="fr-FR" sz="3600" dirty="0">
                <a:solidFill>
                  <a:schemeClr val="tx1"/>
                </a:solidFill>
                <a:sym typeface="Wingdings" panose="05000000000000000000" pitchFamily="2" charset="2"/>
              </a:rPr>
              <a:t> </a:t>
            </a:r>
            <a:r>
              <a:rPr lang="fr-FR" sz="3600" dirty="0">
                <a:solidFill>
                  <a:schemeClr val="tx1"/>
                </a:solidFill>
              </a:rPr>
              <a:t>Pourcentage d’élèves en difficultés augmente entre 2008 et 2014 (+1,3%)</a:t>
            </a:r>
          </a:p>
          <a:p>
            <a:r>
              <a:rPr lang="fr-FR" sz="3600" dirty="0">
                <a:solidFill>
                  <a:schemeClr val="tx1"/>
                </a:solidFill>
                <a:sym typeface="Wingdings" panose="05000000000000000000" pitchFamily="2" charset="2"/>
              </a:rPr>
              <a:t> </a:t>
            </a:r>
            <a:r>
              <a:rPr lang="fr-FR" sz="3600" dirty="0">
                <a:solidFill>
                  <a:schemeClr val="tx1"/>
                </a:solidFill>
              </a:rPr>
              <a:t>42,4 % des élèves ont une maîtrise fragile des mathématiques, voire de grandes difficultés.</a:t>
            </a:r>
          </a:p>
        </p:txBody>
      </p:sp>
    </p:spTree>
    <p:extLst>
      <p:ext uri="{BB962C8B-B14F-4D97-AF65-F5344CB8AC3E}">
        <p14:creationId xmlns:p14="http://schemas.microsoft.com/office/powerpoint/2010/main" val="247121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1CBCAD-5D16-4D75-9F20-A139AA6CA6F0}"/>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68DECFC0-276F-4FE2-87F4-EDDF8AD5300E}"/>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CB85ADD9-0D97-4320-8699-6CB27CC3B939}"/>
              </a:ext>
            </a:extLst>
          </p:cNvPr>
          <p:cNvPicPr>
            <a:picLocks noChangeAspect="1"/>
          </p:cNvPicPr>
          <p:nvPr/>
        </p:nvPicPr>
        <p:blipFill>
          <a:blip r:embed="rId3"/>
          <a:stretch>
            <a:fillRect/>
          </a:stretch>
        </p:blipFill>
        <p:spPr>
          <a:xfrm>
            <a:off x="1265780" y="0"/>
            <a:ext cx="9660439" cy="6858000"/>
          </a:xfrm>
          <a:prstGeom prst="rect">
            <a:avLst/>
          </a:prstGeom>
        </p:spPr>
      </p:pic>
    </p:spTree>
    <p:extLst>
      <p:ext uri="{BB962C8B-B14F-4D97-AF65-F5344CB8AC3E}">
        <p14:creationId xmlns:p14="http://schemas.microsoft.com/office/powerpoint/2010/main" val="5288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D9A3A5-14A0-4F7C-91F9-2B37674D7C0E}"/>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DA0B1408-0F44-480B-9D3F-7B9DFEB95A10}"/>
              </a:ext>
            </a:extLst>
          </p:cNvPr>
          <p:cNvSpPr>
            <a:spLocks noGrp="1"/>
          </p:cNvSpPr>
          <p:nvPr>
            <p:ph type="body" idx="1"/>
          </p:nvPr>
        </p:nvSpPr>
        <p:spPr/>
        <p:txBody>
          <a:bodyPr/>
          <a:lstStyle/>
          <a:p>
            <a:endParaRPr lang="fr-FR"/>
          </a:p>
        </p:txBody>
      </p:sp>
      <p:pic>
        <p:nvPicPr>
          <p:cNvPr id="5" name="Image 4">
            <a:extLst>
              <a:ext uri="{FF2B5EF4-FFF2-40B4-BE49-F238E27FC236}">
                <a16:creationId xmlns:a16="http://schemas.microsoft.com/office/drawing/2014/main" id="{B8A2515D-8F3C-4071-BB01-8A90B6CC9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42862"/>
            <a:ext cx="6096000" cy="6772275"/>
          </a:xfrm>
          <a:prstGeom prst="rect">
            <a:avLst/>
          </a:prstGeom>
        </p:spPr>
      </p:pic>
      <p:sp>
        <p:nvSpPr>
          <p:cNvPr id="6" name="Rectangle 5">
            <a:extLst>
              <a:ext uri="{FF2B5EF4-FFF2-40B4-BE49-F238E27FC236}">
                <a16:creationId xmlns:a16="http://schemas.microsoft.com/office/drawing/2014/main" id="{C9171953-28FF-49D5-92A8-E685E44C2188}"/>
              </a:ext>
            </a:extLst>
          </p:cNvPr>
          <p:cNvSpPr/>
          <p:nvPr/>
        </p:nvSpPr>
        <p:spPr>
          <a:xfrm>
            <a:off x="3068456" y="1466722"/>
            <a:ext cx="3694422" cy="49708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3600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662C1-8D17-4091-86C1-3094D1DDC97F}"/>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AD0F1F02-9584-4BD8-84E7-EE59E513F80D}"/>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FF2FEC78-B2E9-490B-A523-71748347ACDE}"/>
              </a:ext>
            </a:extLst>
          </p:cNvPr>
          <p:cNvPicPr>
            <a:picLocks noChangeAspect="1"/>
          </p:cNvPicPr>
          <p:nvPr/>
        </p:nvPicPr>
        <p:blipFill>
          <a:blip r:embed="rId3"/>
          <a:stretch>
            <a:fillRect/>
          </a:stretch>
        </p:blipFill>
        <p:spPr>
          <a:xfrm>
            <a:off x="1308948" y="0"/>
            <a:ext cx="9574103" cy="6858000"/>
          </a:xfrm>
          <a:prstGeom prst="rect">
            <a:avLst/>
          </a:prstGeom>
        </p:spPr>
      </p:pic>
    </p:spTree>
    <p:extLst>
      <p:ext uri="{BB962C8B-B14F-4D97-AF65-F5344CB8AC3E}">
        <p14:creationId xmlns:p14="http://schemas.microsoft.com/office/powerpoint/2010/main" val="372354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432933-3481-4FE1-A815-8B7F2B85BF39}"/>
              </a:ext>
            </a:extLst>
          </p:cNvPr>
          <p:cNvSpPr>
            <a:spLocks noGrp="1"/>
          </p:cNvSpPr>
          <p:nvPr>
            <p:ph type="title"/>
          </p:nvPr>
        </p:nvSpPr>
        <p:spPr>
          <a:xfrm>
            <a:off x="966862" y="1451987"/>
            <a:ext cx="10515600" cy="1782165"/>
          </a:xfrm>
        </p:spPr>
        <p:txBody>
          <a:bodyPr>
            <a:normAutofit fontScale="90000"/>
          </a:bodyPr>
          <a:lstStyle/>
          <a:p>
            <a:r>
              <a:rPr lang="fr-FR" sz="3600" dirty="0"/>
              <a:t>Autrement dit, un quart des élèves (respectivement un tiers) arrivant en sixième hors éducation prioritaire</a:t>
            </a:r>
            <a:br>
              <a:rPr lang="fr-FR" sz="3600" dirty="0"/>
            </a:br>
            <a:r>
              <a:rPr lang="fr-FR" sz="3600" dirty="0"/>
              <a:t>(respectivement en éducation prioritaire) ne savent pas écrire un « grand nombre »</a:t>
            </a:r>
            <a:endParaRPr lang="fr-FR" dirty="0"/>
          </a:p>
        </p:txBody>
      </p:sp>
      <p:sp>
        <p:nvSpPr>
          <p:cNvPr id="4" name="Rectangle 3">
            <a:extLst>
              <a:ext uri="{FF2B5EF4-FFF2-40B4-BE49-F238E27FC236}">
                <a16:creationId xmlns:a16="http://schemas.microsoft.com/office/drawing/2014/main" id="{D1DCF179-E261-415C-9BA7-145BDC8B6480}"/>
              </a:ext>
            </a:extLst>
          </p:cNvPr>
          <p:cNvSpPr/>
          <p:nvPr/>
        </p:nvSpPr>
        <p:spPr>
          <a:xfrm>
            <a:off x="1040654" y="3945327"/>
            <a:ext cx="10368016" cy="2062103"/>
          </a:xfrm>
          <a:prstGeom prst="rect">
            <a:avLst/>
          </a:prstGeom>
        </p:spPr>
        <p:txBody>
          <a:bodyPr wrap="square">
            <a:spAutoFit/>
          </a:bodyPr>
          <a:lstStyle/>
          <a:p>
            <a:r>
              <a:rPr lang="fr-FR" sz="3200" dirty="0"/>
              <a:t>A l'arrivée en 6ème, moins d'un élève sur deux réussit à passer d'une représentation à une autre pour un nombre décimal (de l'écriture décimale à une écriture fractionnaire et vice-versa)</a:t>
            </a:r>
          </a:p>
        </p:txBody>
      </p:sp>
      <p:sp>
        <p:nvSpPr>
          <p:cNvPr id="5" name="ZoneTexte 4">
            <a:extLst>
              <a:ext uri="{FF2B5EF4-FFF2-40B4-BE49-F238E27FC236}">
                <a16:creationId xmlns:a16="http://schemas.microsoft.com/office/drawing/2014/main" id="{AA8BAE1E-8AFB-4EB1-8DF1-19B13064F045}"/>
              </a:ext>
            </a:extLst>
          </p:cNvPr>
          <p:cNvSpPr txBox="1"/>
          <p:nvPr/>
        </p:nvSpPr>
        <p:spPr>
          <a:xfrm>
            <a:off x="1040654" y="282298"/>
            <a:ext cx="4648264" cy="646331"/>
          </a:xfrm>
          <a:prstGeom prst="rect">
            <a:avLst/>
          </a:prstGeom>
          <a:noFill/>
        </p:spPr>
        <p:txBody>
          <a:bodyPr wrap="square" rtlCol="0">
            <a:spAutoFit/>
          </a:bodyPr>
          <a:lstStyle/>
          <a:p>
            <a:r>
              <a:rPr lang="fr-FR" sz="3600" b="1" dirty="0"/>
              <a:t>Extraits:</a:t>
            </a:r>
          </a:p>
        </p:txBody>
      </p:sp>
    </p:spTree>
    <p:extLst>
      <p:ext uri="{BB962C8B-B14F-4D97-AF65-F5344CB8AC3E}">
        <p14:creationId xmlns:p14="http://schemas.microsoft.com/office/powerpoint/2010/main" val="110711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ED2620B-7CFE-4FBA-9332-3C630C4226C7}"/>
              </a:ext>
            </a:extLst>
          </p:cNvPr>
          <p:cNvSpPr>
            <a:spLocks noGrp="1"/>
          </p:cNvSpPr>
          <p:nvPr>
            <p:ph type="body" idx="1"/>
          </p:nvPr>
        </p:nvSpPr>
        <p:spPr>
          <a:xfrm>
            <a:off x="831850" y="1086235"/>
            <a:ext cx="10515600" cy="5003416"/>
          </a:xfrm>
        </p:spPr>
        <p:txBody>
          <a:bodyPr>
            <a:normAutofit/>
          </a:bodyPr>
          <a:lstStyle/>
          <a:p>
            <a:r>
              <a:rPr lang="fr-FR" sz="3300" dirty="0">
                <a:solidFill>
                  <a:schemeClr val="tx1"/>
                </a:solidFill>
              </a:rPr>
              <a:t>La multiplication par 10, 100, d'un nombre entier n'est pas une difficulté pour les élèves puisque la procédure consistant à ajouter des zéros permet de donner un résultat correct ; les taux de réussite aux items correspondants sont alors supérieurs à 90 %. </a:t>
            </a:r>
          </a:p>
          <a:p>
            <a:r>
              <a:rPr lang="fr-FR" sz="3300" dirty="0">
                <a:solidFill>
                  <a:schemeClr val="tx1"/>
                </a:solidFill>
              </a:rPr>
              <a:t> </a:t>
            </a:r>
          </a:p>
          <a:p>
            <a:r>
              <a:rPr lang="fr-FR" sz="3300" dirty="0">
                <a:solidFill>
                  <a:schemeClr val="tx1"/>
                </a:solidFill>
              </a:rPr>
              <a:t>En revanche, multiplier par 10, 100,un nombre décimal dont la partie décimale comporte autant ou plus de chiffres que de zéros dans 10, 100, est une difficulté pour un tiers des élèves</a:t>
            </a:r>
          </a:p>
          <a:p>
            <a:endParaRPr lang="fr-FR" dirty="0"/>
          </a:p>
        </p:txBody>
      </p:sp>
    </p:spTree>
    <p:extLst>
      <p:ext uri="{BB962C8B-B14F-4D97-AF65-F5344CB8AC3E}">
        <p14:creationId xmlns:p14="http://schemas.microsoft.com/office/powerpoint/2010/main" val="187917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22A885-8487-4C86-A40A-95E4E3E7042E}"/>
              </a:ext>
            </a:extLst>
          </p:cNvPr>
          <p:cNvSpPr>
            <a:spLocks noGrp="1"/>
          </p:cNvSpPr>
          <p:nvPr>
            <p:ph type="body" idx="1"/>
          </p:nvPr>
        </p:nvSpPr>
        <p:spPr>
          <a:xfrm>
            <a:off x="831850" y="938949"/>
            <a:ext cx="10515600" cy="5150702"/>
          </a:xfrm>
        </p:spPr>
        <p:txBody>
          <a:bodyPr/>
          <a:lstStyle/>
          <a:p>
            <a:r>
              <a:rPr lang="fr-FR" sz="3200" dirty="0">
                <a:solidFill>
                  <a:schemeClr val="tx1"/>
                </a:solidFill>
              </a:rPr>
              <a:t>Les taux de réussite aux calculs mentaux sont peu élevés, voire très peu élevés.</a:t>
            </a:r>
          </a:p>
          <a:p>
            <a:endParaRPr lang="fr-FR" sz="3200" dirty="0">
              <a:solidFill>
                <a:schemeClr val="tx1"/>
              </a:solidFill>
            </a:endParaRPr>
          </a:p>
          <a:p>
            <a:r>
              <a:rPr lang="fr-FR" sz="3200" dirty="0">
                <a:solidFill>
                  <a:schemeClr val="tx1"/>
                </a:solidFill>
              </a:rPr>
              <a:t>Concernant le calcul posé, les évaluations en fin de CM2 à 20 ans d'intervalle montrent que la performance des élèves aux techniques opératoires posées a considérablement baissé en deux décennies</a:t>
            </a:r>
          </a:p>
          <a:p>
            <a:r>
              <a:rPr lang="fr-FR" sz="3200" dirty="0">
                <a:solidFill>
                  <a:schemeClr val="tx1"/>
                </a:solidFill>
              </a:rPr>
              <a:t>(écarts de 10 à 15% )</a:t>
            </a:r>
          </a:p>
          <a:p>
            <a:endParaRPr lang="fr-FR" dirty="0"/>
          </a:p>
        </p:txBody>
      </p:sp>
    </p:spTree>
    <p:extLst>
      <p:ext uri="{BB962C8B-B14F-4D97-AF65-F5344CB8AC3E}">
        <p14:creationId xmlns:p14="http://schemas.microsoft.com/office/powerpoint/2010/main" val="15336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9F1E8B-809D-4476-B8ED-4C769074992B}"/>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4DACC3BD-00B0-4CCD-B05B-7A1CD93ECC5B}"/>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406B9BFF-0237-4141-B290-76AEC469F18A}"/>
              </a:ext>
            </a:extLst>
          </p:cNvPr>
          <p:cNvPicPr>
            <a:picLocks noChangeAspect="1"/>
          </p:cNvPicPr>
          <p:nvPr/>
        </p:nvPicPr>
        <p:blipFill>
          <a:blip r:embed="rId3"/>
          <a:stretch>
            <a:fillRect/>
          </a:stretch>
        </p:blipFill>
        <p:spPr>
          <a:xfrm>
            <a:off x="0" y="501678"/>
            <a:ext cx="12192000" cy="5854643"/>
          </a:xfrm>
          <a:prstGeom prst="rect">
            <a:avLst/>
          </a:prstGeom>
        </p:spPr>
      </p:pic>
    </p:spTree>
    <p:extLst>
      <p:ext uri="{BB962C8B-B14F-4D97-AF65-F5344CB8AC3E}">
        <p14:creationId xmlns:p14="http://schemas.microsoft.com/office/powerpoint/2010/main" val="291751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DAF1B4-50B5-476D-8B17-4FDD527FB5D4}"/>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785B1B76-041C-4921-B79D-ECA5DD89BAEC}"/>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3A7ED6C2-EC78-4D28-AB18-9E71A82AFB86}"/>
              </a:ext>
            </a:extLst>
          </p:cNvPr>
          <p:cNvPicPr>
            <a:picLocks noChangeAspect="1"/>
          </p:cNvPicPr>
          <p:nvPr/>
        </p:nvPicPr>
        <p:blipFill>
          <a:blip r:embed="rId3"/>
          <a:stretch>
            <a:fillRect/>
          </a:stretch>
        </p:blipFill>
        <p:spPr>
          <a:xfrm>
            <a:off x="680545" y="0"/>
            <a:ext cx="10830910" cy="6858000"/>
          </a:xfrm>
          <a:prstGeom prst="rect">
            <a:avLst/>
          </a:prstGeom>
        </p:spPr>
      </p:pic>
    </p:spTree>
    <p:extLst>
      <p:ext uri="{BB962C8B-B14F-4D97-AF65-F5344CB8AC3E}">
        <p14:creationId xmlns:p14="http://schemas.microsoft.com/office/powerpoint/2010/main" val="241890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7F31DE-AFD1-4BC4-BC23-93BB4148067F}"/>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5426790C-8F7E-48F0-920C-F03E3FD1D902}"/>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17B6D5B8-BAC8-4D61-901E-B27CAFF633F4}"/>
              </a:ext>
            </a:extLst>
          </p:cNvPr>
          <p:cNvPicPr>
            <a:picLocks noChangeAspect="1"/>
          </p:cNvPicPr>
          <p:nvPr/>
        </p:nvPicPr>
        <p:blipFill>
          <a:blip r:embed="rId3"/>
          <a:stretch>
            <a:fillRect/>
          </a:stretch>
        </p:blipFill>
        <p:spPr>
          <a:xfrm>
            <a:off x="68325" y="0"/>
            <a:ext cx="12055350" cy="6858000"/>
          </a:xfrm>
          <a:prstGeom prst="rect">
            <a:avLst/>
          </a:prstGeom>
        </p:spPr>
      </p:pic>
    </p:spTree>
    <p:extLst>
      <p:ext uri="{BB962C8B-B14F-4D97-AF65-F5344CB8AC3E}">
        <p14:creationId xmlns:p14="http://schemas.microsoft.com/office/powerpoint/2010/main" val="263563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Diapositive 1 - &amp;quot;Conférence « Enseigner les  mathématiques au 21è s.» Semaine des mathématiques 2017&amp;quot;&quot;/&gt;&lt;property id=&quot;20307&quot; value=&quot;256&quot;/&gt;&lt;/object&gt;&lt;object type=&quot;3&quot; unique_id=&quot;10004&quot;&gt;&lt;property id=&quot;20148&quot; value=&quot;5&quot;/&gt;&lt;property id=&quot;20300&quot; value=&quot;Diapositive 2 - &amp;quot;Σ - SOMMAIRE&amp;quot;&quot;/&gt;&lt;property id=&quot;20307&quot; value=&quot;257&quot;/&gt;&lt;/object&gt;&lt;object type=&quot;3&quot; unique_id=&quot;10005&quot;&gt;&lt;property id=&quot;20148&quot; value=&quot;5&quot;/&gt;&lt;property id=&quot;20300&quot; value=&quot;Diapositive 6&quot;/&gt;&lt;property id=&quot;20307&quot; value=&quot;258&quot;/&gt;&lt;/object&gt;&lt;object type=&quot;3&quot; unique_id=&quot;10006&quot;&gt;&lt;property id=&quot;20148&quot; value=&quot;5&quot;/&gt;&lt;property id=&quot;20300&quot; value=&quot;Diapositive 15&quot;/&gt;&lt;property id=&quot;20307&quot; value=&quot;259&quot;/&gt;&lt;/object&gt;&lt;object type=&quot;3&quot; unique_id=&quot;10093&quot;&gt;&lt;property id=&quot;20148&quot; value=&quot;5&quot;/&gt;&lt;property id=&quot;20300&quot; value=&quot;Diapositive 3 - &amp;quot;Vous avez dit « maths » ? &amp;quot;&quot;/&gt;&lt;property id=&quot;20307&quot; value=&quot;315&quot;/&gt;&lt;/object&gt;&lt;object type=&quot;3&quot; unique_id=&quot;10094&quot;&gt;&lt;property id=&quot;20148&quot; value=&quot;5&quot;/&gt;&lt;property id=&quot;20300&quot; value=&quot;Diapositive 4&quot;/&gt;&lt;property id=&quot;20307&quot; value=&quot;303&quot;/&gt;&lt;/object&gt;&lt;object type=&quot;3&quot; unique_id=&quot;10095&quot;&gt;&lt;property id=&quot;20148&quot; value=&quot;5&quot;/&gt;&lt;property id=&quot;20300&quot; value=&quot;Diapositive 5&quot;/&gt;&lt;property id=&quot;20307&quot; value=&quot;320&quot;/&gt;&lt;/object&gt;&lt;object type=&quot;3&quot; unique_id=&quot;10096&quot;&gt;&lt;property id=&quot;20148&quot; value=&quot;5&quot;/&gt;&lt;property id=&quot;20300&quot; value=&quot;Diapositive 7&quot;/&gt;&lt;property id=&quot;20307&quot; value=&quot;304&quot;/&gt;&lt;/object&gt;&lt;object type=&quot;3&quot; unique_id=&quot;10097&quot;&gt;&lt;property id=&quot;20148&quot; value=&quot;5&quot;/&gt;&lt;property id=&quot;20300&quot; value=&quot;Diapositive 9 - &amp;quot;Constats&amp;quot;&quot;/&gt;&lt;property id=&quot;20307&quot; value=&quot;314&quot;/&gt;&lt;/object&gt;&lt;object type=&quot;3&quot; unique_id=&quot;10098&quot;&gt;&lt;property id=&quot;20148&quot; value=&quot;5&quot;/&gt;&lt;property id=&quot;20300&quot; value=&quot;Diapositive 10&quot;/&gt;&lt;property id=&quot;20307&quot; value=&quot;321&quot;/&gt;&lt;/object&gt;&lt;object type=&quot;3&quot; unique_id=&quot;10099&quot;&gt;&lt;property id=&quot;20148&quot; value=&quot;5&quot;/&gt;&lt;property id=&quot;20300&quot; value=&quot;Diapositive 11&quot;/&gt;&lt;property id=&quot;20307&quot; value=&quot;306&quot;/&gt;&lt;/object&gt;&lt;object type=&quot;3&quot; unique_id=&quot;10100&quot;&gt;&lt;property id=&quot;20148&quot; value=&quot;5&quot;/&gt;&lt;property id=&quot;20300&quot; value=&quot;Diapositive 12&quot;/&gt;&lt;property id=&quot;20307&quot; value=&quot;333&quot;/&gt;&lt;/object&gt;&lt;object type=&quot;3&quot; unique_id=&quot;10101&quot;&gt;&lt;property id=&quot;20148&quot; value=&quot;5&quot;/&gt;&lt;property id=&quot;20300&quot; value=&quot;Diapositive 8&quot;/&gt;&lt;property id=&quot;20307&quot; value=&quot;334&quot;/&gt;&lt;/object&gt;&lt;object type=&quot;3&quot; unique_id=&quot;10102&quot;&gt;&lt;property id=&quot;20148&quot; value=&quot;5&quot;/&gt;&lt;property id=&quot;20300&quot; value=&quot;Diapositive 13&quot;/&gt;&lt;property id=&quot;20307&quot; value=&quot;322&quot;/&gt;&lt;/object&gt;&lt;object type=&quot;3&quot; unique_id=&quot;10103&quot;&gt;&lt;property id=&quot;20148&quot; value=&quot;5&quot;/&gt;&lt;property id=&quot;20300&quot; value=&quot;Diapositive 14&quot;/&gt;&lt;property id=&quot;20307&quot; value=&quot;323&quot;/&gt;&lt;/object&gt;&lt;object type=&quot;3&quot; unique_id=&quot;10104&quot;&gt;&lt;property id=&quot;20148&quot; value=&quot;5&quot;/&gt;&lt;property id=&quot;20300&quot; value=&quot;Diapositive 16&quot;/&gt;&lt;property id=&quot;20307&quot; value=&quot;300&quot;/&gt;&lt;/object&gt;&lt;object type=&quot;3&quot; unique_id=&quot;10105&quot;&gt;&lt;property id=&quot;20148&quot; value=&quot;5&quot;/&gt;&lt;property id=&quot;20300&quot; value=&quot;Diapositive 17&quot;/&gt;&lt;property id=&quot;20307&quot; value=&quot;342&quot;/&gt;&lt;/object&gt;&lt;object type=&quot;3&quot; unique_id=&quot;10106&quot;&gt;&lt;property id=&quot;20148&quot; value=&quot;5&quot;/&gt;&lt;property id=&quot;20300&quot; value=&quot;Diapositive 18&quot;/&gt;&lt;property id=&quot;20307&quot; value=&quot;343&quot;/&gt;&lt;/object&gt;&lt;object type=&quot;3&quot; unique_id=&quot;10107&quot;&gt;&lt;property id=&quot;20148&quot; value=&quot;5&quot;/&gt;&lt;property id=&quot;20300&quot; value=&quot;Diapositive 19&quot;/&gt;&lt;property id=&quot;20307&quot; value=&quot;341&quot;/&gt;&lt;/object&gt;&lt;object type=&quot;3&quot; unique_id=&quot;10108&quot;&gt;&lt;property id=&quot;20148&quot; value=&quot;5&quot;/&gt;&lt;property id=&quot;20300&quot; value=&quot;Diapositive 20&quot;/&gt;&lt;property id=&quot;20307&quot; value=&quot;340&quot;/&gt;&lt;/object&gt;&lt;object type=&quot;3&quot; unique_id=&quot;10109&quot;&gt;&lt;property id=&quot;20148&quot; value=&quot;5&quot;/&gt;&lt;property id=&quot;20300&quot; value=&quot;Diapositive 21&quot;/&gt;&lt;property id=&quot;20307&quot; value=&quot;329&quot;/&gt;&lt;/object&gt;&lt;object type=&quot;3&quot; unique_id=&quot;10110&quot;&gt;&lt;property id=&quot;20148&quot; value=&quot;5&quot;/&gt;&lt;property id=&quot;20300&quot; value=&quot;Diapositive 22&quot;/&gt;&lt;property id=&quot;20307&quot; value=&quot;327&quot;/&gt;&lt;/object&gt;&lt;object type=&quot;3&quot; unique_id=&quot;10111&quot;&gt;&lt;property id=&quot;20148&quot; value=&quot;5&quot;/&gt;&lt;property id=&quot;20300&quot; value=&quot;Diapositive 23&quot;/&gt;&lt;property id=&quot;20307&quot; value=&quot;330&quot;/&gt;&lt;/object&gt;&lt;object type=&quot;3&quot; unique_id=&quot;10112&quot;&gt;&lt;property id=&quot;20148&quot; value=&quot;5&quot;/&gt;&lt;property id=&quot;20300&quot; value=&quot;Diapositive 24&quot;/&gt;&lt;property id=&quot;20307&quot; value=&quot;328&quot;/&gt;&lt;/object&gt;&lt;object type=&quot;3&quot; unique_id=&quot;10113&quot;&gt;&lt;property id=&quot;20148&quot; value=&quot;5&quot;/&gt;&lt;property id=&quot;20300&quot; value=&quot;Diapositive 25&quot;/&gt;&lt;property id=&quot;20307&quot; value=&quot;348&quot;/&gt;&lt;/object&gt;&lt;object type=&quot;3&quot; unique_id=&quot;10114&quot;&gt;&lt;property id=&quot;20148&quot; value=&quot;5&quot;/&gt;&lt;property id=&quot;20300&quot; value=&quot;Diapositive 26&quot;/&gt;&lt;property id=&quot;20307&quot; value=&quot;349&quot;/&gt;&lt;/object&gt;&lt;object type=&quot;3&quot; unique_id=&quot;10115&quot;&gt;&lt;property id=&quot;20148&quot; value=&quot;5&quot;/&gt;&lt;property id=&quot;20300&quot; value=&quot;Diapositive 27&quot;/&gt;&lt;property id=&quot;20307&quot; value=&quot;331&quot;/&gt;&lt;/object&gt;&lt;object type=&quot;3&quot; unique_id=&quot;10116&quot;&gt;&lt;property id=&quot;20148&quot; value=&quot;5&quot;/&gt;&lt;property id=&quot;20300&quot; value=&quot;Diapositive 28&quot;/&gt;&lt;property id=&quot;20307&quot; value=&quot;335&quot;/&gt;&lt;/object&gt;&lt;object type=&quot;3&quot; unique_id=&quot;10117&quot;&gt;&lt;property id=&quot;20148&quot; value=&quot;5&quot;/&gt;&lt;property id=&quot;20300&quot; value=&quot;Diapositive 31&quot;/&gt;&lt;property id=&quot;20307&quot; value=&quot;336&quot;/&gt;&lt;/object&gt;&lt;object type=&quot;3&quot; unique_id=&quot;10118&quot;&gt;&lt;property id=&quot;20148&quot; value=&quot;5&quot;/&gt;&lt;property id=&quot;20300&quot; value=&quot;Diapositive 32&quot;/&gt;&lt;property id=&quot;20307&quot; value=&quot;338&quot;/&gt;&lt;/object&gt;&lt;object type=&quot;3&quot; unique_id=&quot;10119&quot;&gt;&lt;property id=&quot;20148&quot; value=&quot;5&quot;/&gt;&lt;property id=&quot;20300&quot; value=&quot;Diapositive 30&quot;/&gt;&lt;property id=&quot;20307&quot; value=&quot;339&quot;/&gt;&lt;/object&gt;&lt;object type=&quot;3&quot; unique_id=&quot;10120&quot;&gt;&lt;property id=&quot;20148&quot; value=&quot;5&quot;/&gt;&lt;property id=&quot;20300&quot; value=&quot;Diapositive 33 - &amp;quot;Recommandations&amp;quot;&quot;/&gt;&lt;property id=&quot;20307&quot; value=&quot;316&quot;/&gt;&lt;/object&gt;&lt;object type=&quot;3&quot; unique_id=&quot;10121&quot;&gt;&lt;property id=&quot;20148&quot; value=&quot;5&quot;/&gt;&lt;property id=&quot;20300&quot; value=&quot;Diapositive 35&quot;/&gt;&lt;property id=&quot;20307&quot; value=&quot;344&quot;/&gt;&lt;/object&gt;&lt;object type=&quot;3&quot; unique_id=&quot;10122&quot;&gt;&lt;property id=&quot;20148&quot; value=&quot;5&quot;/&gt;&lt;property id=&quot;20300&quot; value=&quot;Diapositive 36&quot;/&gt;&lt;property id=&quot;20307&quot; value=&quot;345&quot;/&gt;&lt;/object&gt;&lt;object type=&quot;3&quot; unique_id=&quot;10123&quot;&gt;&lt;property id=&quot;20148&quot; value=&quot;5&quot;/&gt;&lt;property id=&quot;20300&quot; value=&quot;Diapositive 37&quot;/&gt;&lt;property id=&quot;20307&quot; value=&quot;346&quot;/&gt;&lt;/object&gt;&lt;object type=&quot;3&quot; unique_id=&quot;10124&quot;&gt;&lt;property id=&quot;20148&quot; value=&quot;5&quot;/&gt;&lt;property id=&quot;20300&quot; value=&quot;Diapositive 34&quot;/&gt;&lt;property id=&quot;20307&quot; value=&quot;347&quot;/&gt;&lt;/object&gt;&lt;object type=&quot;3&quot; unique_id=&quot;10125&quot;&gt;&lt;property id=&quot;20148&quot; value=&quot;5&quot;/&gt;&lt;property id=&quot;20300&quot; value=&quot;Diapositive 39 - &amp;quot;Principes&amp;quot;&quot;/&gt;&lt;property id=&quot;20307&quot; value=&quot;317&quot;/&gt;&lt;/object&gt;&lt;object type=&quot;3&quot; unique_id=&quot;10126&quot;&gt;&lt;property id=&quot;20148&quot; value=&quot;5&quot;/&gt;&lt;property id=&quot;20300&quot; value=&quot;Diapositive 41&quot;/&gt;&lt;property id=&quot;20307&quot; value=&quot;353&quot;/&gt;&lt;/object&gt;&lt;object type=&quot;3&quot; unique_id=&quot;10127&quot;&gt;&lt;property id=&quot;20148&quot; value=&quot;5&quot;/&gt;&lt;property id=&quot;20300&quot; value=&quot;Diapositive 42 - &amp;quot;Exemples&amp;quot;&quot;/&gt;&lt;property id=&quot;20307&quot; value=&quot;318&quot;/&gt;&lt;/object&gt;&lt;object type=&quot;3&quot; unique_id=&quot;10128&quot;&gt;&lt;property id=&quot;20148&quot; value=&quot;5&quot;/&gt;&lt;property id=&quot;20300&quot; value=&quot;Diapositive 43 - &amp;quot;Les outils&amp;quot;&quot;/&gt;&lt;property id=&quot;20307&quot; value=&quot;354&quot;/&gt;&lt;/object&gt;&lt;object type=&quot;3&quot; unique_id=&quot;10129&quot;&gt;&lt;property id=&quot;20148&quot; value=&quot;5&quot;/&gt;&lt;property id=&quot;20300&quot; value=&quot;Diapositive 44&quot;/&gt;&lt;property id=&quot;20307&quot; value=&quot;350&quot;/&gt;&lt;/object&gt;&lt;object type=&quot;3&quot; unique_id=&quot;10130&quot;&gt;&lt;property id=&quot;20148&quot; value=&quot;5&quot;/&gt;&lt;property id=&quot;20300&quot; value=&quot;Diapositive 45&quot;/&gt;&lt;property id=&quot;20307&quot; value=&quot;393&quot;/&gt;&lt;/object&gt;&lt;object type=&quot;3&quot; unique_id=&quot;10131&quot;&gt;&lt;property id=&quot;20148&quot; value=&quot;5&quot;/&gt;&lt;property id=&quot;20300&quot; value=&quot;Diapositive 48&quot;/&gt;&lt;property id=&quot;20307&quot; value=&quot;384&quot;/&gt;&lt;/object&gt;&lt;object type=&quot;3&quot; unique_id=&quot;10132&quot;&gt;&lt;property id=&quot;20148&quot; value=&quot;5&quot;/&gt;&lt;property id=&quot;20300&quot; value=&quot;Diapositive 56&quot;/&gt;&lt;property id=&quot;20307&quot; value=&quot;387&quot;/&gt;&lt;/object&gt;&lt;object type=&quot;3&quot; unique_id=&quot;10133&quot;&gt;&lt;property id=&quot;20148&quot; value=&quot;5&quot;/&gt;&lt;property id=&quot;20300&quot; value=&quot;Diapositive 49&quot;/&gt;&lt;property id=&quot;20307&quot; value=&quot;352&quot;/&gt;&lt;/object&gt;&lt;object type=&quot;3&quot; unique_id=&quot;10134&quot;&gt;&lt;property id=&quot;20148&quot; value=&quot;5&quot;/&gt;&lt;property id=&quot;20300&quot; value=&quot;Diapositive 47&quot;/&gt;&lt;property id=&quot;20307&quot; value=&quot;355&quot;/&gt;&lt;/object&gt;&lt;object type=&quot;3&quot; unique_id=&quot;10135&quot;&gt;&lt;property id=&quot;20148&quot; value=&quot;5&quot;/&gt;&lt;property id=&quot;20300&quot; value=&quot;Diapositive 50&quot;/&gt;&lt;property id=&quot;20307&quot; value=&quot;356&quot;/&gt;&lt;/object&gt;&lt;object type=&quot;3&quot; unique_id=&quot;10136&quot;&gt;&lt;property id=&quot;20148&quot; value=&quot;5&quot;/&gt;&lt;property id=&quot;20300&quot; value=&quot;Diapositive 53&quot;/&gt;&lt;property id=&quot;20307&quot; value=&quot;383&quot;/&gt;&lt;/object&gt;&lt;object type=&quot;3&quot; unique_id=&quot;10137&quot;&gt;&lt;property id=&quot;20148&quot; value=&quot;5&quot;/&gt;&lt;property id=&quot;20300&quot; value=&quot;Diapositive 52&quot;/&gt;&lt;property id=&quot;20307&quot; value=&quot;385&quot;/&gt;&lt;/object&gt;&lt;object type=&quot;3&quot; unique_id=&quot;10138&quot;&gt;&lt;property id=&quot;20148&quot; value=&quot;5&quot;/&gt;&lt;property id=&quot;20300&quot; value=&quot;Diapositive 59&quot;/&gt;&lt;property id=&quot;20307&quot; value=&quot;388&quot;/&gt;&lt;/object&gt;&lt;object type=&quot;3&quot; unique_id=&quot;10139&quot;&gt;&lt;property id=&quot;20148&quot; value=&quot;5&quot;/&gt;&lt;property id=&quot;20300&quot; value=&quot;Diapositive 58&quot;/&gt;&lt;property id=&quot;20307&quot; value=&quot;389&quot;/&gt;&lt;/object&gt;&lt;object type=&quot;3&quot; unique_id=&quot;10140&quot;&gt;&lt;property id=&quot;20148&quot; value=&quot;5&quot;/&gt;&lt;property id=&quot;20300&quot; value=&quot;Diapositive 62&quot;/&gt;&lt;property id=&quot;20307&quot; value=&quot;390&quot;/&gt;&lt;/object&gt;&lt;object type=&quot;3&quot; unique_id=&quot;10141&quot;&gt;&lt;property id=&quot;20148&quot; value=&quot;5&quot;/&gt;&lt;property id=&quot;20300&quot; value=&quot;Diapositive 61&quot;/&gt;&lt;property id=&quot;20307&quot; value=&quot;391&quot;/&gt;&lt;/object&gt;&lt;object type=&quot;3&quot; unique_id=&quot;10142&quot;&gt;&lt;property id=&quot;20148&quot; value=&quot;5&quot;/&gt;&lt;property id=&quot;20300&quot; value=&quot;Diapositive 63 - &amp;quot;D’autres activités&amp;quot;&quot;/&gt;&lt;property id=&quot;20307&quot; value=&quot;358&quot;/&gt;&lt;/object&gt;&lt;object type=&quot;3&quot; unique_id=&quot;10143&quot;&gt;&lt;property id=&quot;20148&quot; value=&quot;5&quot;/&gt;&lt;property id=&quot;20300&quot; value=&quot;Diapositive 64&quot;/&gt;&lt;property id=&quot;20307&quot; value=&quot;362&quot;/&gt;&lt;/object&gt;&lt;object type=&quot;3&quot; unique_id=&quot;10144&quot;&gt;&lt;property id=&quot;20148&quot; value=&quot;5&quot;/&gt;&lt;property id=&quot;20300&quot; value=&quot;Diapositive 65&quot;/&gt;&lt;property id=&quot;20307&quot; value=&quot;377&quot;/&gt;&lt;/object&gt;&lt;object type=&quot;3&quot; unique_id=&quot;10145&quot;&gt;&lt;property id=&quot;20148&quot; value=&quot;5&quot;/&gt;&lt;property id=&quot;20300&quot; value=&quot;Diapositive 67&quot;/&gt;&lt;property id=&quot;20307&quot; value=&quot;378&quot;/&gt;&lt;/object&gt;&lt;object type=&quot;3&quot; unique_id=&quot;10146&quot;&gt;&lt;property id=&quot;20148&quot; value=&quot;5&quot;/&gt;&lt;property id=&quot;20300&quot; value=&quot;Diapositive 68&quot;/&gt;&lt;property id=&quot;20307&quot; value=&quot;379&quot;/&gt;&lt;/object&gt;&lt;object type=&quot;3&quot; unique_id=&quot;10147&quot;&gt;&lt;property id=&quot;20148&quot; value=&quot;5&quot;/&gt;&lt;property id=&quot;20300&quot; value=&quot;Diapositive 69&quot;/&gt;&lt;property id=&quot;20307&quot; value=&quot;380&quot;/&gt;&lt;/object&gt;&lt;object type=&quot;3&quot; unique_id=&quot;10148&quot;&gt;&lt;property id=&quot;20148&quot; value=&quot;5&quot;/&gt;&lt;property id=&quot;20300&quot; value=&quot;Diapositive 71&quot;/&gt;&lt;property id=&quot;20307&quot; value=&quot;381&quot;/&gt;&lt;/object&gt;&lt;object type=&quot;3&quot; unique_id=&quot;10149&quot;&gt;&lt;property id=&quot;20148&quot; value=&quot;5&quot;/&gt;&lt;property id=&quot;20300&quot; value=&quot;Diapositive 73&quot;/&gt;&lt;property id=&quot;20307&quot; value=&quot;382&quot;/&gt;&lt;/object&gt;&lt;object type=&quot;3&quot; unique_id=&quot;10150&quot;&gt;&lt;property id=&quot;20148&quot; value=&quot;5&quot;/&gt;&lt;property id=&quot;20300&quot; value=&quot;Diapositive 74&quot;/&gt;&lt;property id=&quot;20307&quot; value=&quot;363&quot;/&gt;&lt;/object&gt;&lt;object type=&quot;3&quot; unique_id=&quot;10151&quot;&gt;&lt;property id=&quot;20148&quot; value=&quot;5&quot;/&gt;&lt;property id=&quot;20300&quot; value=&quot;Diapositive 75&quot;/&gt;&lt;property id=&quot;20307&quot; value=&quot;386&quot;/&gt;&lt;/object&gt;&lt;object type=&quot;3&quot; unique_id=&quot;10152&quot;&gt;&lt;property id=&quot;20148&quot; value=&quot;5&quot;/&gt;&lt;property id=&quot;20300&quot; value=&quot;Diapositive 76&quot;/&gt;&lt;property id=&quot;20307&quot; value=&quot;392&quot;/&gt;&lt;/object&gt;&lt;object type=&quot;3&quot; unique_id=&quot;10153&quot;&gt;&lt;property id=&quot;20148&quot; value=&quot;5&quot;/&gt;&lt;property id=&quot;20300&quot; value=&quot;Diapositive 77&quot;/&gt;&lt;property id=&quot;20307&quot; value=&quot;394&quot;/&gt;&lt;/object&gt;&lt;object type=&quot;3&quot; unique_id=&quot;10154&quot;&gt;&lt;property id=&quot;20148&quot; value=&quot;5&quot;/&gt;&lt;property id=&quot;20300&quot; value=&quot;Diapositive 79 - &amp;quot;Le numérique&amp;quot;&quot;/&gt;&lt;property id=&quot;20307&quot; value=&quot;359&quot;/&gt;&lt;/object&gt;&lt;object type=&quot;3&quot; unique_id=&quot;10155&quot;&gt;&lt;property id=&quot;20148&quot; value=&quot;5&quot;/&gt;&lt;property id=&quot;20300&quot; value=&quot;Diapositive 82&quot;/&gt;&lt;property id=&quot;20307&quot; value=&quot;364&quot;/&gt;&lt;/object&gt;&lt;object type=&quot;3&quot; unique_id=&quot;10156&quot;&gt;&lt;property id=&quot;20148&quot; value=&quot;5&quot;/&gt;&lt;property id=&quot;20300&quot; value=&quot;Diapositive 83&quot;/&gt;&lt;property id=&quot;20307&quot; value=&quot;365&quot;/&gt;&lt;/object&gt;&lt;object type=&quot;3&quot; unique_id=&quot;10157&quot;&gt;&lt;property id=&quot;20148&quot; value=&quot;5&quot;/&gt;&lt;property id=&quot;20300&quot; value=&quot;Diapositive 84&quot;/&gt;&lt;property id=&quot;20307&quot; value=&quot;366&quot;/&gt;&lt;/object&gt;&lt;object type=&quot;3&quot; unique_id=&quot;10158&quot;&gt;&lt;property id=&quot;20148&quot; value=&quot;5&quot;/&gt;&lt;property id=&quot;20300&quot; value=&quot;Diapositive 72&quot;/&gt;&lt;property id=&quot;20307&quot; value=&quot;367&quot;/&gt;&lt;/object&gt;&lt;object type=&quot;3&quot; unique_id=&quot;10159&quot;&gt;&lt;property id=&quot;20148&quot; value=&quot;5&quot;/&gt;&lt;property id=&quot;20300&quot; value=&quot;Diapositive 95 - &amp;quot;Les projets&amp;quot;&quot;/&gt;&lt;property id=&quot;20307&quot; value=&quot;361&quot;/&gt;&lt;/object&gt;&lt;object type=&quot;3&quot; unique_id=&quot;10160&quot;&gt;&lt;property id=&quot;20148&quot; value=&quot;5&quot;/&gt;&lt;property id=&quot;20300&quot; value=&quot;Diapositive 98&quot;/&gt;&lt;property id=&quot;20307&quot; value=&quot;368&quot;/&gt;&lt;/object&gt;&lt;object type=&quot;3&quot; unique_id=&quot;10161&quot;&gt;&lt;property id=&quot;20148&quot; value=&quot;5&quot;/&gt;&lt;property id=&quot;20300&quot; value=&quot;Diapositive 100&quot;/&gt;&lt;property id=&quot;20307&quot; value=&quot;369&quot;/&gt;&lt;/object&gt;&lt;object type=&quot;3&quot; unique_id=&quot;10162&quot;&gt;&lt;property id=&quot;20148&quot; value=&quot;5&quot;/&gt;&lt;property id=&quot;20300&quot; value=&quot;Diapositive 101&quot;/&gt;&lt;property id=&quot;20307&quot; value=&quot;370&quot;/&gt;&lt;/object&gt;&lt;object type=&quot;3&quot; unique_id=&quot;10164&quot;&gt;&lt;property id=&quot;20148&quot; value=&quot;5&quot;/&gt;&lt;property id=&quot;20300&quot; value=&quot;Diapositive 105&quot;/&gt;&lt;property id=&quot;20307&quot; value=&quot;372&quot;/&gt;&lt;/object&gt;&lt;object type=&quot;3&quot; unique_id=&quot;10165&quot;&gt;&lt;property id=&quot;20148&quot; value=&quot;5&quot;/&gt;&lt;property id=&quot;20300&quot; value=&quot;Diapositive 110&quot;/&gt;&lt;property id=&quot;20307&quot; value=&quot;373&quot;/&gt;&lt;/object&gt;&lt;object type=&quot;3&quot; unique_id=&quot;10166&quot;&gt;&lt;property id=&quot;20148&quot; value=&quot;5&quot;/&gt;&lt;property id=&quot;20300&quot; value=&quot;Diapositive 106&quot;/&gt;&lt;property id=&quot;20307&quot; value=&quot;374&quot;/&gt;&lt;/object&gt;&lt;object type=&quot;3&quot; unique_id=&quot;10167&quot;&gt;&lt;property id=&quot;20148&quot; value=&quot;5&quot;/&gt;&lt;property id=&quot;20300&quot; value=&quot;Diapositive 107&quot;/&gt;&lt;property id=&quot;20307&quot; value=&quot;375&quot;/&gt;&lt;/object&gt;&lt;object type=&quot;3&quot; unique_id=&quot;10168&quot;&gt;&lt;property id=&quot;20148&quot; value=&quot;5&quot;/&gt;&lt;property id=&quot;20300&quot; value=&quot;Diapositive 108&quot;/&gt;&lt;property id=&quot;20307&quot; value=&quot;376&quot;/&gt;&lt;/object&gt;&lt;object type=&quot;3&quot; unique_id=&quot;10169&quot;&gt;&lt;property id=&quot;20148&quot; value=&quot;5&quot;/&gt;&lt;property id=&quot;20300&quot; value=&quot;Diapositive 109&quot;/&gt;&lt;property id=&quot;20307&quot; value=&quot;357&quot;/&gt;&lt;/object&gt;&lt;object type=&quot;3&quot; unique_id=&quot;10170&quot;&gt;&lt;property id=&quot;20148&quot; value=&quot;5&quot;/&gt;&lt;property id=&quot;20300&quot; value=&quot;Diapositive 112 - &amp;quot;En conclusion&amp;quot;&quot;/&gt;&lt;property id=&quot;20307&quot; value=&quot;351&quot;/&gt;&lt;/object&gt;&lt;object type=&quot;3&quot; unique_id=&quot;10171&quot;&gt;&lt;property id=&quot;20148&quot; value=&quot;5&quot;/&gt;&lt;property id=&quot;20300&quot; value=&quot;Diapositive 111 - &amp;quot;La méthode heuristique&amp;quot;&quot;/&gt;&lt;property id=&quot;20307&quot; value=&quot;319&quot;/&gt;&lt;/object&gt;&lt;object type=&quot;3&quot; unique_id=&quot;10173&quot;&gt;&lt;property id=&quot;20148&quot; value=&quot;5&quot;/&gt;&lt;property id=&quot;20300&quot; value=&quot;Diapositive 29&quot;/&gt;&lt;property id=&quot;20307&quot; value=&quot;406&quot;/&gt;&lt;/object&gt;&lt;object type=&quot;3&quot; unique_id=&quot;10174&quot;&gt;&lt;property id=&quot;20148&quot; value=&quot;5&quot;/&gt;&lt;property id=&quot;20300&quot; value=&quot;Diapositive 40 - &amp;quot;Enseigner autrement !&amp;quot;&quot;/&gt;&lt;property id=&quot;20307&quot; value=&quot;395&quot;/&gt;&lt;/object&gt;&lt;object type=&quot;3&quot; unique_id=&quot;10175&quot;&gt;&lt;property id=&quot;20148&quot; value=&quot;5&quot;/&gt;&lt;property id=&quot;20300&quot; value=&quot;Diapositive 46&quot;/&gt;&lt;property id=&quot;20307&quot; value=&quot;403&quot;/&gt;&lt;/object&gt;&lt;object type=&quot;3&quot; unique_id=&quot;10176&quot;&gt;&lt;property id=&quot;20148&quot; value=&quot;5&quot;/&gt;&lt;property id=&quot;20300&quot; value=&quot;Diapositive 51&quot;/&gt;&lt;property id=&quot;20307&quot; value=&quot;401&quot;/&gt;&lt;/object&gt;&lt;object type=&quot;3&quot; unique_id=&quot;10177&quot;&gt;&lt;property id=&quot;20148&quot; value=&quot;5&quot;/&gt;&lt;property id=&quot;20300&quot; value=&quot;Diapositive 54&quot;/&gt;&lt;property id=&quot;20307&quot; value=&quot;399&quot;/&gt;&lt;/object&gt;&lt;object type=&quot;3&quot; unique_id=&quot;10178&quot;&gt;&lt;property id=&quot;20148&quot; value=&quot;5&quot;/&gt;&lt;property id=&quot;20300&quot; value=&quot;Diapositive 55&quot;/&gt;&lt;property id=&quot;20307&quot; value=&quot;400&quot;/&gt;&lt;/object&gt;&lt;object type=&quot;3&quot; unique_id=&quot;10179&quot;&gt;&lt;property id=&quot;20148&quot; value=&quot;5&quot;/&gt;&lt;property id=&quot;20300&quot; value=&quot;Diapositive 57&quot;/&gt;&lt;property id=&quot;20307&quot; value=&quot;396&quot;/&gt;&lt;/object&gt;&lt;object type=&quot;3&quot; unique_id=&quot;10180&quot;&gt;&lt;property id=&quot;20148&quot; value=&quot;5&quot;/&gt;&lt;property id=&quot;20300&quot; value=&quot;Diapositive 60&quot;/&gt;&lt;property id=&quot;20307&quot; value=&quot;397&quot;/&gt;&lt;/object&gt;&lt;object type=&quot;3&quot; unique_id=&quot;10181&quot;&gt;&lt;property id=&quot;20148&quot; value=&quot;5&quot;/&gt;&lt;property id=&quot;20300&quot; value=&quot;Diapositive 70&quot;/&gt;&lt;property id=&quot;20307&quot; value=&quot;420&quot;/&gt;&lt;/object&gt;&lt;object type=&quot;3&quot; unique_id=&quot;10182&quot;&gt;&lt;property id=&quot;20148&quot; value=&quot;5&quot;/&gt;&lt;property id=&quot;20300&quot; value=&quot;Diapositive 81&quot;/&gt;&lt;property id=&quot;20307&quot; value=&quot;413&quot;/&gt;&lt;/object&gt;&lt;object type=&quot;3&quot; unique_id=&quot;10183&quot;&gt;&lt;property id=&quot;20148&quot; value=&quot;5&quot;/&gt;&lt;property id=&quot;20300&quot; value=&quot;Diapositive 85&quot;/&gt;&lt;property id=&quot;20307&quot; value=&quot;407&quot;/&gt;&lt;/object&gt;&lt;object type=&quot;3&quot; unique_id=&quot;10184&quot;&gt;&lt;property id=&quot;20148&quot; value=&quot;5&quot;/&gt;&lt;property id=&quot;20300&quot; value=&quot;Diapositive 86&quot;/&gt;&lt;property id=&quot;20307&quot; value=&quot;408&quot;/&gt;&lt;/object&gt;&lt;object type=&quot;3&quot; unique_id=&quot;10185&quot;&gt;&lt;property id=&quot;20148&quot; value=&quot;5&quot;/&gt;&lt;property id=&quot;20300&quot; value=&quot;Diapositive 89&quot;/&gt;&lt;property id=&quot;20307&quot; value=&quot;409&quot;/&gt;&lt;/object&gt;&lt;object type=&quot;3&quot; unique_id=&quot;10186&quot;&gt;&lt;property id=&quot;20148&quot; value=&quot;5&quot;/&gt;&lt;property id=&quot;20300&quot; value=&quot;Diapositive 87&quot;/&gt;&lt;property id=&quot;20307&quot; value=&quot;414&quot;/&gt;&lt;/object&gt;&lt;object type=&quot;3&quot; unique_id=&quot;10187&quot;&gt;&lt;property id=&quot;20148&quot; value=&quot;5&quot;/&gt;&lt;property id=&quot;20300&quot; value=&quot;Diapositive 88&quot;/&gt;&lt;property id=&quot;20307&quot; value=&quot;410&quot;/&gt;&lt;/object&gt;&lt;object type=&quot;3&quot; unique_id=&quot;10188&quot;&gt;&lt;property id=&quot;20148&quot; value=&quot;5&quot;/&gt;&lt;property id=&quot;20300&quot; value=&quot;Diapositive 90&quot;/&gt;&lt;property id=&quot;20307&quot; value=&quot;411&quot;/&gt;&lt;/object&gt;&lt;object type=&quot;3&quot; unique_id=&quot;10189&quot;&gt;&lt;property id=&quot;20148&quot; value=&quot;5&quot;/&gt;&lt;property id=&quot;20300&quot; value=&quot;Diapositive 91&quot;/&gt;&lt;property id=&quot;20307&quot; value=&quot;412&quot;/&gt;&lt;/object&gt;&lt;object type=&quot;3&quot; unique_id=&quot;10190&quot;&gt;&lt;property id=&quot;20148&quot; value=&quot;5&quot;/&gt;&lt;property id=&quot;20300&quot; value=&quot;Diapositive 96&quot;/&gt;&lt;property id=&quot;20307&quot; value=&quot;419&quot;/&gt;&lt;/object&gt;&lt;object type=&quot;3&quot; unique_id=&quot;10191&quot;&gt;&lt;property id=&quot;20148&quot; value=&quot;5&quot;/&gt;&lt;property id=&quot;20300&quot; value=&quot;Diapositive 97&quot;/&gt;&lt;property id=&quot;20307&quot; value=&quot;418&quot;/&gt;&lt;/object&gt;&lt;object type=&quot;3&quot; unique_id=&quot;10192&quot;&gt;&lt;property id=&quot;20148&quot; value=&quot;5&quot;/&gt;&lt;property id=&quot;20300&quot; value=&quot;Diapositive 99&quot;/&gt;&lt;property id=&quot;20307&quot; value=&quot;405&quot;/&gt;&lt;/object&gt;&lt;object type=&quot;3&quot; unique_id=&quot;10193&quot;&gt;&lt;property id=&quot;20148&quot; value=&quot;5&quot;/&gt;&lt;property id=&quot;20300&quot; value=&quot;Diapositive 102&quot;/&gt;&lt;property id=&quot;20307&quot; value=&quot;415&quot;/&gt;&lt;/object&gt;&lt;object type=&quot;3&quot; unique_id=&quot;10194&quot;&gt;&lt;property id=&quot;20148&quot; value=&quot;5&quot;/&gt;&lt;property id=&quot;20300&quot; value=&quot;Diapositive 103&quot;/&gt;&lt;property id=&quot;20307&quot; value=&quot;416&quot;/&gt;&lt;/object&gt;&lt;object type=&quot;3&quot; unique_id=&quot;10195&quot;&gt;&lt;property id=&quot;20148&quot; value=&quot;5&quot;/&gt;&lt;property id=&quot;20300&quot; value=&quot;Diapositive 104&quot;/&gt;&lt;property id=&quot;20307&quot; value=&quot;417&quot;/&gt;&lt;/object&gt;&lt;object type=&quot;3&quot; unique_id=&quot;10197&quot;&gt;&lt;property id=&quot;20148&quot; value=&quot;5&quot;/&gt;&lt;property id=&quot;20300&quot; value=&quot;Diapositive 38&quot;/&gt;&lt;property id=&quot;20307&quot; value=&quot;426&quot;/&gt;&lt;/object&gt;&lt;object type=&quot;3&quot; unique_id=&quot;10198&quot;&gt;&lt;property id=&quot;20148&quot; value=&quot;5&quot;/&gt;&lt;property id=&quot;20300&quot; value=&quot;Diapositive 66&quot;/&gt;&lt;property id=&quot;20307&quot; value=&quot;427&quot;/&gt;&lt;/object&gt;&lt;object type=&quot;3&quot; unique_id=&quot;10199&quot;&gt;&lt;property id=&quot;20148&quot; value=&quot;5&quot;/&gt;&lt;property id=&quot;20300&quot; value=&quot;Diapositive 78&quot;/&gt;&lt;property id=&quot;20307&quot; value=&quot;422&quot;/&gt;&lt;/object&gt;&lt;object type=&quot;3&quot; unique_id=&quot;10200&quot;&gt;&lt;property id=&quot;20148&quot; value=&quot;5&quot;/&gt;&lt;property id=&quot;20300&quot; value=&quot;Diapositive 80&quot;/&gt;&lt;property id=&quot;20307&quot; value=&quot;421&quot;/&gt;&lt;/object&gt;&lt;object type=&quot;3&quot; unique_id=&quot;10201&quot;&gt;&lt;property id=&quot;20148&quot; value=&quot;5&quot;/&gt;&lt;property id=&quot;20300&quot; value=&quot;Diapositive 92&quot;/&gt;&lt;property id=&quot;20307&quot; value=&quot;425&quot;/&gt;&lt;/object&gt;&lt;object type=&quot;3&quot; unique_id=&quot;10202&quot;&gt;&lt;property id=&quot;20148&quot; value=&quot;5&quot;/&gt;&lt;property id=&quot;20300&quot; value=&quot;Diapositive 93&quot;/&gt;&lt;property id=&quot;20307&quot; value=&quot;423&quot;/&gt;&lt;/object&gt;&lt;object type=&quot;3&quot; unique_id=&quot;10203&quot;&gt;&lt;property id=&quot;20148&quot; value=&quot;5&quot;/&gt;&lt;property id=&quot;20300&quot; value=&quot;Diapositive 94&quot;/&gt;&lt;property id=&quot;20307&quot; value=&quot;424&quot;/&gt;&lt;/object&gt;&lt;/object&gt;&lt;object type=&quot;8&quot; unique_id=&quot;10092&quot;&gt;&lt;/object&gt;&lt;/object&gt;&lt;/database&gt;"/>
  <p:tag name="MMPROD_NEXTUNIQUEID" val="10009"/>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THENA.MIXSHAPE" val="|embedded=true|recordStart=0|recordEnd=81200|recordLength=81200|start=0|end=81200|audioFormat={00001610-0000-0010-8000-00AA00389B71}|audioRate=44100|muted=false|volume=0.8|fadeIn=0|fadeOut=0|videoFormat={34363248-0000-0010-8000-00AA00389B71}|videoRate=25|videoWidth=1280|videoHeight=720"/>
</p:tagLst>
</file>

<file path=ppt/tags/tag3.xml><?xml version="1.0" encoding="utf-8"?>
<p:tagLst xmlns:a="http://schemas.openxmlformats.org/drawingml/2006/main" xmlns:r="http://schemas.openxmlformats.org/officeDocument/2006/relationships" xmlns:p="http://schemas.openxmlformats.org/presentationml/2006/main">
  <p:tag name="TIMING" val="|6.943|8.03|6.435001"/>
</p:tagLst>
</file>

<file path=ppt/tags/tag4.xml><?xml version="1.0" encoding="utf-8"?>
<p:tagLst xmlns:a="http://schemas.openxmlformats.org/drawingml/2006/main" xmlns:r="http://schemas.openxmlformats.org/officeDocument/2006/relationships" xmlns:p="http://schemas.openxmlformats.org/presentationml/2006/main">
  <p:tag name="TIMING" val="|12.952|8.389"/>
</p:tagLst>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5770</TotalTime>
  <Words>499</Words>
  <Application>Microsoft Office PowerPoint</Application>
  <PresentationFormat>Grand écran</PresentationFormat>
  <Paragraphs>66</Paragraphs>
  <Slides>20</Slides>
  <Notes>16</Notes>
  <HiddenSlides>0</HiddenSlides>
  <MMClips>1</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Calibri Light</vt:lpstr>
      <vt:lpstr>Wingdings</vt:lpstr>
      <vt:lpstr>Office Theme</vt:lpstr>
      <vt:lpstr>Présentation PowerPoint</vt:lpstr>
      <vt:lpstr>Etat des lieux</vt:lpstr>
      <vt:lpstr>Présentation PowerPoint</vt:lpstr>
      <vt:lpstr>Qu’en retenir ?</vt:lpstr>
      <vt:lpstr>Présentation PowerPoint</vt:lpstr>
      <vt:lpstr>Parmi les résultats de la seconde enquête internationale sur l'enseignement des mathématiques, conduite dans 20 pays par l'IEA, sont évoqués deux thèmes. Le premier montre que la France est, en ce qui concerne les résultats en mathématiques, dans une situation favorable dans le contexte international, et que les résultats des pays ayant procédé à la première enquête dans les années 60 ont progressé, particulièrement en France.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Autrement dit, un quart des élèves (respectivement un tiers) arrivant en sixième hors éducation prioritaire (respectivement en éducation prioritaire) ne savent pas écrire un « grand nombre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Conférence « Enseigner les  mathématiques au 21è s.» Semaine des mathématiques 2017</dc:title>
  <dc:creator>Nicolas Pinel</dc:creator>
  <cp:lastModifiedBy>Nicolas Pinel</cp:lastModifiedBy>
  <cp:revision>314</cp:revision>
  <dcterms:created xsi:type="dcterms:W3CDTF">2017-03-10T06:44:47Z</dcterms:created>
  <dcterms:modified xsi:type="dcterms:W3CDTF">2018-03-09T18:47:55Z</dcterms:modified>
</cp:coreProperties>
</file>